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80"/>
  </p:notesMasterIdLst>
  <p:handoutMasterIdLst>
    <p:handoutMasterId r:id="rId81"/>
  </p:handoutMasterIdLst>
  <p:sldIdLst>
    <p:sldId id="557" r:id="rId2"/>
    <p:sldId id="620" r:id="rId3"/>
    <p:sldId id="621" r:id="rId4"/>
    <p:sldId id="622" r:id="rId5"/>
    <p:sldId id="623" r:id="rId6"/>
    <p:sldId id="617" r:id="rId7"/>
    <p:sldId id="605" r:id="rId8"/>
    <p:sldId id="606" r:id="rId9"/>
    <p:sldId id="607" r:id="rId10"/>
    <p:sldId id="608" r:id="rId11"/>
    <p:sldId id="610" r:id="rId12"/>
    <p:sldId id="611" r:id="rId13"/>
    <p:sldId id="626" r:id="rId14"/>
    <p:sldId id="627" r:id="rId15"/>
    <p:sldId id="628" r:id="rId16"/>
    <p:sldId id="629" r:id="rId17"/>
    <p:sldId id="630" r:id="rId18"/>
    <p:sldId id="631" r:id="rId19"/>
    <p:sldId id="632" r:id="rId20"/>
    <p:sldId id="633" r:id="rId21"/>
    <p:sldId id="634" r:id="rId22"/>
    <p:sldId id="635" r:id="rId23"/>
    <p:sldId id="636" r:id="rId24"/>
    <p:sldId id="637" r:id="rId25"/>
    <p:sldId id="638" r:id="rId26"/>
    <p:sldId id="639" r:id="rId27"/>
    <p:sldId id="640" r:id="rId28"/>
    <p:sldId id="641" r:id="rId29"/>
    <p:sldId id="642" r:id="rId30"/>
    <p:sldId id="643" r:id="rId31"/>
    <p:sldId id="645" r:id="rId32"/>
    <p:sldId id="647" r:id="rId33"/>
    <p:sldId id="648" r:id="rId34"/>
    <p:sldId id="649" r:id="rId35"/>
    <p:sldId id="650" r:id="rId36"/>
    <p:sldId id="651" r:id="rId37"/>
    <p:sldId id="652" r:id="rId38"/>
    <p:sldId id="653" r:id="rId39"/>
    <p:sldId id="658" r:id="rId40"/>
    <p:sldId id="659" r:id="rId41"/>
    <p:sldId id="664" r:id="rId42"/>
    <p:sldId id="665" r:id="rId43"/>
    <p:sldId id="667" r:id="rId44"/>
    <p:sldId id="668" r:id="rId45"/>
    <p:sldId id="680" r:id="rId46"/>
    <p:sldId id="682" r:id="rId47"/>
    <p:sldId id="684" r:id="rId48"/>
    <p:sldId id="686" r:id="rId49"/>
    <p:sldId id="689" r:id="rId50"/>
    <p:sldId id="692" r:id="rId51"/>
    <p:sldId id="693" r:id="rId52"/>
    <p:sldId id="694" r:id="rId53"/>
    <p:sldId id="695" r:id="rId54"/>
    <p:sldId id="698" r:id="rId55"/>
    <p:sldId id="700" r:id="rId56"/>
    <p:sldId id="701" r:id="rId57"/>
    <p:sldId id="702" r:id="rId58"/>
    <p:sldId id="707" r:id="rId59"/>
    <p:sldId id="708" r:id="rId60"/>
    <p:sldId id="710" r:id="rId61"/>
    <p:sldId id="711" r:id="rId62"/>
    <p:sldId id="712" r:id="rId63"/>
    <p:sldId id="713" r:id="rId64"/>
    <p:sldId id="714" r:id="rId65"/>
    <p:sldId id="715" r:id="rId66"/>
    <p:sldId id="716" r:id="rId67"/>
    <p:sldId id="718" r:id="rId68"/>
    <p:sldId id="720" r:id="rId69"/>
    <p:sldId id="721" r:id="rId70"/>
    <p:sldId id="722" r:id="rId71"/>
    <p:sldId id="723" r:id="rId72"/>
    <p:sldId id="724" r:id="rId73"/>
    <p:sldId id="725" r:id="rId74"/>
    <p:sldId id="726" r:id="rId75"/>
    <p:sldId id="730" r:id="rId76"/>
    <p:sldId id="731" r:id="rId77"/>
    <p:sldId id="732" r:id="rId78"/>
    <p:sldId id="733" r:id="rId7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89906" autoAdjust="0"/>
  </p:normalViewPr>
  <p:slideViewPr>
    <p:cSldViewPr>
      <p:cViewPr varScale="1">
        <p:scale>
          <a:sx n="81" d="100"/>
          <a:sy n="81" d="100"/>
        </p:scale>
        <p:origin x="96" y="24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AD9D7-3B0E-AD4A-A751-1A9ABE56CAD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B3519E38-63D0-C745-ACC8-EE804C95AC35}">
      <dgm:prSet phldrT="[Text]" custT="1"/>
      <dgm:spPr/>
      <dgm:t>
        <a:bodyPr/>
        <a:lstStyle/>
        <a:p>
          <a:r>
            <a:rPr lang="en-NZ" sz="2200" dirty="0"/>
            <a:t>Prevent Deadlock</a:t>
          </a:r>
          <a:endParaRPr lang="en-US" sz="2200" dirty="0"/>
        </a:p>
      </dgm:t>
    </dgm:pt>
    <dgm:pt modelId="{933BC3E5-7FBF-0D4A-A1CE-FBE646AA3425}" type="parTrans" cxnId="{C39E5184-A606-5B4B-A14A-22FF9454D929}">
      <dgm:prSet/>
      <dgm:spPr/>
      <dgm:t>
        <a:bodyPr/>
        <a:lstStyle/>
        <a:p>
          <a:endParaRPr lang="en-US"/>
        </a:p>
      </dgm:t>
    </dgm:pt>
    <dgm:pt modelId="{417CA3AF-5615-374B-A7CE-4199B5CAF923}" type="sibTrans" cxnId="{C39E5184-A606-5B4B-A14A-22FF9454D929}">
      <dgm:prSet/>
      <dgm:spPr/>
      <dgm:t>
        <a:bodyPr/>
        <a:lstStyle/>
        <a:p>
          <a:endParaRPr lang="en-US"/>
        </a:p>
      </dgm:t>
    </dgm:pt>
    <dgm:pt modelId="{0303975F-41A2-CD4A-95C6-B90AE9CCD0E8}">
      <dgm:prSet custT="1"/>
      <dgm:spPr/>
      <dgm:t>
        <a:bodyPr/>
        <a:lstStyle/>
        <a:p>
          <a:r>
            <a:rPr lang="en-NZ" sz="2000" dirty="0"/>
            <a:t>adopt a policy that eliminates one of the conditions</a:t>
          </a:r>
        </a:p>
      </dgm:t>
    </dgm:pt>
    <dgm:pt modelId="{36689625-B2F0-374D-B85C-B44134124316}" type="parTrans" cxnId="{9F189987-02CC-9B44-965E-29F038D88E14}">
      <dgm:prSet/>
      <dgm:spPr/>
      <dgm:t>
        <a:bodyPr/>
        <a:lstStyle/>
        <a:p>
          <a:endParaRPr lang="en-US"/>
        </a:p>
      </dgm:t>
    </dgm:pt>
    <dgm:pt modelId="{7039640A-098D-A140-AB94-48D72F4A0B7D}" type="sibTrans" cxnId="{9F189987-02CC-9B44-965E-29F038D88E14}">
      <dgm:prSet/>
      <dgm:spPr/>
      <dgm:t>
        <a:bodyPr/>
        <a:lstStyle/>
        <a:p>
          <a:endParaRPr lang="en-US"/>
        </a:p>
      </dgm:t>
    </dgm:pt>
    <dgm:pt modelId="{3631D0E9-8757-2143-A3AB-7D38666D66FE}">
      <dgm:prSet custT="1"/>
      <dgm:spPr/>
      <dgm:t>
        <a:bodyPr/>
        <a:lstStyle/>
        <a:p>
          <a:r>
            <a:rPr lang="en-NZ" sz="2200" dirty="0"/>
            <a:t>Avoid Deadlock</a:t>
          </a:r>
        </a:p>
      </dgm:t>
    </dgm:pt>
    <dgm:pt modelId="{A5F12154-15B7-BB4B-8432-98F256618CAF}" type="parTrans" cxnId="{D09E20C3-9620-2F4F-AD87-9F8C1EE6EA9A}">
      <dgm:prSet/>
      <dgm:spPr/>
      <dgm:t>
        <a:bodyPr/>
        <a:lstStyle/>
        <a:p>
          <a:endParaRPr lang="en-US"/>
        </a:p>
      </dgm:t>
    </dgm:pt>
    <dgm:pt modelId="{6FF3EE00-77BF-A44F-B2A8-0322AA87447F}" type="sibTrans" cxnId="{D09E20C3-9620-2F4F-AD87-9F8C1EE6EA9A}">
      <dgm:prSet/>
      <dgm:spPr/>
      <dgm:t>
        <a:bodyPr/>
        <a:lstStyle/>
        <a:p>
          <a:endParaRPr lang="en-US"/>
        </a:p>
      </dgm:t>
    </dgm:pt>
    <dgm:pt modelId="{E6054D81-C03C-0B42-885D-3F2A40AA5768}">
      <dgm:prSet custT="1"/>
      <dgm:spPr/>
      <dgm:t>
        <a:bodyPr/>
        <a:lstStyle/>
        <a:p>
          <a:r>
            <a:rPr lang="en-NZ" sz="2000" dirty="0"/>
            <a:t>make the appropriate </a:t>
          </a:r>
          <a:r>
            <a:rPr lang="en-NZ" sz="2000" dirty="0">
              <a:solidFill>
                <a:srgbClr val="FF0000"/>
              </a:solidFill>
            </a:rPr>
            <a:t>dynamic</a:t>
          </a:r>
          <a:r>
            <a:rPr lang="en-NZ" sz="2000" dirty="0"/>
            <a:t> choices based on the current state of resource allocation</a:t>
          </a:r>
        </a:p>
      </dgm:t>
    </dgm:pt>
    <dgm:pt modelId="{65684EB3-4483-874F-88F1-578F58EB676B}" type="parTrans" cxnId="{0CB6EC33-C134-B64C-98AB-FD79373F42CD}">
      <dgm:prSet/>
      <dgm:spPr/>
      <dgm:t>
        <a:bodyPr/>
        <a:lstStyle/>
        <a:p>
          <a:endParaRPr lang="en-US"/>
        </a:p>
      </dgm:t>
    </dgm:pt>
    <dgm:pt modelId="{2932F96E-393F-384A-BDA9-7EDC15706371}" type="sibTrans" cxnId="{0CB6EC33-C134-B64C-98AB-FD79373F42CD}">
      <dgm:prSet/>
      <dgm:spPr/>
      <dgm:t>
        <a:bodyPr/>
        <a:lstStyle/>
        <a:p>
          <a:endParaRPr lang="en-US"/>
        </a:p>
      </dgm:t>
    </dgm:pt>
    <dgm:pt modelId="{33A697D3-29B7-B746-8116-2FD7AD65033F}">
      <dgm:prSet custT="1"/>
      <dgm:spPr/>
      <dgm:t>
        <a:bodyPr/>
        <a:lstStyle/>
        <a:p>
          <a:r>
            <a:rPr lang="en-NZ" sz="2200" dirty="0"/>
            <a:t>Detect Deadlock</a:t>
          </a:r>
        </a:p>
      </dgm:t>
    </dgm:pt>
    <dgm:pt modelId="{0C0A163C-42D1-D04D-A3B4-9F5591432C99}" type="parTrans" cxnId="{A43B19B7-A505-334E-B2D6-8DA0AA07DEDF}">
      <dgm:prSet/>
      <dgm:spPr/>
      <dgm:t>
        <a:bodyPr/>
        <a:lstStyle/>
        <a:p>
          <a:endParaRPr lang="en-US"/>
        </a:p>
      </dgm:t>
    </dgm:pt>
    <dgm:pt modelId="{5D6161F5-E354-9D41-8B60-FF7FDFDF880D}" type="sibTrans" cxnId="{A43B19B7-A505-334E-B2D6-8DA0AA07DEDF}">
      <dgm:prSet/>
      <dgm:spPr/>
      <dgm:t>
        <a:bodyPr/>
        <a:lstStyle/>
        <a:p>
          <a:endParaRPr lang="en-US"/>
        </a:p>
      </dgm:t>
    </dgm:pt>
    <dgm:pt modelId="{1952EA18-C951-384E-BF02-1843609FED6D}">
      <dgm:prSet custT="1"/>
      <dgm:spPr/>
      <dgm:t>
        <a:bodyPr/>
        <a:lstStyle/>
        <a:p>
          <a:r>
            <a:rPr lang="en-NZ" sz="2000" dirty="0"/>
            <a:t>attempt to detect the presence of deadlock and take action to recover</a:t>
          </a:r>
        </a:p>
      </dgm:t>
    </dgm:pt>
    <dgm:pt modelId="{D56DE5A7-A57C-4442-A7FC-59B2E67ACA63}" type="parTrans" cxnId="{2ADE9E4D-385D-9C47-A2C1-3AC97DD06467}">
      <dgm:prSet/>
      <dgm:spPr/>
      <dgm:t>
        <a:bodyPr/>
        <a:lstStyle/>
        <a:p>
          <a:endParaRPr lang="en-US"/>
        </a:p>
      </dgm:t>
    </dgm:pt>
    <dgm:pt modelId="{6CD3FB62-6370-5C44-B004-FC80CC15B04D}" type="sibTrans" cxnId="{2ADE9E4D-385D-9C47-A2C1-3AC97DD06467}">
      <dgm:prSet/>
      <dgm:spPr/>
      <dgm:t>
        <a:bodyPr/>
        <a:lstStyle/>
        <a:p>
          <a:endParaRPr lang="en-US"/>
        </a:p>
      </dgm:t>
    </dgm:pt>
    <dgm:pt modelId="{369495E0-661A-D54E-9903-279BA6D5B61A}" type="pres">
      <dgm:prSet presAssocID="{ED7AD9D7-3B0E-AD4A-A751-1A9ABE56CAD3}" presName="linear" presStyleCnt="0">
        <dgm:presLayoutVars>
          <dgm:dir/>
          <dgm:animLvl val="lvl"/>
          <dgm:resizeHandles val="exact"/>
        </dgm:presLayoutVars>
      </dgm:prSet>
      <dgm:spPr/>
    </dgm:pt>
    <dgm:pt modelId="{222544F3-9B75-9A4C-BDF2-15649982E6B2}" type="pres">
      <dgm:prSet presAssocID="{B3519E38-63D0-C745-ACC8-EE804C95AC35}" presName="parentLin" presStyleCnt="0"/>
      <dgm:spPr/>
    </dgm:pt>
    <dgm:pt modelId="{004EC6A0-F9A7-2B40-8F10-9B1A82403FEC}" type="pres">
      <dgm:prSet presAssocID="{B3519E38-63D0-C745-ACC8-EE804C95AC35}" presName="parentLeftMargin" presStyleLbl="node1" presStyleIdx="0" presStyleCnt="3"/>
      <dgm:spPr/>
    </dgm:pt>
    <dgm:pt modelId="{C76E62B7-E6F6-F44C-BFF3-94CA42A82033}" type="pres">
      <dgm:prSet presAssocID="{B3519E38-63D0-C745-ACC8-EE804C95AC35}" presName="parentText" presStyleLbl="node1" presStyleIdx="0" presStyleCnt="3" custLinFactNeighborY="6566">
        <dgm:presLayoutVars>
          <dgm:chMax val="0"/>
          <dgm:bulletEnabled val="1"/>
        </dgm:presLayoutVars>
      </dgm:prSet>
      <dgm:spPr/>
    </dgm:pt>
    <dgm:pt modelId="{9CAA6DB2-947F-A446-A29D-6B64E75E96AE}" type="pres">
      <dgm:prSet presAssocID="{B3519E38-63D0-C745-ACC8-EE804C95AC35}" presName="negativeSpace" presStyleCnt="0"/>
      <dgm:spPr/>
    </dgm:pt>
    <dgm:pt modelId="{F2EF543C-883A-3143-B8FF-3427F8EB3AC7}" type="pres">
      <dgm:prSet presAssocID="{B3519E38-63D0-C745-ACC8-EE804C95AC35}" presName="childText" presStyleLbl="conFgAcc1" presStyleIdx="0" presStyleCnt="3">
        <dgm:presLayoutVars>
          <dgm:bulletEnabled val="1"/>
        </dgm:presLayoutVars>
      </dgm:prSet>
      <dgm:spPr/>
    </dgm:pt>
    <dgm:pt modelId="{433FAB19-4D8F-E14A-AA3C-2126FF391E3C}" type="pres">
      <dgm:prSet presAssocID="{417CA3AF-5615-374B-A7CE-4199B5CAF923}" presName="spaceBetweenRectangles" presStyleCnt="0"/>
      <dgm:spPr/>
    </dgm:pt>
    <dgm:pt modelId="{61DB5EC3-F57B-734B-BD88-C465051E0148}" type="pres">
      <dgm:prSet presAssocID="{3631D0E9-8757-2143-A3AB-7D38666D66FE}" presName="parentLin" presStyleCnt="0"/>
      <dgm:spPr/>
    </dgm:pt>
    <dgm:pt modelId="{1E1A844A-30CB-3D47-B18C-D310F061AFD1}" type="pres">
      <dgm:prSet presAssocID="{3631D0E9-8757-2143-A3AB-7D38666D66FE}" presName="parentLeftMargin" presStyleLbl="node1" presStyleIdx="0" presStyleCnt="3"/>
      <dgm:spPr/>
    </dgm:pt>
    <dgm:pt modelId="{9CC9D5C0-7055-5F44-9C06-CD7F32234211}" type="pres">
      <dgm:prSet presAssocID="{3631D0E9-8757-2143-A3AB-7D38666D66FE}" presName="parentText" presStyleLbl="node1" presStyleIdx="1" presStyleCnt="3">
        <dgm:presLayoutVars>
          <dgm:chMax val="0"/>
          <dgm:bulletEnabled val="1"/>
        </dgm:presLayoutVars>
      </dgm:prSet>
      <dgm:spPr/>
    </dgm:pt>
    <dgm:pt modelId="{E4515CF9-119D-C247-9B13-7F001A077510}" type="pres">
      <dgm:prSet presAssocID="{3631D0E9-8757-2143-A3AB-7D38666D66FE}" presName="negativeSpace" presStyleCnt="0"/>
      <dgm:spPr/>
    </dgm:pt>
    <dgm:pt modelId="{CA916DCC-847C-7B4D-8447-2804E95D8344}" type="pres">
      <dgm:prSet presAssocID="{3631D0E9-8757-2143-A3AB-7D38666D66FE}" presName="childText" presStyleLbl="conFgAcc1" presStyleIdx="1" presStyleCnt="3">
        <dgm:presLayoutVars>
          <dgm:bulletEnabled val="1"/>
        </dgm:presLayoutVars>
      </dgm:prSet>
      <dgm:spPr/>
    </dgm:pt>
    <dgm:pt modelId="{D8B4CE58-EFAD-6248-A9B4-1F5EB1C12E74}" type="pres">
      <dgm:prSet presAssocID="{6FF3EE00-77BF-A44F-B2A8-0322AA87447F}" presName="spaceBetweenRectangles" presStyleCnt="0"/>
      <dgm:spPr/>
    </dgm:pt>
    <dgm:pt modelId="{2C5335F6-4159-0949-A37D-6FBA3FC7FF55}" type="pres">
      <dgm:prSet presAssocID="{33A697D3-29B7-B746-8116-2FD7AD65033F}" presName="parentLin" presStyleCnt="0"/>
      <dgm:spPr/>
    </dgm:pt>
    <dgm:pt modelId="{BAC87AA5-5913-7B49-BD6C-DD4C287E9944}" type="pres">
      <dgm:prSet presAssocID="{33A697D3-29B7-B746-8116-2FD7AD65033F}" presName="parentLeftMargin" presStyleLbl="node1" presStyleIdx="1" presStyleCnt="3"/>
      <dgm:spPr/>
    </dgm:pt>
    <dgm:pt modelId="{B6B6CCBA-6755-1B42-93ED-C3B536073808}" type="pres">
      <dgm:prSet presAssocID="{33A697D3-29B7-B746-8116-2FD7AD65033F}" presName="parentText" presStyleLbl="node1" presStyleIdx="2" presStyleCnt="3">
        <dgm:presLayoutVars>
          <dgm:chMax val="0"/>
          <dgm:bulletEnabled val="1"/>
        </dgm:presLayoutVars>
      </dgm:prSet>
      <dgm:spPr/>
    </dgm:pt>
    <dgm:pt modelId="{6B261F5C-683B-AC47-A41E-0CD037E423BC}" type="pres">
      <dgm:prSet presAssocID="{33A697D3-29B7-B746-8116-2FD7AD65033F}" presName="negativeSpace" presStyleCnt="0"/>
      <dgm:spPr/>
    </dgm:pt>
    <dgm:pt modelId="{57643F7F-6EBC-A944-A76A-1EA714F7B29A}" type="pres">
      <dgm:prSet presAssocID="{33A697D3-29B7-B746-8116-2FD7AD65033F}" presName="childText" presStyleLbl="conFgAcc1" presStyleIdx="2" presStyleCnt="3">
        <dgm:presLayoutVars>
          <dgm:bulletEnabled val="1"/>
        </dgm:presLayoutVars>
      </dgm:prSet>
      <dgm:spPr/>
    </dgm:pt>
  </dgm:ptLst>
  <dgm:cxnLst>
    <dgm:cxn modelId="{D09E20C3-9620-2F4F-AD87-9F8C1EE6EA9A}" srcId="{ED7AD9D7-3B0E-AD4A-A751-1A9ABE56CAD3}" destId="{3631D0E9-8757-2143-A3AB-7D38666D66FE}" srcOrd="1" destOrd="0" parTransId="{A5F12154-15B7-BB4B-8432-98F256618CAF}" sibTransId="{6FF3EE00-77BF-A44F-B2A8-0322AA87447F}"/>
    <dgm:cxn modelId="{A43B19B7-A505-334E-B2D6-8DA0AA07DEDF}" srcId="{ED7AD9D7-3B0E-AD4A-A751-1A9ABE56CAD3}" destId="{33A697D3-29B7-B746-8116-2FD7AD65033F}" srcOrd="2" destOrd="0" parTransId="{0C0A163C-42D1-D04D-A3B4-9F5591432C99}" sibTransId="{5D6161F5-E354-9D41-8B60-FF7FDFDF880D}"/>
    <dgm:cxn modelId="{0C9C8A8F-30ED-C34C-9703-F414C6E3A15C}" type="presOf" srcId="{3631D0E9-8757-2143-A3AB-7D38666D66FE}" destId="{9CC9D5C0-7055-5F44-9C06-CD7F32234211}" srcOrd="1" destOrd="0" presId="urn:microsoft.com/office/officeart/2005/8/layout/list1"/>
    <dgm:cxn modelId="{2ADE9E4D-385D-9C47-A2C1-3AC97DD06467}" srcId="{33A697D3-29B7-B746-8116-2FD7AD65033F}" destId="{1952EA18-C951-384E-BF02-1843609FED6D}" srcOrd="0" destOrd="0" parTransId="{D56DE5A7-A57C-4442-A7FC-59B2E67ACA63}" sibTransId="{6CD3FB62-6370-5C44-B004-FC80CC15B04D}"/>
    <dgm:cxn modelId="{408B09FA-9E84-824A-8EDE-7AF53B545096}" type="presOf" srcId="{B3519E38-63D0-C745-ACC8-EE804C95AC35}" destId="{C76E62B7-E6F6-F44C-BFF3-94CA42A82033}" srcOrd="1" destOrd="0" presId="urn:microsoft.com/office/officeart/2005/8/layout/list1"/>
    <dgm:cxn modelId="{0F78A5F8-9B17-C04C-82CD-871D440BB9E2}" type="presOf" srcId="{0303975F-41A2-CD4A-95C6-B90AE9CCD0E8}" destId="{F2EF543C-883A-3143-B8FF-3427F8EB3AC7}" srcOrd="0" destOrd="0" presId="urn:microsoft.com/office/officeart/2005/8/layout/list1"/>
    <dgm:cxn modelId="{0FAA80E9-EFA1-C646-97D3-952429E3654F}" type="presOf" srcId="{1952EA18-C951-384E-BF02-1843609FED6D}" destId="{57643F7F-6EBC-A944-A76A-1EA714F7B29A}" srcOrd="0" destOrd="0" presId="urn:microsoft.com/office/officeart/2005/8/layout/list1"/>
    <dgm:cxn modelId="{0D8DBB98-3A64-CD41-8A6B-9B1F263C7E07}" type="presOf" srcId="{33A697D3-29B7-B746-8116-2FD7AD65033F}" destId="{BAC87AA5-5913-7B49-BD6C-DD4C287E9944}" srcOrd="0" destOrd="0" presId="urn:microsoft.com/office/officeart/2005/8/layout/list1"/>
    <dgm:cxn modelId="{9F189987-02CC-9B44-965E-29F038D88E14}" srcId="{B3519E38-63D0-C745-ACC8-EE804C95AC35}" destId="{0303975F-41A2-CD4A-95C6-B90AE9CCD0E8}" srcOrd="0" destOrd="0" parTransId="{36689625-B2F0-374D-B85C-B44134124316}" sibTransId="{7039640A-098D-A140-AB94-48D72F4A0B7D}"/>
    <dgm:cxn modelId="{4061235F-E738-8849-84AA-9D9481AF9AF6}" type="presOf" srcId="{ED7AD9D7-3B0E-AD4A-A751-1A9ABE56CAD3}" destId="{369495E0-661A-D54E-9903-279BA6D5B61A}" srcOrd="0" destOrd="0" presId="urn:microsoft.com/office/officeart/2005/8/layout/list1"/>
    <dgm:cxn modelId="{73EABC84-3767-564D-87BB-1BF9FAAF4770}" type="presOf" srcId="{E6054D81-C03C-0B42-885D-3F2A40AA5768}" destId="{CA916DCC-847C-7B4D-8447-2804E95D8344}" srcOrd="0" destOrd="0" presId="urn:microsoft.com/office/officeart/2005/8/layout/list1"/>
    <dgm:cxn modelId="{C39E5184-A606-5B4B-A14A-22FF9454D929}" srcId="{ED7AD9D7-3B0E-AD4A-A751-1A9ABE56CAD3}" destId="{B3519E38-63D0-C745-ACC8-EE804C95AC35}" srcOrd="0" destOrd="0" parTransId="{933BC3E5-7FBF-0D4A-A1CE-FBE646AA3425}" sibTransId="{417CA3AF-5615-374B-A7CE-4199B5CAF923}"/>
    <dgm:cxn modelId="{26B33679-E498-4F4A-AB48-BE8ABD67BE7E}" type="presOf" srcId="{3631D0E9-8757-2143-A3AB-7D38666D66FE}" destId="{1E1A844A-30CB-3D47-B18C-D310F061AFD1}" srcOrd="0" destOrd="0" presId="urn:microsoft.com/office/officeart/2005/8/layout/list1"/>
    <dgm:cxn modelId="{0CB6EC33-C134-B64C-98AB-FD79373F42CD}" srcId="{3631D0E9-8757-2143-A3AB-7D38666D66FE}" destId="{E6054D81-C03C-0B42-885D-3F2A40AA5768}" srcOrd="0" destOrd="0" parTransId="{65684EB3-4483-874F-88F1-578F58EB676B}" sibTransId="{2932F96E-393F-384A-BDA9-7EDC15706371}"/>
    <dgm:cxn modelId="{63A1709B-20E9-D948-9A04-503FF7DE997F}" type="presOf" srcId="{33A697D3-29B7-B746-8116-2FD7AD65033F}" destId="{B6B6CCBA-6755-1B42-93ED-C3B536073808}" srcOrd="1" destOrd="0" presId="urn:microsoft.com/office/officeart/2005/8/layout/list1"/>
    <dgm:cxn modelId="{FFBAEC03-CCF8-4F46-AA3E-0E8F3E6CB6D0}" type="presOf" srcId="{B3519E38-63D0-C745-ACC8-EE804C95AC35}" destId="{004EC6A0-F9A7-2B40-8F10-9B1A82403FEC}" srcOrd="0" destOrd="0" presId="urn:microsoft.com/office/officeart/2005/8/layout/list1"/>
    <dgm:cxn modelId="{C80A7A3F-26EF-3C4B-B21A-07DFAF5CDA93}" type="presParOf" srcId="{369495E0-661A-D54E-9903-279BA6D5B61A}" destId="{222544F3-9B75-9A4C-BDF2-15649982E6B2}" srcOrd="0" destOrd="0" presId="urn:microsoft.com/office/officeart/2005/8/layout/list1"/>
    <dgm:cxn modelId="{58D1FF6C-C10C-6F4F-89D6-510508DF2CE3}" type="presParOf" srcId="{222544F3-9B75-9A4C-BDF2-15649982E6B2}" destId="{004EC6A0-F9A7-2B40-8F10-9B1A82403FEC}" srcOrd="0" destOrd="0" presId="urn:microsoft.com/office/officeart/2005/8/layout/list1"/>
    <dgm:cxn modelId="{DACD8F5F-C52C-414C-9776-916CB30BDB85}" type="presParOf" srcId="{222544F3-9B75-9A4C-BDF2-15649982E6B2}" destId="{C76E62B7-E6F6-F44C-BFF3-94CA42A82033}" srcOrd="1" destOrd="0" presId="urn:microsoft.com/office/officeart/2005/8/layout/list1"/>
    <dgm:cxn modelId="{89CC855E-2009-6548-A556-BE8E02876321}" type="presParOf" srcId="{369495E0-661A-D54E-9903-279BA6D5B61A}" destId="{9CAA6DB2-947F-A446-A29D-6B64E75E96AE}" srcOrd="1" destOrd="0" presId="urn:microsoft.com/office/officeart/2005/8/layout/list1"/>
    <dgm:cxn modelId="{9EE315F2-917B-0949-9734-DFE599D78804}" type="presParOf" srcId="{369495E0-661A-D54E-9903-279BA6D5B61A}" destId="{F2EF543C-883A-3143-B8FF-3427F8EB3AC7}" srcOrd="2" destOrd="0" presId="urn:microsoft.com/office/officeart/2005/8/layout/list1"/>
    <dgm:cxn modelId="{2F7FF2CA-C6DA-0C46-8EE7-C9CBDC499CB7}" type="presParOf" srcId="{369495E0-661A-D54E-9903-279BA6D5B61A}" destId="{433FAB19-4D8F-E14A-AA3C-2126FF391E3C}" srcOrd="3" destOrd="0" presId="urn:microsoft.com/office/officeart/2005/8/layout/list1"/>
    <dgm:cxn modelId="{B6ADB8B7-E125-D044-8ABD-559384486F05}" type="presParOf" srcId="{369495E0-661A-D54E-9903-279BA6D5B61A}" destId="{61DB5EC3-F57B-734B-BD88-C465051E0148}" srcOrd="4" destOrd="0" presId="urn:microsoft.com/office/officeart/2005/8/layout/list1"/>
    <dgm:cxn modelId="{CBC6EBD0-514C-5747-AA1E-765D6322BE60}" type="presParOf" srcId="{61DB5EC3-F57B-734B-BD88-C465051E0148}" destId="{1E1A844A-30CB-3D47-B18C-D310F061AFD1}" srcOrd="0" destOrd="0" presId="urn:microsoft.com/office/officeart/2005/8/layout/list1"/>
    <dgm:cxn modelId="{D0A3F8D3-4F0C-E743-AB85-F06B93876898}" type="presParOf" srcId="{61DB5EC3-F57B-734B-BD88-C465051E0148}" destId="{9CC9D5C0-7055-5F44-9C06-CD7F32234211}" srcOrd="1" destOrd="0" presId="urn:microsoft.com/office/officeart/2005/8/layout/list1"/>
    <dgm:cxn modelId="{F35EE408-101F-534D-A553-8AB2797A4AA9}" type="presParOf" srcId="{369495E0-661A-D54E-9903-279BA6D5B61A}" destId="{E4515CF9-119D-C247-9B13-7F001A077510}" srcOrd="5" destOrd="0" presId="urn:microsoft.com/office/officeart/2005/8/layout/list1"/>
    <dgm:cxn modelId="{A193AF38-10E3-5247-8D40-D4C6F38FCA96}" type="presParOf" srcId="{369495E0-661A-D54E-9903-279BA6D5B61A}" destId="{CA916DCC-847C-7B4D-8447-2804E95D8344}" srcOrd="6" destOrd="0" presId="urn:microsoft.com/office/officeart/2005/8/layout/list1"/>
    <dgm:cxn modelId="{60781A3C-1FE3-A243-B895-CEFC479E6C83}" type="presParOf" srcId="{369495E0-661A-D54E-9903-279BA6D5B61A}" destId="{D8B4CE58-EFAD-6248-A9B4-1F5EB1C12E74}" srcOrd="7" destOrd="0" presId="urn:microsoft.com/office/officeart/2005/8/layout/list1"/>
    <dgm:cxn modelId="{80460E3A-9072-0944-97EB-6AB96497F975}" type="presParOf" srcId="{369495E0-661A-D54E-9903-279BA6D5B61A}" destId="{2C5335F6-4159-0949-A37D-6FBA3FC7FF55}" srcOrd="8" destOrd="0" presId="urn:microsoft.com/office/officeart/2005/8/layout/list1"/>
    <dgm:cxn modelId="{29AA9274-466C-3C4D-A03D-0355A1302505}" type="presParOf" srcId="{2C5335F6-4159-0949-A37D-6FBA3FC7FF55}" destId="{BAC87AA5-5913-7B49-BD6C-DD4C287E9944}" srcOrd="0" destOrd="0" presId="urn:microsoft.com/office/officeart/2005/8/layout/list1"/>
    <dgm:cxn modelId="{D6E14843-5C6C-6C4D-842B-4D7AE86B7986}" type="presParOf" srcId="{2C5335F6-4159-0949-A37D-6FBA3FC7FF55}" destId="{B6B6CCBA-6755-1B42-93ED-C3B536073808}" srcOrd="1" destOrd="0" presId="urn:microsoft.com/office/officeart/2005/8/layout/list1"/>
    <dgm:cxn modelId="{29BD3A6D-F307-7448-9E68-21A738453228}" type="presParOf" srcId="{369495E0-661A-D54E-9903-279BA6D5B61A}" destId="{6B261F5C-683B-AC47-A41E-0CD037E423BC}" srcOrd="9" destOrd="0" presId="urn:microsoft.com/office/officeart/2005/8/layout/list1"/>
    <dgm:cxn modelId="{18ABDE65-3870-554B-8409-EC54069EA4E2}" type="presParOf" srcId="{369495E0-661A-D54E-9903-279BA6D5B61A}" destId="{57643F7F-6EBC-A944-A76A-1EA714F7B2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DE167-B388-5B48-8733-3C2F48689057}" type="doc">
      <dgm:prSet loTypeId="urn:microsoft.com/office/officeart/2005/8/layout/chevron1" loCatId="process" qsTypeId="urn:microsoft.com/office/officeart/2005/8/quickstyle/simple4" qsCatId="simple" csTypeId="urn:microsoft.com/office/officeart/2005/8/colors/accent1_2" csCatId="accent1" phldr="1"/>
      <dgm:spPr/>
    </dgm:pt>
    <dgm:pt modelId="{18582A06-4597-F94A-A96F-A0DB88A41119}">
      <dgm:prSet phldrT="[Text]"/>
      <dgm:spPr>
        <a:effectLst/>
      </dgm:spPr>
      <dgm:t>
        <a:bodyPr/>
        <a:lstStyle/>
        <a:p>
          <a:r>
            <a:rPr lang="en-NZ" dirty="0"/>
            <a:t>long term scheduling</a:t>
          </a:r>
          <a:endParaRPr lang="en-US" dirty="0"/>
        </a:p>
      </dgm:t>
    </dgm:pt>
    <dgm:pt modelId="{07C49605-9092-1340-8E13-4FCE1C70E829}" type="parTrans" cxnId="{A06C933B-CA9A-0A4E-B6D8-3BA876978C1D}">
      <dgm:prSet/>
      <dgm:spPr/>
      <dgm:t>
        <a:bodyPr/>
        <a:lstStyle/>
        <a:p>
          <a:endParaRPr lang="en-US"/>
        </a:p>
      </dgm:t>
    </dgm:pt>
    <dgm:pt modelId="{AB6097E5-5393-4449-BCFE-B0AE600FA83E}" type="sibTrans" cxnId="{A06C933B-CA9A-0A4E-B6D8-3BA876978C1D}">
      <dgm:prSet/>
      <dgm:spPr/>
      <dgm:t>
        <a:bodyPr/>
        <a:lstStyle/>
        <a:p>
          <a:endParaRPr lang="en-US"/>
        </a:p>
      </dgm:t>
    </dgm:pt>
    <dgm:pt modelId="{FCF8077D-84AD-554A-B11C-D74FA362D76D}">
      <dgm:prSet/>
      <dgm:spPr>
        <a:effectLst/>
      </dgm:spPr>
      <dgm:t>
        <a:bodyPr/>
        <a:lstStyle/>
        <a:p>
          <a:r>
            <a:rPr lang="en-NZ" dirty="0"/>
            <a:t>medium term scheduling</a:t>
          </a:r>
        </a:p>
      </dgm:t>
    </dgm:pt>
    <dgm:pt modelId="{C9AB015E-6767-CF47-BBF9-A6713CE07B98}" type="parTrans" cxnId="{B1FB1387-434A-E34A-BFCF-7E6BACF3E30B}">
      <dgm:prSet/>
      <dgm:spPr/>
      <dgm:t>
        <a:bodyPr/>
        <a:lstStyle/>
        <a:p>
          <a:endParaRPr lang="en-US"/>
        </a:p>
      </dgm:t>
    </dgm:pt>
    <dgm:pt modelId="{9E7217D2-03EC-3D4C-9070-5BD30F646863}" type="sibTrans" cxnId="{B1FB1387-434A-E34A-BFCF-7E6BACF3E30B}">
      <dgm:prSet/>
      <dgm:spPr/>
      <dgm:t>
        <a:bodyPr/>
        <a:lstStyle/>
        <a:p>
          <a:endParaRPr lang="en-US"/>
        </a:p>
      </dgm:t>
    </dgm:pt>
    <dgm:pt modelId="{786E057A-07C6-8343-8CB9-C94DEC19B0BB}">
      <dgm:prSet/>
      <dgm:spPr>
        <a:effectLst/>
      </dgm:spPr>
      <dgm:t>
        <a:bodyPr/>
        <a:lstStyle/>
        <a:p>
          <a:r>
            <a:rPr lang="en-NZ" dirty="0"/>
            <a:t>short term scheduling</a:t>
          </a:r>
        </a:p>
      </dgm:t>
    </dgm:pt>
    <dgm:pt modelId="{70D3975C-F522-2E4B-8BE6-DB0B1D7921E4}" type="parTrans" cxnId="{ACB76DB7-D147-2140-AA8E-5CC8F089CF45}">
      <dgm:prSet/>
      <dgm:spPr/>
      <dgm:t>
        <a:bodyPr/>
        <a:lstStyle/>
        <a:p>
          <a:endParaRPr lang="en-US"/>
        </a:p>
      </dgm:t>
    </dgm:pt>
    <dgm:pt modelId="{F853FA99-B390-F241-A55D-9C7A16D90EC8}" type="sibTrans" cxnId="{ACB76DB7-D147-2140-AA8E-5CC8F089CF45}">
      <dgm:prSet/>
      <dgm:spPr/>
      <dgm:t>
        <a:bodyPr/>
        <a:lstStyle/>
        <a:p>
          <a:endParaRPr lang="en-US"/>
        </a:p>
      </dgm:t>
    </dgm:pt>
    <dgm:pt modelId="{4D3B04C8-4CD6-C441-A562-951DABC0B27F}" type="pres">
      <dgm:prSet presAssocID="{8F1DE167-B388-5B48-8733-3C2F48689057}" presName="Name0" presStyleCnt="0">
        <dgm:presLayoutVars>
          <dgm:dir/>
          <dgm:animLvl val="lvl"/>
          <dgm:resizeHandles val="exact"/>
        </dgm:presLayoutVars>
      </dgm:prSet>
      <dgm:spPr/>
    </dgm:pt>
    <dgm:pt modelId="{666AA844-3720-4245-A2DA-613ABC9CCD30}" type="pres">
      <dgm:prSet presAssocID="{18582A06-4597-F94A-A96F-A0DB88A41119}" presName="parTxOnly" presStyleLbl="node1" presStyleIdx="0" presStyleCnt="3">
        <dgm:presLayoutVars>
          <dgm:chMax val="0"/>
          <dgm:chPref val="0"/>
          <dgm:bulletEnabled val="1"/>
        </dgm:presLayoutVars>
      </dgm:prSet>
      <dgm:spPr/>
    </dgm:pt>
    <dgm:pt modelId="{8AB8F692-5BD5-8648-B961-BE6FB0582140}" type="pres">
      <dgm:prSet presAssocID="{AB6097E5-5393-4449-BCFE-B0AE600FA83E}" presName="parTxOnlySpace" presStyleCnt="0"/>
      <dgm:spPr/>
    </dgm:pt>
    <dgm:pt modelId="{4DE30D96-52DA-F045-88D6-746455960E86}" type="pres">
      <dgm:prSet presAssocID="{FCF8077D-84AD-554A-B11C-D74FA362D76D}" presName="parTxOnly" presStyleLbl="node1" presStyleIdx="1" presStyleCnt="3" custScaleX="96996" custScaleY="116735">
        <dgm:presLayoutVars>
          <dgm:chMax val="0"/>
          <dgm:chPref val="0"/>
          <dgm:bulletEnabled val="1"/>
        </dgm:presLayoutVars>
      </dgm:prSet>
      <dgm:spPr/>
    </dgm:pt>
    <dgm:pt modelId="{DCBA1724-0B09-934F-8DCB-B741C1D8713E}" type="pres">
      <dgm:prSet presAssocID="{9E7217D2-03EC-3D4C-9070-5BD30F646863}" presName="parTxOnlySpace" presStyleCnt="0"/>
      <dgm:spPr/>
    </dgm:pt>
    <dgm:pt modelId="{A6C26BAB-A284-0B43-906D-751377F5446C}" type="pres">
      <dgm:prSet presAssocID="{786E057A-07C6-8343-8CB9-C94DEC19B0BB}" presName="parTxOnly" presStyleLbl="node1" presStyleIdx="2" presStyleCnt="3">
        <dgm:presLayoutVars>
          <dgm:chMax val="0"/>
          <dgm:chPref val="0"/>
          <dgm:bulletEnabled val="1"/>
        </dgm:presLayoutVars>
      </dgm:prSet>
      <dgm:spPr/>
    </dgm:pt>
  </dgm:ptLst>
  <dgm:cxnLst>
    <dgm:cxn modelId="{A06C933B-CA9A-0A4E-B6D8-3BA876978C1D}" srcId="{8F1DE167-B388-5B48-8733-3C2F48689057}" destId="{18582A06-4597-F94A-A96F-A0DB88A41119}" srcOrd="0" destOrd="0" parTransId="{07C49605-9092-1340-8E13-4FCE1C70E829}" sibTransId="{AB6097E5-5393-4449-BCFE-B0AE600FA83E}"/>
    <dgm:cxn modelId="{BE61E1D6-7980-A24C-9E48-7D3BFAEF2BE1}" type="presOf" srcId="{786E057A-07C6-8343-8CB9-C94DEC19B0BB}" destId="{A6C26BAB-A284-0B43-906D-751377F5446C}" srcOrd="0" destOrd="0" presId="urn:microsoft.com/office/officeart/2005/8/layout/chevron1"/>
    <dgm:cxn modelId="{E34460DD-6362-A541-AAF1-FCB846CD1AC0}" type="presOf" srcId="{18582A06-4597-F94A-A96F-A0DB88A41119}" destId="{666AA844-3720-4245-A2DA-613ABC9CCD30}" srcOrd="0" destOrd="0" presId="urn:microsoft.com/office/officeart/2005/8/layout/chevron1"/>
    <dgm:cxn modelId="{84110BC4-F044-0449-8DC8-4127CDC0BED5}" type="presOf" srcId="{FCF8077D-84AD-554A-B11C-D74FA362D76D}" destId="{4DE30D96-52DA-F045-88D6-746455960E86}" srcOrd="0" destOrd="0" presId="urn:microsoft.com/office/officeart/2005/8/layout/chevron1"/>
    <dgm:cxn modelId="{B1FB1387-434A-E34A-BFCF-7E6BACF3E30B}" srcId="{8F1DE167-B388-5B48-8733-3C2F48689057}" destId="{FCF8077D-84AD-554A-B11C-D74FA362D76D}" srcOrd="1" destOrd="0" parTransId="{C9AB015E-6767-CF47-BBF9-A6713CE07B98}" sibTransId="{9E7217D2-03EC-3D4C-9070-5BD30F646863}"/>
    <dgm:cxn modelId="{ACB76DB7-D147-2140-AA8E-5CC8F089CF45}" srcId="{8F1DE167-B388-5B48-8733-3C2F48689057}" destId="{786E057A-07C6-8343-8CB9-C94DEC19B0BB}" srcOrd="2" destOrd="0" parTransId="{70D3975C-F522-2E4B-8BE6-DB0B1D7921E4}" sibTransId="{F853FA99-B390-F241-A55D-9C7A16D90EC8}"/>
    <dgm:cxn modelId="{E3375AA0-2F1D-4046-9E49-D5EE799BA560}" type="presOf" srcId="{8F1DE167-B388-5B48-8733-3C2F48689057}" destId="{4D3B04C8-4CD6-C441-A562-951DABC0B27F}" srcOrd="0" destOrd="0" presId="urn:microsoft.com/office/officeart/2005/8/layout/chevron1"/>
    <dgm:cxn modelId="{20330380-3C62-2A47-97B6-9A5FB50D0743}" type="presParOf" srcId="{4D3B04C8-4CD6-C441-A562-951DABC0B27F}" destId="{666AA844-3720-4245-A2DA-613ABC9CCD30}" srcOrd="0" destOrd="0" presId="urn:microsoft.com/office/officeart/2005/8/layout/chevron1"/>
    <dgm:cxn modelId="{D2ABE827-1184-9F45-A0A8-143E653F9546}" type="presParOf" srcId="{4D3B04C8-4CD6-C441-A562-951DABC0B27F}" destId="{8AB8F692-5BD5-8648-B961-BE6FB0582140}" srcOrd="1" destOrd="0" presId="urn:microsoft.com/office/officeart/2005/8/layout/chevron1"/>
    <dgm:cxn modelId="{EEF6C677-B51F-AD4C-90CF-EDECD872442B}" type="presParOf" srcId="{4D3B04C8-4CD6-C441-A562-951DABC0B27F}" destId="{4DE30D96-52DA-F045-88D6-746455960E86}" srcOrd="2" destOrd="0" presId="urn:microsoft.com/office/officeart/2005/8/layout/chevron1"/>
    <dgm:cxn modelId="{E626120D-A5C9-6348-95CE-7184076F23CC}" type="presParOf" srcId="{4D3B04C8-4CD6-C441-A562-951DABC0B27F}" destId="{DCBA1724-0B09-934F-8DCB-B741C1D8713E}" srcOrd="3" destOrd="0" presId="urn:microsoft.com/office/officeart/2005/8/layout/chevron1"/>
    <dgm:cxn modelId="{1853FDB4-C1F4-1B4E-89AC-09A31161EACE}" type="presParOf" srcId="{4D3B04C8-4CD6-C441-A562-951DABC0B27F}" destId="{A6C26BAB-A284-0B43-906D-751377F5446C}" srcOrd="4" destOrd="0" presId="urn:microsoft.com/office/officeart/2005/8/layout/chevron1"/>
  </dgm:cxnLst>
  <dgm:bg>
    <a:effectLst>
      <a:softEdge rad="15240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9ADD03-CF28-4D42-B716-D02570F17010}"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C89737A3-A669-164D-B89F-C2D1F9B925FD}">
      <dgm:prSet phldrT="[Text]"/>
      <dgm:spPr/>
      <dgm:t>
        <a:bodyPr/>
        <a:lstStyle/>
        <a:p>
          <a:r>
            <a:rPr lang="en-US" dirty="0"/>
            <a:t>Criteria can be classified into:</a:t>
          </a:r>
        </a:p>
      </dgm:t>
    </dgm:pt>
    <dgm:pt modelId="{29BDAA69-80F0-6F4B-9D6F-2AB8E11FFBBE}" type="parTrans" cxnId="{501B010E-2B06-6044-92D5-79A7AA7B84B2}">
      <dgm:prSet/>
      <dgm:spPr/>
      <dgm:t>
        <a:bodyPr/>
        <a:lstStyle/>
        <a:p>
          <a:endParaRPr lang="en-US"/>
        </a:p>
      </dgm:t>
    </dgm:pt>
    <dgm:pt modelId="{41CD046D-A3FA-644A-B69E-E23685407466}" type="sibTrans" cxnId="{501B010E-2B06-6044-92D5-79A7AA7B84B2}">
      <dgm:prSet/>
      <dgm:spPr/>
      <dgm:t>
        <a:bodyPr/>
        <a:lstStyle/>
        <a:p>
          <a:endParaRPr lang="en-US"/>
        </a:p>
      </dgm:t>
    </dgm:pt>
    <dgm:pt modelId="{7FFE5A6B-E193-8D48-A4A7-7D2D2332B8F7}">
      <dgm:prSet/>
      <dgm:spPr/>
      <dgm:t>
        <a:bodyPr/>
        <a:lstStyle/>
        <a:p>
          <a:r>
            <a:rPr lang="en-US" dirty="0"/>
            <a:t>Performance-related</a:t>
          </a:r>
        </a:p>
      </dgm:t>
    </dgm:pt>
    <dgm:pt modelId="{1E419DEE-3991-D549-91FA-DB17020A9242}" type="parTrans" cxnId="{3C4C7B54-9BFC-9245-BE17-A35B75BACA96}">
      <dgm:prSet/>
      <dgm:spPr>
        <a:ln>
          <a:solidFill>
            <a:schemeClr val="accent6"/>
          </a:solidFill>
        </a:ln>
      </dgm:spPr>
      <dgm:t>
        <a:bodyPr/>
        <a:lstStyle/>
        <a:p>
          <a:endParaRPr lang="en-US"/>
        </a:p>
      </dgm:t>
    </dgm:pt>
    <dgm:pt modelId="{E92B3E93-58C5-2947-A940-6DD394281A10}" type="sibTrans" cxnId="{3C4C7B54-9BFC-9245-BE17-A35B75BACA96}">
      <dgm:prSet/>
      <dgm:spPr/>
      <dgm:t>
        <a:bodyPr/>
        <a:lstStyle/>
        <a:p>
          <a:endParaRPr lang="en-US"/>
        </a:p>
      </dgm:t>
    </dgm:pt>
    <dgm:pt modelId="{4627CC2D-E830-8941-A9CA-6CC9D3ED3540}">
      <dgm:prSet/>
      <dgm:spPr/>
      <dgm:t>
        <a:bodyPr/>
        <a:lstStyle/>
        <a:p>
          <a:r>
            <a:rPr lang="en-US"/>
            <a:t>quantitative</a:t>
          </a:r>
          <a:endParaRPr lang="en-US" dirty="0"/>
        </a:p>
      </dgm:t>
    </dgm:pt>
    <dgm:pt modelId="{244C79BC-75FF-6E4C-B44D-DF61C829BAC0}" type="parTrans" cxnId="{8A52CA41-42EF-0E48-9173-3DC9776F2E53}">
      <dgm:prSet/>
      <dgm:spPr>
        <a:ln>
          <a:solidFill>
            <a:schemeClr val="accent6"/>
          </a:solidFill>
        </a:ln>
      </dgm:spPr>
      <dgm:t>
        <a:bodyPr/>
        <a:lstStyle/>
        <a:p>
          <a:endParaRPr lang="en-US"/>
        </a:p>
      </dgm:t>
    </dgm:pt>
    <dgm:pt modelId="{E83147FE-BEBD-5840-8CA7-D308DB494BA8}" type="sibTrans" cxnId="{8A52CA41-42EF-0E48-9173-3DC9776F2E53}">
      <dgm:prSet/>
      <dgm:spPr/>
      <dgm:t>
        <a:bodyPr/>
        <a:lstStyle/>
        <a:p>
          <a:endParaRPr lang="en-US"/>
        </a:p>
      </dgm:t>
    </dgm:pt>
    <dgm:pt modelId="{A27E3963-FC5B-394E-9399-D88985B2932F}">
      <dgm:prSet/>
      <dgm:spPr/>
      <dgm:t>
        <a:bodyPr/>
        <a:lstStyle/>
        <a:p>
          <a:r>
            <a:rPr lang="en-US"/>
            <a:t>easily measured</a:t>
          </a:r>
          <a:endParaRPr lang="en-US" dirty="0"/>
        </a:p>
      </dgm:t>
    </dgm:pt>
    <dgm:pt modelId="{37FB7A77-AEA7-AD46-A0E6-C9A8333E0BD9}" type="parTrans" cxnId="{0C29799E-AA63-E546-BEBA-E6168386F10E}">
      <dgm:prSet/>
      <dgm:spPr>
        <a:ln>
          <a:solidFill>
            <a:schemeClr val="accent6"/>
          </a:solidFill>
        </a:ln>
      </dgm:spPr>
      <dgm:t>
        <a:bodyPr/>
        <a:lstStyle/>
        <a:p>
          <a:endParaRPr lang="en-US"/>
        </a:p>
      </dgm:t>
    </dgm:pt>
    <dgm:pt modelId="{D778FFB7-A839-6C40-BC7E-19024E629116}" type="sibTrans" cxnId="{0C29799E-AA63-E546-BEBA-E6168386F10E}">
      <dgm:prSet/>
      <dgm:spPr/>
      <dgm:t>
        <a:bodyPr/>
        <a:lstStyle/>
        <a:p>
          <a:endParaRPr lang="en-US"/>
        </a:p>
      </dgm:t>
    </dgm:pt>
    <dgm:pt modelId="{47862039-3BA1-164C-85D3-82B3ACAB9ABC}">
      <dgm:prSet/>
      <dgm:spPr/>
      <dgm:t>
        <a:bodyPr/>
        <a:lstStyle/>
        <a:p>
          <a:r>
            <a:rPr lang="en-US" dirty="0"/>
            <a:t>Non-performance related</a:t>
          </a:r>
        </a:p>
      </dgm:t>
    </dgm:pt>
    <dgm:pt modelId="{D0EF65DB-995F-0149-BEA9-68065D98DE0E}" type="parTrans" cxnId="{77BA37A4-ABE0-C448-9957-F6BEB5F179D7}">
      <dgm:prSet/>
      <dgm:spPr>
        <a:ln>
          <a:solidFill>
            <a:schemeClr val="accent6"/>
          </a:solidFill>
        </a:ln>
      </dgm:spPr>
      <dgm:t>
        <a:bodyPr/>
        <a:lstStyle/>
        <a:p>
          <a:endParaRPr lang="en-US"/>
        </a:p>
      </dgm:t>
    </dgm:pt>
    <dgm:pt modelId="{8B986C98-E167-B141-9D87-F3620EB5BA0A}" type="sibTrans" cxnId="{77BA37A4-ABE0-C448-9957-F6BEB5F179D7}">
      <dgm:prSet/>
      <dgm:spPr/>
      <dgm:t>
        <a:bodyPr/>
        <a:lstStyle/>
        <a:p>
          <a:endParaRPr lang="en-US"/>
        </a:p>
      </dgm:t>
    </dgm:pt>
    <dgm:pt modelId="{75DC0DF0-239B-D54A-A378-75701404FF29}">
      <dgm:prSet/>
      <dgm:spPr/>
      <dgm:t>
        <a:bodyPr/>
        <a:lstStyle/>
        <a:p>
          <a:r>
            <a:rPr lang="en-NZ"/>
            <a:t>qualitative</a:t>
          </a:r>
          <a:endParaRPr lang="en-US" dirty="0"/>
        </a:p>
      </dgm:t>
    </dgm:pt>
    <dgm:pt modelId="{40490A03-FB31-5D4E-BBB5-AB615DD9A181}" type="parTrans" cxnId="{56D66BAC-C154-B546-927F-1E5F96F90F84}">
      <dgm:prSet/>
      <dgm:spPr>
        <a:ln>
          <a:solidFill>
            <a:schemeClr val="accent6"/>
          </a:solidFill>
        </a:ln>
      </dgm:spPr>
      <dgm:t>
        <a:bodyPr/>
        <a:lstStyle/>
        <a:p>
          <a:endParaRPr lang="en-US"/>
        </a:p>
      </dgm:t>
    </dgm:pt>
    <dgm:pt modelId="{65F56368-DD65-AA45-9857-709AC46D119F}" type="sibTrans" cxnId="{56D66BAC-C154-B546-927F-1E5F96F90F84}">
      <dgm:prSet/>
      <dgm:spPr/>
      <dgm:t>
        <a:bodyPr/>
        <a:lstStyle/>
        <a:p>
          <a:endParaRPr lang="en-US"/>
        </a:p>
      </dgm:t>
    </dgm:pt>
    <dgm:pt modelId="{B2D96ABD-2ED4-6642-94B4-DE16BF8EF5DC}">
      <dgm:prSet/>
      <dgm:spPr/>
      <dgm:t>
        <a:bodyPr/>
        <a:lstStyle/>
        <a:p>
          <a:r>
            <a:rPr lang="en-US"/>
            <a:t>hard to measure</a:t>
          </a:r>
          <a:endParaRPr lang="en-US" dirty="0"/>
        </a:p>
      </dgm:t>
    </dgm:pt>
    <dgm:pt modelId="{1D69965A-A1BE-214C-A0F2-B8E85A64E9D7}" type="parTrans" cxnId="{679C0830-7152-6B4C-B938-583B938B2D9B}">
      <dgm:prSet/>
      <dgm:spPr>
        <a:ln>
          <a:solidFill>
            <a:schemeClr val="accent6"/>
          </a:solidFill>
        </a:ln>
      </dgm:spPr>
      <dgm:t>
        <a:bodyPr/>
        <a:lstStyle/>
        <a:p>
          <a:endParaRPr lang="en-US"/>
        </a:p>
      </dgm:t>
    </dgm:pt>
    <dgm:pt modelId="{571AD6BB-DE95-1846-9186-3371BC3B78EE}" type="sibTrans" cxnId="{679C0830-7152-6B4C-B938-583B938B2D9B}">
      <dgm:prSet/>
      <dgm:spPr/>
      <dgm:t>
        <a:bodyPr/>
        <a:lstStyle/>
        <a:p>
          <a:endParaRPr lang="en-US"/>
        </a:p>
      </dgm:t>
    </dgm:pt>
    <dgm:pt modelId="{196CB068-6783-D649-A4AF-F02EA51285E3}" type="pres">
      <dgm:prSet presAssocID="{249ADD03-CF28-4D42-B716-D02570F17010}" presName="hierChild1" presStyleCnt="0">
        <dgm:presLayoutVars>
          <dgm:chPref val="1"/>
          <dgm:dir/>
          <dgm:animOne val="branch"/>
          <dgm:animLvl val="lvl"/>
          <dgm:resizeHandles/>
        </dgm:presLayoutVars>
      </dgm:prSet>
      <dgm:spPr/>
    </dgm:pt>
    <dgm:pt modelId="{28C1AD5F-4998-B54D-81B8-A790DC586BF6}" type="pres">
      <dgm:prSet presAssocID="{C89737A3-A669-164D-B89F-C2D1F9B925FD}" presName="hierRoot1" presStyleCnt="0"/>
      <dgm:spPr/>
    </dgm:pt>
    <dgm:pt modelId="{B2287179-FCE1-5048-ABC9-2E4E97011E11}" type="pres">
      <dgm:prSet presAssocID="{C89737A3-A669-164D-B89F-C2D1F9B925FD}" presName="composite" presStyleCnt="0"/>
      <dgm:spPr/>
    </dgm:pt>
    <dgm:pt modelId="{9EB50CE1-088C-684E-B1F5-1BDB342321F1}" type="pres">
      <dgm:prSet presAssocID="{C89737A3-A669-164D-B89F-C2D1F9B925FD}" presName="background" presStyleLbl="node0" presStyleIdx="0" presStyleCnt="1"/>
      <dgm:spPr/>
    </dgm:pt>
    <dgm:pt modelId="{4693DA4B-B99E-B64F-B5C9-AF6FE5480C73}" type="pres">
      <dgm:prSet presAssocID="{C89737A3-A669-164D-B89F-C2D1F9B925FD}" presName="text" presStyleLbl="fgAcc0" presStyleIdx="0" presStyleCnt="1">
        <dgm:presLayoutVars>
          <dgm:chPref val="3"/>
        </dgm:presLayoutVars>
      </dgm:prSet>
      <dgm:spPr/>
    </dgm:pt>
    <dgm:pt modelId="{96B2C977-E89A-3643-8D65-F9525F5FF117}" type="pres">
      <dgm:prSet presAssocID="{C89737A3-A669-164D-B89F-C2D1F9B925FD}" presName="hierChild2" presStyleCnt="0"/>
      <dgm:spPr/>
    </dgm:pt>
    <dgm:pt modelId="{532FE228-F493-4041-8FD9-25F2D05BF23F}" type="pres">
      <dgm:prSet presAssocID="{1E419DEE-3991-D549-91FA-DB17020A9242}" presName="Name10" presStyleLbl="parChTrans1D2" presStyleIdx="0" presStyleCnt="2"/>
      <dgm:spPr/>
    </dgm:pt>
    <dgm:pt modelId="{F70159CD-AC04-434C-AEA7-9A4537E19993}" type="pres">
      <dgm:prSet presAssocID="{7FFE5A6B-E193-8D48-A4A7-7D2D2332B8F7}" presName="hierRoot2" presStyleCnt="0"/>
      <dgm:spPr/>
    </dgm:pt>
    <dgm:pt modelId="{3CB49F2F-4752-2148-8C6A-8D66446EB6E3}" type="pres">
      <dgm:prSet presAssocID="{7FFE5A6B-E193-8D48-A4A7-7D2D2332B8F7}" presName="composite2" presStyleCnt="0"/>
      <dgm:spPr/>
    </dgm:pt>
    <dgm:pt modelId="{C27BA367-92FE-F047-A643-F22FD292C223}" type="pres">
      <dgm:prSet presAssocID="{7FFE5A6B-E193-8D48-A4A7-7D2D2332B8F7}" presName="background2" presStyleLbl="node2" presStyleIdx="0" presStyleCnt="2"/>
      <dgm:spPr/>
    </dgm:pt>
    <dgm:pt modelId="{91F3BB07-984F-5C4A-B3DB-9D5C935CA639}" type="pres">
      <dgm:prSet presAssocID="{7FFE5A6B-E193-8D48-A4A7-7D2D2332B8F7}" presName="text2" presStyleLbl="fgAcc2" presStyleIdx="0" presStyleCnt="2" custScaleX="191607">
        <dgm:presLayoutVars>
          <dgm:chPref val="3"/>
        </dgm:presLayoutVars>
      </dgm:prSet>
      <dgm:spPr/>
    </dgm:pt>
    <dgm:pt modelId="{6F2F6957-F3F0-E541-833E-88D8FF491A3F}" type="pres">
      <dgm:prSet presAssocID="{7FFE5A6B-E193-8D48-A4A7-7D2D2332B8F7}" presName="hierChild3" presStyleCnt="0"/>
      <dgm:spPr/>
    </dgm:pt>
    <dgm:pt modelId="{E1FAB45A-3A3E-354A-AEB6-1A4FD81F66BE}" type="pres">
      <dgm:prSet presAssocID="{244C79BC-75FF-6E4C-B44D-DF61C829BAC0}" presName="Name17" presStyleLbl="parChTrans1D3" presStyleIdx="0" presStyleCnt="4"/>
      <dgm:spPr/>
    </dgm:pt>
    <dgm:pt modelId="{59D936F0-C903-174B-A089-E7DB7E9759CF}" type="pres">
      <dgm:prSet presAssocID="{4627CC2D-E830-8941-A9CA-6CC9D3ED3540}" presName="hierRoot3" presStyleCnt="0"/>
      <dgm:spPr/>
    </dgm:pt>
    <dgm:pt modelId="{550735CD-C30C-2F4E-B217-CBD6CA48EA0E}" type="pres">
      <dgm:prSet presAssocID="{4627CC2D-E830-8941-A9CA-6CC9D3ED3540}" presName="composite3" presStyleCnt="0"/>
      <dgm:spPr/>
    </dgm:pt>
    <dgm:pt modelId="{5729489C-8499-B549-A7AB-1D9E6D188049}" type="pres">
      <dgm:prSet presAssocID="{4627CC2D-E830-8941-A9CA-6CC9D3ED3540}" presName="background3" presStyleLbl="node3" presStyleIdx="0" presStyleCnt="4"/>
      <dgm:spPr/>
    </dgm:pt>
    <dgm:pt modelId="{EEF7B55A-F44A-C04E-878B-509894A3B254}" type="pres">
      <dgm:prSet presAssocID="{4627CC2D-E830-8941-A9CA-6CC9D3ED3540}" presName="text3" presStyleLbl="fgAcc3" presStyleIdx="0" presStyleCnt="4">
        <dgm:presLayoutVars>
          <dgm:chPref val="3"/>
        </dgm:presLayoutVars>
      </dgm:prSet>
      <dgm:spPr/>
    </dgm:pt>
    <dgm:pt modelId="{947AD948-347C-E448-A6C9-9691945A666F}" type="pres">
      <dgm:prSet presAssocID="{4627CC2D-E830-8941-A9CA-6CC9D3ED3540}" presName="hierChild4" presStyleCnt="0"/>
      <dgm:spPr/>
    </dgm:pt>
    <dgm:pt modelId="{ACA31F55-4FAB-6849-87CC-F4B4975148FE}" type="pres">
      <dgm:prSet presAssocID="{37FB7A77-AEA7-AD46-A0E6-C9A8333E0BD9}" presName="Name17" presStyleLbl="parChTrans1D3" presStyleIdx="1" presStyleCnt="4"/>
      <dgm:spPr/>
    </dgm:pt>
    <dgm:pt modelId="{51F2D546-1573-4649-A8AD-0D1A7914FCC7}" type="pres">
      <dgm:prSet presAssocID="{A27E3963-FC5B-394E-9399-D88985B2932F}" presName="hierRoot3" presStyleCnt="0"/>
      <dgm:spPr/>
    </dgm:pt>
    <dgm:pt modelId="{F6756088-524E-5F42-8134-EAA3757B7920}" type="pres">
      <dgm:prSet presAssocID="{A27E3963-FC5B-394E-9399-D88985B2932F}" presName="composite3" presStyleCnt="0"/>
      <dgm:spPr/>
    </dgm:pt>
    <dgm:pt modelId="{A842DFCB-14B6-3845-B54E-FC0634B026C0}" type="pres">
      <dgm:prSet presAssocID="{A27E3963-FC5B-394E-9399-D88985B2932F}" presName="background3" presStyleLbl="node3" presStyleIdx="1" presStyleCnt="4"/>
      <dgm:spPr/>
    </dgm:pt>
    <dgm:pt modelId="{429FADA5-6796-114A-A660-A3934C1C1B94}" type="pres">
      <dgm:prSet presAssocID="{A27E3963-FC5B-394E-9399-D88985B2932F}" presName="text3" presStyleLbl="fgAcc3" presStyleIdx="1" presStyleCnt="4">
        <dgm:presLayoutVars>
          <dgm:chPref val="3"/>
        </dgm:presLayoutVars>
      </dgm:prSet>
      <dgm:spPr/>
    </dgm:pt>
    <dgm:pt modelId="{12F18BDF-912C-EE48-869F-F435CBC9B3BF}" type="pres">
      <dgm:prSet presAssocID="{A27E3963-FC5B-394E-9399-D88985B2932F}" presName="hierChild4" presStyleCnt="0"/>
      <dgm:spPr/>
    </dgm:pt>
    <dgm:pt modelId="{9E1C7EB2-94B3-C349-AD95-C3AB367E4B7A}" type="pres">
      <dgm:prSet presAssocID="{D0EF65DB-995F-0149-BEA9-68065D98DE0E}" presName="Name10" presStyleLbl="parChTrans1D2" presStyleIdx="1" presStyleCnt="2"/>
      <dgm:spPr/>
    </dgm:pt>
    <dgm:pt modelId="{230569B1-FEDB-7F41-8D37-7A5A560CD6E1}" type="pres">
      <dgm:prSet presAssocID="{47862039-3BA1-164C-85D3-82B3ACAB9ABC}" presName="hierRoot2" presStyleCnt="0"/>
      <dgm:spPr/>
    </dgm:pt>
    <dgm:pt modelId="{4C2F2DD1-62AE-DC49-968F-FDF312C52974}" type="pres">
      <dgm:prSet presAssocID="{47862039-3BA1-164C-85D3-82B3ACAB9ABC}" presName="composite2" presStyleCnt="0"/>
      <dgm:spPr/>
    </dgm:pt>
    <dgm:pt modelId="{742444C6-C9F1-774B-8C05-41FC48E915ED}" type="pres">
      <dgm:prSet presAssocID="{47862039-3BA1-164C-85D3-82B3ACAB9ABC}" presName="background2" presStyleLbl="node2" presStyleIdx="1" presStyleCnt="2"/>
      <dgm:spPr/>
    </dgm:pt>
    <dgm:pt modelId="{AF0E3303-E12F-304C-9EE5-63D631C35B6B}" type="pres">
      <dgm:prSet presAssocID="{47862039-3BA1-164C-85D3-82B3ACAB9ABC}" presName="text2" presStyleLbl="fgAcc2" presStyleIdx="1" presStyleCnt="2" custScaleX="170567">
        <dgm:presLayoutVars>
          <dgm:chPref val="3"/>
        </dgm:presLayoutVars>
      </dgm:prSet>
      <dgm:spPr/>
    </dgm:pt>
    <dgm:pt modelId="{48322838-B14F-F34D-8702-F9E13214DDF8}" type="pres">
      <dgm:prSet presAssocID="{47862039-3BA1-164C-85D3-82B3ACAB9ABC}" presName="hierChild3" presStyleCnt="0"/>
      <dgm:spPr/>
    </dgm:pt>
    <dgm:pt modelId="{FBB58091-7F3C-6643-934B-D47EBD468A62}" type="pres">
      <dgm:prSet presAssocID="{40490A03-FB31-5D4E-BBB5-AB615DD9A181}" presName="Name17" presStyleLbl="parChTrans1D3" presStyleIdx="2" presStyleCnt="4"/>
      <dgm:spPr/>
    </dgm:pt>
    <dgm:pt modelId="{C8F905EE-EF08-184D-BB71-674E41A0152E}" type="pres">
      <dgm:prSet presAssocID="{75DC0DF0-239B-D54A-A378-75701404FF29}" presName="hierRoot3" presStyleCnt="0"/>
      <dgm:spPr/>
    </dgm:pt>
    <dgm:pt modelId="{EBE38DF6-BBD8-D246-93EA-C537A00167DA}" type="pres">
      <dgm:prSet presAssocID="{75DC0DF0-239B-D54A-A378-75701404FF29}" presName="composite3" presStyleCnt="0"/>
      <dgm:spPr/>
    </dgm:pt>
    <dgm:pt modelId="{5C1E0D6E-21AB-134A-B443-0A5F99EF9A0C}" type="pres">
      <dgm:prSet presAssocID="{75DC0DF0-239B-D54A-A378-75701404FF29}" presName="background3" presStyleLbl="node3" presStyleIdx="2" presStyleCnt="4"/>
      <dgm:spPr/>
    </dgm:pt>
    <dgm:pt modelId="{3537DBD8-DDD0-5D42-B89A-90AD8C28A900}" type="pres">
      <dgm:prSet presAssocID="{75DC0DF0-239B-D54A-A378-75701404FF29}" presName="text3" presStyleLbl="fgAcc3" presStyleIdx="2" presStyleCnt="4">
        <dgm:presLayoutVars>
          <dgm:chPref val="3"/>
        </dgm:presLayoutVars>
      </dgm:prSet>
      <dgm:spPr/>
    </dgm:pt>
    <dgm:pt modelId="{F4A7FB79-0933-6D4A-86D4-11855EB44786}" type="pres">
      <dgm:prSet presAssocID="{75DC0DF0-239B-D54A-A378-75701404FF29}" presName="hierChild4" presStyleCnt="0"/>
      <dgm:spPr/>
    </dgm:pt>
    <dgm:pt modelId="{B6D7AD82-6020-7443-9ADA-8FBE90976EFE}" type="pres">
      <dgm:prSet presAssocID="{1D69965A-A1BE-214C-A0F2-B8E85A64E9D7}" presName="Name17" presStyleLbl="parChTrans1D3" presStyleIdx="3" presStyleCnt="4"/>
      <dgm:spPr/>
    </dgm:pt>
    <dgm:pt modelId="{02FD4213-409B-9146-874E-7A0333F7CFA8}" type="pres">
      <dgm:prSet presAssocID="{B2D96ABD-2ED4-6642-94B4-DE16BF8EF5DC}" presName="hierRoot3" presStyleCnt="0"/>
      <dgm:spPr/>
    </dgm:pt>
    <dgm:pt modelId="{10EAA6F1-C4F2-2B46-9547-3DAB07955136}" type="pres">
      <dgm:prSet presAssocID="{B2D96ABD-2ED4-6642-94B4-DE16BF8EF5DC}" presName="composite3" presStyleCnt="0"/>
      <dgm:spPr/>
    </dgm:pt>
    <dgm:pt modelId="{4F8DA242-FD46-DD41-816F-0663C9FE9BDE}" type="pres">
      <dgm:prSet presAssocID="{B2D96ABD-2ED4-6642-94B4-DE16BF8EF5DC}" presName="background3" presStyleLbl="node3" presStyleIdx="3" presStyleCnt="4"/>
      <dgm:spPr/>
    </dgm:pt>
    <dgm:pt modelId="{78949ABC-4921-D24E-8101-77ADD1F39A52}" type="pres">
      <dgm:prSet presAssocID="{B2D96ABD-2ED4-6642-94B4-DE16BF8EF5DC}" presName="text3" presStyleLbl="fgAcc3" presStyleIdx="3" presStyleCnt="4">
        <dgm:presLayoutVars>
          <dgm:chPref val="3"/>
        </dgm:presLayoutVars>
      </dgm:prSet>
      <dgm:spPr/>
    </dgm:pt>
    <dgm:pt modelId="{2CFBB377-E6AE-2640-BA1B-E40F5F4C4718}" type="pres">
      <dgm:prSet presAssocID="{B2D96ABD-2ED4-6642-94B4-DE16BF8EF5DC}" presName="hierChild4" presStyleCnt="0"/>
      <dgm:spPr/>
    </dgm:pt>
  </dgm:ptLst>
  <dgm:cxnLst>
    <dgm:cxn modelId="{ECE3C942-72CC-5941-A25F-D0577681AEC6}" type="presOf" srcId="{249ADD03-CF28-4D42-B716-D02570F17010}" destId="{196CB068-6783-D649-A4AF-F02EA51285E3}" srcOrd="0" destOrd="0" presId="urn:microsoft.com/office/officeart/2005/8/layout/hierarchy1"/>
    <dgm:cxn modelId="{0C29799E-AA63-E546-BEBA-E6168386F10E}" srcId="{7FFE5A6B-E193-8D48-A4A7-7D2D2332B8F7}" destId="{A27E3963-FC5B-394E-9399-D88985B2932F}" srcOrd="1" destOrd="0" parTransId="{37FB7A77-AEA7-AD46-A0E6-C9A8333E0BD9}" sibTransId="{D778FFB7-A839-6C40-BC7E-19024E629116}"/>
    <dgm:cxn modelId="{86E46581-19D6-9E41-9C2E-F6AFEE8320AA}" type="presOf" srcId="{1E419DEE-3991-D549-91FA-DB17020A9242}" destId="{532FE228-F493-4041-8FD9-25F2D05BF23F}" srcOrd="0" destOrd="0" presId="urn:microsoft.com/office/officeart/2005/8/layout/hierarchy1"/>
    <dgm:cxn modelId="{1A556482-2FFB-E84F-8B29-00B5DD9E31BA}" type="presOf" srcId="{B2D96ABD-2ED4-6642-94B4-DE16BF8EF5DC}" destId="{78949ABC-4921-D24E-8101-77ADD1F39A52}" srcOrd="0" destOrd="0" presId="urn:microsoft.com/office/officeart/2005/8/layout/hierarchy1"/>
    <dgm:cxn modelId="{679C0830-7152-6B4C-B938-583B938B2D9B}" srcId="{47862039-3BA1-164C-85D3-82B3ACAB9ABC}" destId="{B2D96ABD-2ED4-6642-94B4-DE16BF8EF5DC}" srcOrd="1" destOrd="0" parTransId="{1D69965A-A1BE-214C-A0F2-B8E85A64E9D7}" sibTransId="{571AD6BB-DE95-1846-9186-3371BC3B78EE}"/>
    <dgm:cxn modelId="{B27518AA-D385-724E-9E82-4822B14CA7C7}" type="presOf" srcId="{37FB7A77-AEA7-AD46-A0E6-C9A8333E0BD9}" destId="{ACA31F55-4FAB-6849-87CC-F4B4975148FE}" srcOrd="0" destOrd="0" presId="urn:microsoft.com/office/officeart/2005/8/layout/hierarchy1"/>
    <dgm:cxn modelId="{A83EC1B4-2F13-9846-A956-A9D5CC6A214A}" type="presOf" srcId="{47862039-3BA1-164C-85D3-82B3ACAB9ABC}" destId="{AF0E3303-E12F-304C-9EE5-63D631C35B6B}" srcOrd="0" destOrd="0" presId="urn:microsoft.com/office/officeart/2005/8/layout/hierarchy1"/>
    <dgm:cxn modelId="{501B010E-2B06-6044-92D5-79A7AA7B84B2}" srcId="{249ADD03-CF28-4D42-B716-D02570F17010}" destId="{C89737A3-A669-164D-B89F-C2D1F9B925FD}" srcOrd="0" destOrd="0" parTransId="{29BDAA69-80F0-6F4B-9D6F-2AB8E11FFBBE}" sibTransId="{41CD046D-A3FA-644A-B69E-E23685407466}"/>
    <dgm:cxn modelId="{D343627E-878F-B849-88E8-6A751B919DD3}" type="presOf" srcId="{C89737A3-A669-164D-B89F-C2D1F9B925FD}" destId="{4693DA4B-B99E-B64F-B5C9-AF6FE5480C73}" srcOrd="0" destOrd="0" presId="urn:microsoft.com/office/officeart/2005/8/layout/hierarchy1"/>
    <dgm:cxn modelId="{D5BF331C-B1EF-F14F-A03B-637CF015D53E}" type="presOf" srcId="{4627CC2D-E830-8941-A9CA-6CC9D3ED3540}" destId="{EEF7B55A-F44A-C04E-878B-509894A3B254}" srcOrd="0" destOrd="0" presId="urn:microsoft.com/office/officeart/2005/8/layout/hierarchy1"/>
    <dgm:cxn modelId="{9A26B51B-9E26-FD45-8956-9BCFC4636734}" type="presOf" srcId="{7FFE5A6B-E193-8D48-A4A7-7D2D2332B8F7}" destId="{91F3BB07-984F-5C4A-B3DB-9D5C935CA639}" srcOrd="0" destOrd="0" presId="urn:microsoft.com/office/officeart/2005/8/layout/hierarchy1"/>
    <dgm:cxn modelId="{8A52CA41-42EF-0E48-9173-3DC9776F2E53}" srcId="{7FFE5A6B-E193-8D48-A4A7-7D2D2332B8F7}" destId="{4627CC2D-E830-8941-A9CA-6CC9D3ED3540}" srcOrd="0" destOrd="0" parTransId="{244C79BC-75FF-6E4C-B44D-DF61C829BAC0}" sibTransId="{E83147FE-BEBD-5840-8CA7-D308DB494BA8}"/>
    <dgm:cxn modelId="{7786E6ED-50D0-D541-8D26-EF44A247E75E}" type="presOf" srcId="{A27E3963-FC5B-394E-9399-D88985B2932F}" destId="{429FADA5-6796-114A-A660-A3934C1C1B94}" srcOrd="0" destOrd="0" presId="urn:microsoft.com/office/officeart/2005/8/layout/hierarchy1"/>
    <dgm:cxn modelId="{56D66BAC-C154-B546-927F-1E5F96F90F84}" srcId="{47862039-3BA1-164C-85D3-82B3ACAB9ABC}" destId="{75DC0DF0-239B-D54A-A378-75701404FF29}" srcOrd="0" destOrd="0" parTransId="{40490A03-FB31-5D4E-BBB5-AB615DD9A181}" sibTransId="{65F56368-DD65-AA45-9857-709AC46D119F}"/>
    <dgm:cxn modelId="{F2AD88E3-22EE-9747-8990-E540EB9AC9E0}" type="presOf" srcId="{D0EF65DB-995F-0149-BEA9-68065D98DE0E}" destId="{9E1C7EB2-94B3-C349-AD95-C3AB367E4B7A}" srcOrd="0" destOrd="0" presId="urn:microsoft.com/office/officeart/2005/8/layout/hierarchy1"/>
    <dgm:cxn modelId="{A88AEC2D-8F48-F948-A297-87215602FAF7}" type="presOf" srcId="{40490A03-FB31-5D4E-BBB5-AB615DD9A181}" destId="{FBB58091-7F3C-6643-934B-D47EBD468A62}" srcOrd="0" destOrd="0" presId="urn:microsoft.com/office/officeart/2005/8/layout/hierarchy1"/>
    <dgm:cxn modelId="{6C99F648-58B0-704B-B751-08F884BE4505}" type="presOf" srcId="{75DC0DF0-239B-D54A-A378-75701404FF29}" destId="{3537DBD8-DDD0-5D42-B89A-90AD8C28A900}" srcOrd="0" destOrd="0" presId="urn:microsoft.com/office/officeart/2005/8/layout/hierarchy1"/>
    <dgm:cxn modelId="{77BA37A4-ABE0-C448-9957-F6BEB5F179D7}" srcId="{C89737A3-A669-164D-B89F-C2D1F9B925FD}" destId="{47862039-3BA1-164C-85D3-82B3ACAB9ABC}" srcOrd="1" destOrd="0" parTransId="{D0EF65DB-995F-0149-BEA9-68065D98DE0E}" sibTransId="{8B986C98-E167-B141-9D87-F3620EB5BA0A}"/>
    <dgm:cxn modelId="{57679743-7CAB-5A43-906B-61F36C2DEB5A}" type="presOf" srcId="{244C79BC-75FF-6E4C-B44D-DF61C829BAC0}" destId="{E1FAB45A-3A3E-354A-AEB6-1A4FD81F66BE}" srcOrd="0" destOrd="0" presId="urn:microsoft.com/office/officeart/2005/8/layout/hierarchy1"/>
    <dgm:cxn modelId="{3C4C7B54-9BFC-9245-BE17-A35B75BACA96}" srcId="{C89737A3-A669-164D-B89F-C2D1F9B925FD}" destId="{7FFE5A6B-E193-8D48-A4A7-7D2D2332B8F7}" srcOrd="0" destOrd="0" parTransId="{1E419DEE-3991-D549-91FA-DB17020A9242}" sibTransId="{E92B3E93-58C5-2947-A940-6DD394281A10}"/>
    <dgm:cxn modelId="{E67C229E-9453-5349-9893-27D92AE6C2A5}" type="presOf" srcId="{1D69965A-A1BE-214C-A0F2-B8E85A64E9D7}" destId="{B6D7AD82-6020-7443-9ADA-8FBE90976EFE}" srcOrd="0" destOrd="0" presId="urn:microsoft.com/office/officeart/2005/8/layout/hierarchy1"/>
    <dgm:cxn modelId="{A7D7BED3-E265-9C4F-BC05-E08E9712CFAC}" type="presParOf" srcId="{196CB068-6783-D649-A4AF-F02EA51285E3}" destId="{28C1AD5F-4998-B54D-81B8-A790DC586BF6}" srcOrd="0" destOrd="0" presId="urn:microsoft.com/office/officeart/2005/8/layout/hierarchy1"/>
    <dgm:cxn modelId="{4BCCA9A9-5BEF-6247-9D01-9DFD236CDD10}" type="presParOf" srcId="{28C1AD5F-4998-B54D-81B8-A790DC586BF6}" destId="{B2287179-FCE1-5048-ABC9-2E4E97011E11}" srcOrd="0" destOrd="0" presId="urn:microsoft.com/office/officeart/2005/8/layout/hierarchy1"/>
    <dgm:cxn modelId="{F29F9DCD-0F28-AD42-9EEB-5517CF6F0DE1}" type="presParOf" srcId="{B2287179-FCE1-5048-ABC9-2E4E97011E11}" destId="{9EB50CE1-088C-684E-B1F5-1BDB342321F1}" srcOrd="0" destOrd="0" presId="urn:microsoft.com/office/officeart/2005/8/layout/hierarchy1"/>
    <dgm:cxn modelId="{A2F37946-80D6-CC44-91D8-05CC68806034}" type="presParOf" srcId="{B2287179-FCE1-5048-ABC9-2E4E97011E11}" destId="{4693DA4B-B99E-B64F-B5C9-AF6FE5480C73}" srcOrd="1" destOrd="0" presId="urn:microsoft.com/office/officeart/2005/8/layout/hierarchy1"/>
    <dgm:cxn modelId="{F79D000F-020F-FD4E-8DB9-8B49568B54FE}" type="presParOf" srcId="{28C1AD5F-4998-B54D-81B8-A790DC586BF6}" destId="{96B2C977-E89A-3643-8D65-F9525F5FF117}" srcOrd="1" destOrd="0" presId="urn:microsoft.com/office/officeart/2005/8/layout/hierarchy1"/>
    <dgm:cxn modelId="{8794F701-F513-584C-BD73-0DB70C676111}" type="presParOf" srcId="{96B2C977-E89A-3643-8D65-F9525F5FF117}" destId="{532FE228-F493-4041-8FD9-25F2D05BF23F}" srcOrd="0" destOrd="0" presId="urn:microsoft.com/office/officeart/2005/8/layout/hierarchy1"/>
    <dgm:cxn modelId="{D4C65351-7A1D-6A42-A514-3E99D3C63200}" type="presParOf" srcId="{96B2C977-E89A-3643-8D65-F9525F5FF117}" destId="{F70159CD-AC04-434C-AEA7-9A4537E19993}" srcOrd="1" destOrd="0" presId="urn:microsoft.com/office/officeart/2005/8/layout/hierarchy1"/>
    <dgm:cxn modelId="{1843DD32-93D5-414A-AE52-182266B62213}" type="presParOf" srcId="{F70159CD-AC04-434C-AEA7-9A4537E19993}" destId="{3CB49F2F-4752-2148-8C6A-8D66446EB6E3}" srcOrd="0" destOrd="0" presId="urn:microsoft.com/office/officeart/2005/8/layout/hierarchy1"/>
    <dgm:cxn modelId="{C83F8B8E-C3E5-F84E-B9C0-621E9E8FF473}" type="presParOf" srcId="{3CB49F2F-4752-2148-8C6A-8D66446EB6E3}" destId="{C27BA367-92FE-F047-A643-F22FD292C223}" srcOrd="0" destOrd="0" presId="urn:microsoft.com/office/officeart/2005/8/layout/hierarchy1"/>
    <dgm:cxn modelId="{065F89D9-D1DC-2344-8C69-0D6FFFAE0B95}" type="presParOf" srcId="{3CB49F2F-4752-2148-8C6A-8D66446EB6E3}" destId="{91F3BB07-984F-5C4A-B3DB-9D5C935CA639}" srcOrd="1" destOrd="0" presId="urn:microsoft.com/office/officeart/2005/8/layout/hierarchy1"/>
    <dgm:cxn modelId="{89B81EC9-A8EF-5644-AD32-67E298B1C4F4}" type="presParOf" srcId="{F70159CD-AC04-434C-AEA7-9A4537E19993}" destId="{6F2F6957-F3F0-E541-833E-88D8FF491A3F}" srcOrd="1" destOrd="0" presId="urn:microsoft.com/office/officeart/2005/8/layout/hierarchy1"/>
    <dgm:cxn modelId="{1FC5032E-296C-B94E-8311-B9FDB89D5BAE}" type="presParOf" srcId="{6F2F6957-F3F0-E541-833E-88D8FF491A3F}" destId="{E1FAB45A-3A3E-354A-AEB6-1A4FD81F66BE}" srcOrd="0" destOrd="0" presId="urn:microsoft.com/office/officeart/2005/8/layout/hierarchy1"/>
    <dgm:cxn modelId="{19BE7E9A-79DF-494E-AD2F-439FA418BAA4}" type="presParOf" srcId="{6F2F6957-F3F0-E541-833E-88D8FF491A3F}" destId="{59D936F0-C903-174B-A089-E7DB7E9759CF}" srcOrd="1" destOrd="0" presId="urn:microsoft.com/office/officeart/2005/8/layout/hierarchy1"/>
    <dgm:cxn modelId="{B20D3959-7B73-7444-A8C6-1C171C118EB3}" type="presParOf" srcId="{59D936F0-C903-174B-A089-E7DB7E9759CF}" destId="{550735CD-C30C-2F4E-B217-CBD6CA48EA0E}" srcOrd="0" destOrd="0" presId="urn:microsoft.com/office/officeart/2005/8/layout/hierarchy1"/>
    <dgm:cxn modelId="{895A1131-9249-2E48-805F-38408F3E1C35}" type="presParOf" srcId="{550735CD-C30C-2F4E-B217-CBD6CA48EA0E}" destId="{5729489C-8499-B549-A7AB-1D9E6D188049}" srcOrd="0" destOrd="0" presId="urn:microsoft.com/office/officeart/2005/8/layout/hierarchy1"/>
    <dgm:cxn modelId="{450C5E3E-F40C-CE44-8CB7-790C00F6E369}" type="presParOf" srcId="{550735CD-C30C-2F4E-B217-CBD6CA48EA0E}" destId="{EEF7B55A-F44A-C04E-878B-509894A3B254}" srcOrd="1" destOrd="0" presId="urn:microsoft.com/office/officeart/2005/8/layout/hierarchy1"/>
    <dgm:cxn modelId="{D6B23AD6-AC77-AC4B-8DF0-39FB2CEAA8D1}" type="presParOf" srcId="{59D936F0-C903-174B-A089-E7DB7E9759CF}" destId="{947AD948-347C-E448-A6C9-9691945A666F}" srcOrd="1" destOrd="0" presId="urn:microsoft.com/office/officeart/2005/8/layout/hierarchy1"/>
    <dgm:cxn modelId="{B563FDB7-E636-FB4D-A9EA-811B87D8A368}" type="presParOf" srcId="{6F2F6957-F3F0-E541-833E-88D8FF491A3F}" destId="{ACA31F55-4FAB-6849-87CC-F4B4975148FE}" srcOrd="2" destOrd="0" presId="urn:microsoft.com/office/officeart/2005/8/layout/hierarchy1"/>
    <dgm:cxn modelId="{BA4D8217-34DC-7842-B490-F94D34D39E02}" type="presParOf" srcId="{6F2F6957-F3F0-E541-833E-88D8FF491A3F}" destId="{51F2D546-1573-4649-A8AD-0D1A7914FCC7}" srcOrd="3" destOrd="0" presId="urn:microsoft.com/office/officeart/2005/8/layout/hierarchy1"/>
    <dgm:cxn modelId="{D9B9C355-ED74-634E-A66D-3B98AC2B72E5}" type="presParOf" srcId="{51F2D546-1573-4649-A8AD-0D1A7914FCC7}" destId="{F6756088-524E-5F42-8134-EAA3757B7920}" srcOrd="0" destOrd="0" presId="urn:microsoft.com/office/officeart/2005/8/layout/hierarchy1"/>
    <dgm:cxn modelId="{4E760E52-63C3-0147-BB82-F8DCB37FBC15}" type="presParOf" srcId="{F6756088-524E-5F42-8134-EAA3757B7920}" destId="{A842DFCB-14B6-3845-B54E-FC0634B026C0}" srcOrd="0" destOrd="0" presId="urn:microsoft.com/office/officeart/2005/8/layout/hierarchy1"/>
    <dgm:cxn modelId="{20C9C65B-0330-624B-8B1D-DF5E284ED62D}" type="presParOf" srcId="{F6756088-524E-5F42-8134-EAA3757B7920}" destId="{429FADA5-6796-114A-A660-A3934C1C1B94}" srcOrd="1" destOrd="0" presId="urn:microsoft.com/office/officeart/2005/8/layout/hierarchy1"/>
    <dgm:cxn modelId="{D4FDB2C3-BC2D-0445-BAC1-FA8158FCCBD9}" type="presParOf" srcId="{51F2D546-1573-4649-A8AD-0D1A7914FCC7}" destId="{12F18BDF-912C-EE48-869F-F435CBC9B3BF}" srcOrd="1" destOrd="0" presId="urn:microsoft.com/office/officeart/2005/8/layout/hierarchy1"/>
    <dgm:cxn modelId="{142E6DDF-3063-ED4C-816A-C46747A3CC4D}" type="presParOf" srcId="{96B2C977-E89A-3643-8D65-F9525F5FF117}" destId="{9E1C7EB2-94B3-C349-AD95-C3AB367E4B7A}" srcOrd="2" destOrd="0" presId="urn:microsoft.com/office/officeart/2005/8/layout/hierarchy1"/>
    <dgm:cxn modelId="{AC335171-6758-3349-94CC-744FDCD38E48}" type="presParOf" srcId="{96B2C977-E89A-3643-8D65-F9525F5FF117}" destId="{230569B1-FEDB-7F41-8D37-7A5A560CD6E1}" srcOrd="3" destOrd="0" presId="urn:microsoft.com/office/officeart/2005/8/layout/hierarchy1"/>
    <dgm:cxn modelId="{469973D9-E27A-734E-A043-F5432BD262B5}" type="presParOf" srcId="{230569B1-FEDB-7F41-8D37-7A5A560CD6E1}" destId="{4C2F2DD1-62AE-DC49-968F-FDF312C52974}" srcOrd="0" destOrd="0" presId="urn:microsoft.com/office/officeart/2005/8/layout/hierarchy1"/>
    <dgm:cxn modelId="{2F696F40-FFB1-7449-A09C-C9E61C4AC4A7}" type="presParOf" srcId="{4C2F2DD1-62AE-DC49-968F-FDF312C52974}" destId="{742444C6-C9F1-774B-8C05-41FC48E915ED}" srcOrd="0" destOrd="0" presId="urn:microsoft.com/office/officeart/2005/8/layout/hierarchy1"/>
    <dgm:cxn modelId="{63825D7B-9744-4C41-A73D-1C4E18B3A5EA}" type="presParOf" srcId="{4C2F2DD1-62AE-DC49-968F-FDF312C52974}" destId="{AF0E3303-E12F-304C-9EE5-63D631C35B6B}" srcOrd="1" destOrd="0" presId="urn:microsoft.com/office/officeart/2005/8/layout/hierarchy1"/>
    <dgm:cxn modelId="{8B0316C0-55FB-9441-9E87-5BB6CA60F802}" type="presParOf" srcId="{230569B1-FEDB-7F41-8D37-7A5A560CD6E1}" destId="{48322838-B14F-F34D-8702-F9E13214DDF8}" srcOrd="1" destOrd="0" presId="urn:microsoft.com/office/officeart/2005/8/layout/hierarchy1"/>
    <dgm:cxn modelId="{BD52B678-160D-EA44-92AC-0811274FDA98}" type="presParOf" srcId="{48322838-B14F-F34D-8702-F9E13214DDF8}" destId="{FBB58091-7F3C-6643-934B-D47EBD468A62}" srcOrd="0" destOrd="0" presId="urn:microsoft.com/office/officeart/2005/8/layout/hierarchy1"/>
    <dgm:cxn modelId="{83897296-F35C-5C44-A346-A5DE57663915}" type="presParOf" srcId="{48322838-B14F-F34D-8702-F9E13214DDF8}" destId="{C8F905EE-EF08-184D-BB71-674E41A0152E}" srcOrd="1" destOrd="0" presId="urn:microsoft.com/office/officeart/2005/8/layout/hierarchy1"/>
    <dgm:cxn modelId="{5DC54B75-0865-454D-AE75-2799379BBC21}" type="presParOf" srcId="{C8F905EE-EF08-184D-BB71-674E41A0152E}" destId="{EBE38DF6-BBD8-D246-93EA-C537A00167DA}" srcOrd="0" destOrd="0" presId="urn:microsoft.com/office/officeart/2005/8/layout/hierarchy1"/>
    <dgm:cxn modelId="{D325E75D-7DE4-C74E-B606-78351CF9D08B}" type="presParOf" srcId="{EBE38DF6-BBD8-D246-93EA-C537A00167DA}" destId="{5C1E0D6E-21AB-134A-B443-0A5F99EF9A0C}" srcOrd="0" destOrd="0" presId="urn:microsoft.com/office/officeart/2005/8/layout/hierarchy1"/>
    <dgm:cxn modelId="{AAE201D1-3DBF-3546-9CF4-D7D55C9D0BBB}" type="presParOf" srcId="{EBE38DF6-BBD8-D246-93EA-C537A00167DA}" destId="{3537DBD8-DDD0-5D42-B89A-90AD8C28A900}" srcOrd="1" destOrd="0" presId="urn:microsoft.com/office/officeart/2005/8/layout/hierarchy1"/>
    <dgm:cxn modelId="{9A25D026-8B90-C04E-82DA-2B7B668E1FE0}" type="presParOf" srcId="{C8F905EE-EF08-184D-BB71-674E41A0152E}" destId="{F4A7FB79-0933-6D4A-86D4-11855EB44786}" srcOrd="1" destOrd="0" presId="urn:microsoft.com/office/officeart/2005/8/layout/hierarchy1"/>
    <dgm:cxn modelId="{F0EC6C3E-AB68-C545-AFA0-BC02651426DC}" type="presParOf" srcId="{48322838-B14F-F34D-8702-F9E13214DDF8}" destId="{B6D7AD82-6020-7443-9ADA-8FBE90976EFE}" srcOrd="2" destOrd="0" presId="urn:microsoft.com/office/officeart/2005/8/layout/hierarchy1"/>
    <dgm:cxn modelId="{5BD011C2-87F6-6C47-A893-3BAA8B4F49E5}" type="presParOf" srcId="{48322838-B14F-F34D-8702-F9E13214DDF8}" destId="{02FD4213-409B-9146-874E-7A0333F7CFA8}" srcOrd="3" destOrd="0" presId="urn:microsoft.com/office/officeart/2005/8/layout/hierarchy1"/>
    <dgm:cxn modelId="{971967CE-7240-BB41-AC46-2E70BF48D890}" type="presParOf" srcId="{02FD4213-409B-9146-874E-7A0333F7CFA8}" destId="{10EAA6F1-C4F2-2B46-9547-3DAB07955136}" srcOrd="0" destOrd="0" presId="urn:microsoft.com/office/officeart/2005/8/layout/hierarchy1"/>
    <dgm:cxn modelId="{EDBEBFA6-1B7D-3B41-8829-FC11F3F3EB53}" type="presParOf" srcId="{10EAA6F1-C4F2-2B46-9547-3DAB07955136}" destId="{4F8DA242-FD46-DD41-816F-0663C9FE9BDE}" srcOrd="0" destOrd="0" presId="urn:microsoft.com/office/officeart/2005/8/layout/hierarchy1"/>
    <dgm:cxn modelId="{8FFD93F8-63DE-5A42-B0BA-1260C3E55BDD}" type="presParOf" srcId="{10EAA6F1-C4F2-2B46-9547-3DAB07955136}" destId="{78949ABC-4921-D24E-8101-77ADD1F39A52}" srcOrd="1" destOrd="0" presId="urn:microsoft.com/office/officeart/2005/8/layout/hierarchy1"/>
    <dgm:cxn modelId="{5C27F831-1CFA-D642-AF0B-0FB706C08812}" type="presParOf" srcId="{02FD4213-409B-9146-874E-7A0333F7CFA8}" destId="{2CFBB377-E6AE-2640-BA1B-E40F5F4C471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6380C2-B682-404B-ABBB-299978A827EE}"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B3875381-7150-4A44-AB8A-A6B84E50A993}">
      <dgm:prSet phldrT="[Text]"/>
      <dgm:spPr>
        <a:solidFill>
          <a:schemeClr val="accent6"/>
        </a:solidFill>
        <a:effectLst/>
      </dgm:spPr>
      <dgm:t>
        <a:bodyPr/>
        <a:lstStyle/>
        <a:p>
          <a:r>
            <a:rPr lang="en-US" dirty="0"/>
            <a:t>example:</a:t>
          </a:r>
        </a:p>
      </dgm:t>
    </dgm:pt>
    <dgm:pt modelId="{62122A9E-363E-7945-A3CA-C86EEFAA5780}" type="parTrans" cxnId="{D6B08B9B-A933-694B-BDD5-83DCB6DD8BAC}">
      <dgm:prSet/>
      <dgm:spPr/>
      <dgm:t>
        <a:bodyPr/>
        <a:lstStyle/>
        <a:p>
          <a:endParaRPr lang="en-US"/>
        </a:p>
      </dgm:t>
    </dgm:pt>
    <dgm:pt modelId="{6EC7E354-25F6-C648-9ECF-A523103A888A}" type="sibTrans" cxnId="{D6B08B9B-A933-694B-BDD5-83DCB6DD8BAC}">
      <dgm:prSet/>
      <dgm:spPr/>
      <dgm:t>
        <a:bodyPr/>
        <a:lstStyle/>
        <a:p>
          <a:endParaRPr lang="en-US"/>
        </a:p>
      </dgm:t>
    </dgm:pt>
    <dgm:pt modelId="{069A3847-4543-234B-AC40-3F98A16935B8}">
      <dgm:prSet/>
      <dgm:spPr>
        <a:solidFill>
          <a:schemeClr val="accent6"/>
        </a:solidFill>
        <a:effectLst/>
      </dgm:spPr>
      <dgm:t>
        <a:bodyPr/>
        <a:lstStyle/>
        <a:p>
          <a:r>
            <a:rPr lang="en-US" dirty="0"/>
            <a:t>Predictability</a:t>
          </a:r>
        </a:p>
      </dgm:t>
    </dgm:pt>
    <dgm:pt modelId="{92E4A28B-3BD6-2F4D-BA9D-6B47AE9A7098}" type="parTrans" cxnId="{AE02FBA2-CCAB-6247-B179-154BADE3EDF6}">
      <dgm:prSet/>
      <dgm:spPr/>
      <dgm:t>
        <a:bodyPr/>
        <a:lstStyle/>
        <a:p>
          <a:endParaRPr lang="en-US"/>
        </a:p>
      </dgm:t>
    </dgm:pt>
    <dgm:pt modelId="{EFD1667F-9FF9-4E43-8CC0-5402320BAEF5}" type="sibTrans" cxnId="{AE02FBA2-CCAB-6247-B179-154BADE3EDF6}">
      <dgm:prSet/>
      <dgm:spPr/>
      <dgm:t>
        <a:bodyPr/>
        <a:lstStyle/>
        <a:p>
          <a:endParaRPr lang="en-US"/>
        </a:p>
      </dgm:t>
    </dgm:pt>
    <dgm:pt modelId="{955C6DD4-FE47-B044-96CE-50C419EC9957}">
      <dgm:prSet/>
      <dgm:spPr>
        <a:solidFill>
          <a:schemeClr val="accent6"/>
        </a:solidFill>
        <a:effectLst/>
      </dgm:spPr>
      <dgm:t>
        <a:bodyPr/>
        <a:lstStyle/>
        <a:p>
          <a:r>
            <a:rPr lang="en-US" dirty="0"/>
            <a:t>Usability</a:t>
          </a:r>
        </a:p>
      </dgm:t>
    </dgm:pt>
    <dgm:pt modelId="{458B1908-8071-E84E-B697-AEA7551D60D1}" type="parTrans" cxnId="{A02FCE4D-871B-9E48-8EE9-22190C9885DF}">
      <dgm:prSet/>
      <dgm:spPr/>
      <dgm:t>
        <a:bodyPr/>
        <a:lstStyle/>
        <a:p>
          <a:endParaRPr lang="en-US"/>
        </a:p>
      </dgm:t>
    </dgm:pt>
    <dgm:pt modelId="{EEC10145-57CD-4740-9528-C2AEC35C8B4A}" type="sibTrans" cxnId="{A02FCE4D-871B-9E48-8EE9-22190C9885DF}">
      <dgm:prSet/>
      <dgm:spPr/>
      <dgm:t>
        <a:bodyPr/>
        <a:lstStyle/>
        <a:p>
          <a:endParaRPr lang="en-US"/>
        </a:p>
      </dgm:t>
    </dgm:pt>
    <dgm:pt modelId="{294472D3-4BFB-A041-B3CF-5BB26A17C56B}" type="pres">
      <dgm:prSet presAssocID="{3E6380C2-B682-404B-ABBB-299978A827EE}" presName="diagram" presStyleCnt="0">
        <dgm:presLayoutVars>
          <dgm:dir/>
          <dgm:resizeHandles val="exact"/>
        </dgm:presLayoutVars>
      </dgm:prSet>
      <dgm:spPr/>
    </dgm:pt>
    <dgm:pt modelId="{11E7D388-18B6-4D4E-9C29-FE311E81E73F}" type="pres">
      <dgm:prSet presAssocID="{B3875381-7150-4A44-AB8A-A6B84E50A993}" presName="node" presStyleLbl="node1" presStyleIdx="0" presStyleCnt="1" custScaleY="120773">
        <dgm:presLayoutVars>
          <dgm:bulletEnabled val="1"/>
        </dgm:presLayoutVars>
      </dgm:prSet>
      <dgm:spPr/>
    </dgm:pt>
  </dgm:ptLst>
  <dgm:cxnLst>
    <dgm:cxn modelId="{AE02FBA2-CCAB-6247-B179-154BADE3EDF6}" srcId="{B3875381-7150-4A44-AB8A-A6B84E50A993}" destId="{069A3847-4543-234B-AC40-3F98A16935B8}" srcOrd="0" destOrd="0" parTransId="{92E4A28B-3BD6-2F4D-BA9D-6B47AE9A7098}" sibTransId="{EFD1667F-9FF9-4E43-8CC0-5402320BAEF5}"/>
    <dgm:cxn modelId="{C1059EB4-AB85-DB45-9EA6-6A85586F45EF}" type="presOf" srcId="{B3875381-7150-4A44-AB8A-A6B84E50A993}" destId="{11E7D388-18B6-4D4E-9C29-FE311E81E73F}" srcOrd="0" destOrd="0" presId="urn:microsoft.com/office/officeart/2005/8/layout/default#2"/>
    <dgm:cxn modelId="{A02FCE4D-871B-9E48-8EE9-22190C9885DF}" srcId="{B3875381-7150-4A44-AB8A-A6B84E50A993}" destId="{955C6DD4-FE47-B044-96CE-50C419EC9957}" srcOrd="1" destOrd="0" parTransId="{458B1908-8071-E84E-B697-AEA7551D60D1}" sibTransId="{EEC10145-57CD-4740-9528-C2AEC35C8B4A}"/>
    <dgm:cxn modelId="{27A410EC-25D8-F948-B136-175FEA86545B}" type="presOf" srcId="{069A3847-4543-234B-AC40-3F98A16935B8}" destId="{11E7D388-18B6-4D4E-9C29-FE311E81E73F}" srcOrd="0" destOrd="1" presId="urn:microsoft.com/office/officeart/2005/8/layout/default#2"/>
    <dgm:cxn modelId="{D6B08B9B-A933-694B-BDD5-83DCB6DD8BAC}" srcId="{3E6380C2-B682-404B-ABBB-299978A827EE}" destId="{B3875381-7150-4A44-AB8A-A6B84E50A993}" srcOrd="0" destOrd="0" parTransId="{62122A9E-363E-7945-A3CA-C86EEFAA5780}" sibTransId="{6EC7E354-25F6-C648-9ECF-A523103A888A}"/>
    <dgm:cxn modelId="{3622A162-A611-3344-A120-3791EA1CC5F8}" type="presOf" srcId="{3E6380C2-B682-404B-ABBB-299978A827EE}" destId="{294472D3-4BFB-A041-B3CF-5BB26A17C56B}" srcOrd="0" destOrd="0" presId="urn:microsoft.com/office/officeart/2005/8/layout/default#2"/>
    <dgm:cxn modelId="{47DA7851-A329-E044-BBC3-B7889C6C90BC}" type="presOf" srcId="{955C6DD4-FE47-B044-96CE-50C419EC9957}" destId="{11E7D388-18B6-4D4E-9C29-FE311E81E73F}" srcOrd="0" destOrd="2" presId="urn:microsoft.com/office/officeart/2005/8/layout/default#2"/>
    <dgm:cxn modelId="{61BAF56D-5C5C-2745-A846-9AD6238714CA}" type="presParOf" srcId="{294472D3-4BFB-A041-B3CF-5BB26A17C56B}" destId="{11E7D388-18B6-4D4E-9C29-FE311E81E73F}" srcOrd="0" destOrd="0" presId="urn:microsoft.com/office/officeart/2005/8/layout/defaul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15E6DC-9DD3-0642-8F56-4D3A35AC367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8FC406A-186F-1F4E-96E1-B75D1DA97A3E}">
      <dgm:prSet phldrT="[Text]" custT="1"/>
      <dgm:spPr/>
      <dgm:t>
        <a:bodyPr/>
        <a:lstStyle/>
        <a:p>
          <a:r>
            <a:rPr lang="en-NZ" sz="2400" b="1" i="0" dirty="0"/>
            <a:t>External Fragmentation</a:t>
          </a:r>
          <a:endParaRPr lang="en-US" sz="2400" i="0" dirty="0"/>
        </a:p>
      </dgm:t>
    </dgm:pt>
    <dgm:pt modelId="{B9BAEC2A-811B-E043-BE36-55D3BF1C400B}" type="parTrans" cxnId="{323C02D0-485E-C844-826A-5AD40BCC539B}">
      <dgm:prSet/>
      <dgm:spPr/>
      <dgm:t>
        <a:bodyPr/>
        <a:lstStyle/>
        <a:p>
          <a:endParaRPr lang="en-US"/>
        </a:p>
      </dgm:t>
    </dgm:pt>
    <dgm:pt modelId="{069E2B24-96F3-4441-BD96-3D16DD060F92}" type="sibTrans" cxnId="{323C02D0-485E-C844-826A-5AD40BCC539B}">
      <dgm:prSet/>
      <dgm:spPr/>
      <dgm:t>
        <a:bodyPr/>
        <a:lstStyle/>
        <a:p>
          <a:endParaRPr lang="en-US"/>
        </a:p>
      </dgm:t>
    </dgm:pt>
    <dgm:pt modelId="{5BA5D4FC-88C5-694E-8CDC-E40067D32F36}">
      <dgm:prSet/>
      <dgm:spPr/>
      <dgm:t>
        <a:bodyPr/>
        <a:lstStyle/>
        <a:p>
          <a:r>
            <a:rPr lang="en-NZ" dirty="0"/>
            <a:t>memory becomes more and more fragmented</a:t>
          </a:r>
        </a:p>
      </dgm:t>
    </dgm:pt>
    <dgm:pt modelId="{BE21D45E-8E33-BE49-9CD3-E872A85A0F27}" type="parTrans" cxnId="{410958C4-C3C2-DC46-9444-FF2FD680407F}">
      <dgm:prSet/>
      <dgm:spPr/>
      <dgm:t>
        <a:bodyPr/>
        <a:lstStyle/>
        <a:p>
          <a:endParaRPr lang="en-US"/>
        </a:p>
      </dgm:t>
    </dgm:pt>
    <dgm:pt modelId="{4A925EC8-FAD4-1F41-BE7E-6151B0FC3B95}" type="sibTrans" cxnId="{410958C4-C3C2-DC46-9444-FF2FD680407F}">
      <dgm:prSet/>
      <dgm:spPr/>
      <dgm:t>
        <a:bodyPr/>
        <a:lstStyle/>
        <a:p>
          <a:endParaRPr lang="en-US"/>
        </a:p>
      </dgm:t>
    </dgm:pt>
    <dgm:pt modelId="{0DE43C26-AC74-1A44-B67B-60C02D894803}">
      <dgm:prSet/>
      <dgm:spPr/>
      <dgm:t>
        <a:bodyPr/>
        <a:lstStyle/>
        <a:p>
          <a:r>
            <a:rPr lang="en-NZ"/>
            <a:t>memory utilization declines</a:t>
          </a:r>
          <a:endParaRPr lang="en-NZ" dirty="0"/>
        </a:p>
      </dgm:t>
    </dgm:pt>
    <dgm:pt modelId="{EC4A4E06-99F8-534D-B5B7-835F30950EC2}" type="parTrans" cxnId="{C952E714-6445-174D-AC31-2A6A9C201910}">
      <dgm:prSet/>
      <dgm:spPr/>
      <dgm:t>
        <a:bodyPr/>
        <a:lstStyle/>
        <a:p>
          <a:endParaRPr lang="en-US"/>
        </a:p>
      </dgm:t>
    </dgm:pt>
    <dgm:pt modelId="{6D348F38-F0EB-9747-8C19-09C132882EFA}" type="sibTrans" cxnId="{C952E714-6445-174D-AC31-2A6A9C201910}">
      <dgm:prSet/>
      <dgm:spPr/>
      <dgm:t>
        <a:bodyPr/>
        <a:lstStyle/>
        <a:p>
          <a:endParaRPr lang="en-US"/>
        </a:p>
      </dgm:t>
    </dgm:pt>
    <dgm:pt modelId="{CFA757D8-5B4A-8344-844C-50374B0AA18A}">
      <dgm:prSet custT="1"/>
      <dgm:spPr/>
      <dgm:t>
        <a:bodyPr/>
        <a:lstStyle/>
        <a:p>
          <a:r>
            <a:rPr lang="en-NZ" sz="2400" b="1" i="0" dirty="0"/>
            <a:t>Compaction</a:t>
          </a:r>
        </a:p>
      </dgm:t>
    </dgm:pt>
    <dgm:pt modelId="{7F660C03-3DC7-E241-A21F-3D5B9DAD5D7C}" type="parTrans" cxnId="{6D9D9B5C-A232-8A40-805D-6696A698083D}">
      <dgm:prSet/>
      <dgm:spPr/>
      <dgm:t>
        <a:bodyPr/>
        <a:lstStyle/>
        <a:p>
          <a:endParaRPr lang="en-US"/>
        </a:p>
      </dgm:t>
    </dgm:pt>
    <dgm:pt modelId="{3F71CEBA-59C4-F14E-AEE9-C080D58E3B16}" type="sibTrans" cxnId="{6D9D9B5C-A232-8A40-805D-6696A698083D}">
      <dgm:prSet/>
      <dgm:spPr/>
      <dgm:t>
        <a:bodyPr/>
        <a:lstStyle/>
        <a:p>
          <a:endParaRPr lang="en-US"/>
        </a:p>
      </dgm:t>
    </dgm:pt>
    <dgm:pt modelId="{9E92A628-284B-0A4D-AF4A-A3E0CC5903D2}">
      <dgm:prSet/>
      <dgm:spPr/>
      <dgm:t>
        <a:bodyPr/>
        <a:lstStyle/>
        <a:p>
          <a:r>
            <a:rPr lang="en-NZ"/>
            <a:t>technique for overcoming external fragmentation</a:t>
          </a:r>
          <a:endParaRPr lang="en-NZ" dirty="0"/>
        </a:p>
      </dgm:t>
    </dgm:pt>
    <dgm:pt modelId="{B89EFC6D-CA01-B246-9B67-51FE6E8B70BB}" type="parTrans" cxnId="{7C568239-7FB0-D14E-87D1-6C892FE9DC01}">
      <dgm:prSet/>
      <dgm:spPr/>
      <dgm:t>
        <a:bodyPr/>
        <a:lstStyle/>
        <a:p>
          <a:endParaRPr lang="en-US"/>
        </a:p>
      </dgm:t>
    </dgm:pt>
    <dgm:pt modelId="{8D5778BE-8C45-DA4F-921B-A6D186764DDD}" type="sibTrans" cxnId="{7C568239-7FB0-D14E-87D1-6C892FE9DC01}">
      <dgm:prSet/>
      <dgm:spPr/>
      <dgm:t>
        <a:bodyPr/>
        <a:lstStyle/>
        <a:p>
          <a:endParaRPr lang="en-US"/>
        </a:p>
      </dgm:t>
    </dgm:pt>
    <dgm:pt modelId="{EDD23089-E723-7049-A4E0-037CCF801387}">
      <dgm:prSet/>
      <dgm:spPr/>
      <dgm:t>
        <a:bodyPr/>
        <a:lstStyle/>
        <a:p>
          <a:r>
            <a:rPr lang="en-NZ"/>
            <a:t>OS shifts processes so that they are contiguous</a:t>
          </a:r>
          <a:endParaRPr lang="en-NZ" dirty="0"/>
        </a:p>
      </dgm:t>
    </dgm:pt>
    <dgm:pt modelId="{D860A06A-1E31-FE4E-B9C6-5BD39D3D7A02}" type="parTrans" cxnId="{B8C69940-40E4-D547-A640-55444ED6BFBF}">
      <dgm:prSet/>
      <dgm:spPr/>
      <dgm:t>
        <a:bodyPr/>
        <a:lstStyle/>
        <a:p>
          <a:endParaRPr lang="en-US"/>
        </a:p>
      </dgm:t>
    </dgm:pt>
    <dgm:pt modelId="{C8A50628-5281-E64F-AC9D-907DA8DC9C2E}" type="sibTrans" cxnId="{B8C69940-40E4-D547-A640-55444ED6BFBF}">
      <dgm:prSet/>
      <dgm:spPr/>
      <dgm:t>
        <a:bodyPr/>
        <a:lstStyle/>
        <a:p>
          <a:endParaRPr lang="en-US"/>
        </a:p>
      </dgm:t>
    </dgm:pt>
    <dgm:pt modelId="{925627CF-133A-A441-9898-007F531F1EB1}">
      <dgm:prSet/>
      <dgm:spPr/>
      <dgm:t>
        <a:bodyPr/>
        <a:lstStyle/>
        <a:p>
          <a:r>
            <a:rPr lang="en-NZ"/>
            <a:t>free memory is together in one block</a:t>
          </a:r>
          <a:endParaRPr lang="en-NZ" dirty="0"/>
        </a:p>
      </dgm:t>
    </dgm:pt>
    <dgm:pt modelId="{47141E66-9456-EC45-88EE-857DEAA9E1EE}" type="parTrans" cxnId="{3AE4CC3A-EB4A-B841-8E4D-F9BE839FDA41}">
      <dgm:prSet/>
      <dgm:spPr/>
      <dgm:t>
        <a:bodyPr/>
        <a:lstStyle/>
        <a:p>
          <a:endParaRPr lang="en-US"/>
        </a:p>
      </dgm:t>
    </dgm:pt>
    <dgm:pt modelId="{DF6EE691-4A99-2A4D-9960-054228732BAD}" type="sibTrans" cxnId="{3AE4CC3A-EB4A-B841-8E4D-F9BE839FDA41}">
      <dgm:prSet/>
      <dgm:spPr/>
      <dgm:t>
        <a:bodyPr/>
        <a:lstStyle/>
        <a:p>
          <a:endParaRPr lang="en-US"/>
        </a:p>
      </dgm:t>
    </dgm:pt>
    <dgm:pt modelId="{C656067F-6308-0946-9224-7579E500CA19}">
      <dgm:prSet/>
      <dgm:spPr/>
      <dgm:t>
        <a:bodyPr/>
        <a:lstStyle/>
        <a:p>
          <a:r>
            <a:rPr lang="en-NZ"/>
            <a:t>time consuming and wastes CPU time (Why?)</a:t>
          </a:r>
          <a:endParaRPr lang="en-NZ" dirty="0"/>
        </a:p>
      </dgm:t>
    </dgm:pt>
    <dgm:pt modelId="{62D77508-CA8A-5841-AD30-C46EEE506234}" type="parTrans" cxnId="{77546FE6-4B29-8848-87C8-93AFD1BF7CBD}">
      <dgm:prSet/>
      <dgm:spPr/>
      <dgm:t>
        <a:bodyPr/>
        <a:lstStyle/>
        <a:p>
          <a:endParaRPr lang="en-US"/>
        </a:p>
      </dgm:t>
    </dgm:pt>
    <dgm:pt modelId="{CA49C167-079C-B94F-B053-F5BD6714EFBD}" type="sibTrans" cxnId="{77546FE6-4B29-8848-87C8-93AFD1BF7CBD}">
      <dgm:prSet/>
      <dgm:spPr/>
      <dgm:t>
        <a:bodyPr/>
        <a:lstStyle/>
        <a:p>
          <a:endParaRPr lang="en-US"/>
        </a:p>
      </dgm:t>
    </dgm:pt>
    <dgm:pt modelId="{E79C046D-0599-6A47-B1B9-B02280642755}" type="pres">
      <dgm:prSet presAssocID="{1415E6DC-9DD3-0642-8F56-4D3A35AC3679}" presName="linear" presStyleCnt="0">
        <dgm:presLayoutVars>
          <dgm:dir/>
          <dgm:animLvl val="lvl"/>
          <dgm:resizeHandles val="exact"/>
        </dgm:presLayoutVars>
      </dgm:prSet>
      <dgm:spPr/>
    </dgm:pt>
    <dgm:pt modelId="{ED7E813C-A380-6940-A7FA-2307673F69C1}" type="pres">
      <dgm:prSet presAssocID="{A8FC406A-186F-1F4E-96E1-B75D1DA97A3E}" presName="parentLin" presStyleCnt="0"/>
      <dgm:spPr/>
    </dgm:pt>
    <dgm:pt modelId="{AC90047A-3CB1-3B4B-9B72-82F93A5A00C5}" type="pres">
      <dgm:prSet presAssocID="{A8FC406A-186F-1F4E-96E1-B75D1DA97A3E}" presName="parentLeftMargin" presStyleLbl="node1" presStyleIdx="0" presStyleCnt="2"/>
      <dgm:spPr/>
    </dgm:pt>
    <dgm:pt modelId="{E3F070B9-6919-BD46-80FE-BAF6D53D2FD9}" type="pres">
      <dgm:prSet presAssocID="{A8FC406A-186F-1F4E-96E1-B75D1DA97A3E}" presName="parentText" presStyleLbl="node1" presStyleIdx="0" presStyleCnt="2">
        <dgm:presLayoutVars>
          <dgm:chMax val="0"/>
          <dgm:bulletEnabled val="1"/>
        </dgm:presLayoutVars>
      </dgm:prSet>
      <dgm:spPr/>
    </dgm:pt>
    <dgm:pt modelId="{E32CE21C-9557-E74A-B2E0-1B6259F7BD19}" type="pres">
      <dgm:prSet presAssocID="{A8FC406A-186F-1F4E-96E1-B75D1DA97A3E}" presName="negativeSpace" presStyleCnt="0"/>
      <dgm:spPr/>
    </dgm:pt>
    <dgm:pt modelId="{AF2C0A7A-BF2F-CB4A-AE7D-877EB948880B}" type="pres">
      <dgm:prSet presAssocID="{A8FC406A-186F-1F4E-96E1-B75D1DA97A3E}" presName="childText" presStyleLbl="conFgAcc1" presStyleIdx="0" presStyleCnt="2">
        <dgm:presLayoutVars>
          <dgm:bulletEnabled val="1"/>
        </dgm:presLayoutVars>
      </dgm:prSet>
      <dgm:spPr/>
    </dgm:pt>
    <dgm:pt modelId="{96E8863F-22C9-504D-B9E7-EA2755E72788}" type="pres">
      <dgm:prSet presAssocID="{069E2B24-96F3-4441-BD96-3D16DD060F92}" presName="spaceBetweenRectangles" presStyleCnt="0"/>
      <dgm:spPr/>
    </dgm:pt>
    <dgm:pt modelId="{C4D9122B-CCB5-A84D-8022-84A14CD7D0E7}" type="pres">
      <dgm:prSet presAssocID="{CFA757D8-5B4A-8344-844C-50374B0AA18A}" presName="parentLin" presStyleCnt="0"/>
      <dgm:spPr/>
    </dgm:pt>
    <dgm:pt modelId="{78569E4E-ADA1-6D4A-B56A-01059BBD2C01}" type="pres">
      <dgm:prSet presAssocID="{CFA757D8-5B4A-8344-844C-50374B0AA18A}" presName="parentLeftMargin" presStyleLbl="node1" presStyleIdx="0" presStyleCnt="2"/>
      <dgm:spPr/>
    </dgm:pt>
    <dgm:pt modelId="{6ED051DD-8E06-014D-A56B-AECC9C897179}" type="pres">
      <dgm:prSet presAssocID="{CFA757D8-5B4A-8344-844C-50374B0AA18A}" presName="parentText" presStyleLbl="node1" presStyleIdx="1" presStyleCnt="2">
        <dgm:presLayoutVars>
          <dgm:chMax val="0"/>
          <dgm:bulletEnabled val="1"/>
        </dgm:presLayoutVars>
      </dgm:prSet>
      <dgm:spPr/>
    </dgm:pt>
    <dgm:pt modelId="{8B1C0B79-89BC-FB49-9028-CAA73E45B55A}" type="pres">
      <dgm:prSet presAssocID="{CFA757D8-5B4A-8344-844C-50374B0AA18A}" presName="negativeSpace" presStyleCnt="0"/>
      <dgm:spPr/>
    </dgm:pt>
    <dgm:pt modelId="{4B6B4C5E-5223-0843-B5C6-1C59E8EA8399}" type="pres">
      <dgm:prSet presAssocID="{CFA757D8-5B4A-8344-844C-50374B0AA18A}" presName="childText" presStyleLbl="conFgAcc1" presStyleIdx="1" presStyleCnt="2">
        <dgm:presLayoutVars>
          <dgm:bulletEnabled val="1"/>
        </dgm:presLayoutVars>
      </dgm:prSet>
      <dgm:spPr/>
    </dgm:pt>
  </dgm:ptLst>
  <dgm:cxnLst>
    <dgm:cxn modelId="{323C02D0-485E-C844-826A-5AD40BCC539B}" srcId="{1415E6DC-9DD3-0642-8F56-4D3A35AC3679}" destId="{A8FC406A-186F-1F4E-96E1-B75D1DA97A3E}" srcOrd="0" destOrd="0" parTransId="{B9BAEC2A-811B-E043-BE36-55D3BF1C400B}" sibTransId="{069E2B24-96F3-4441-BD96-3D16DD060F92}"/>
    <dgm:cxn modelId="{954D7F6B-265C-684C-8635-003936CC643D}" type="presOf" srcId="{9E92A628-284B-0A4D-AF4A-A3E0CC5903D2}" destId="{4B6B4C5E-5223-0843-B5C6-1C59E8EA8399}" srcOrd="0" destOrd="0" presId="urn:microsoft.com/office/officeart/2005/8/layout/list1"/>
    <dgm:cxn modelId="{ADA9A2B1-1CFC-C54C-A785-9E9439007CD7}" type="presOf" srcId="{5BA5D4FC-88C5-694E-8CDC-E40067D32F36}" destId="{AF2C0A7A-BF2F-CB4A-AE7D-877EB948880B}" srcOrd="0" destOrd="0" presId="urn:microsoft.com/office/officeart/2005/8/layout/list1"/>
    <dgm:cxn modelId="{ABA4DACF-5496-C84D-BCB6-145BC1DB2E81}" type="presOf" srcId="{0DE43C26-AC74-1A44-B67B-60C02D894803}" destId="{AF2C0A7A-BF2F-CB4A-AE7D-877EB948880B}" srcOrd="0" destOrd="1" presId="urn:microsoft.com/office/officeart/2005/8/layout/list1"/>
    <dgm:cxn modelId="{77115A7B-E839-8248-94BA-4A25B7BFEF89}" type="presOf" srcId="{EDD23089-E723-7049-A4E0-037CCF801387}" destId="{4B6B4C5E-5223-0843-B5C6-1C59E8EA8399}" srcOrd="0" destOrd="1" presId="urn:microsoft.com/office/officeart/2005/8/layout/list1"/>
    <dgm:cxn modelId="{410958C4-C3C2-DC46-9444-FF2FD680407F}" srcId="{A8FC406A-186F-1F4E-96E1-B75D1DA97A3E}" destId="{5BA5D4FC-88C5-694E-8CDC-E40067D32F36}" srcOrd="0" destOrd="0" parTransId="{BE21D45E-8E33-BE49-9CD3-E872A85A0F27}" sibTransId="{4A925EC8-FAD4-1F41-BE7E-6151B0FC3B95}"/>
    <dgm:cxn modelId="{7C568239-7FB0-D14E-87D1-6C892FE9DC01}" srcId="{CFA757D8-5B4A-8344-844C-50374B0AA18A}" destId="{9E92A628-284B-0A4D-AF4A-A3E0CC5903D2}" srcOrd="0" destOrd="0" parTransId="{B89EFC6D-CA01-B246-9B67-51FE6E8B70BB}" sibTransId="{8D5778BE-8C45-DA4F-921B-A6D186764DDD}"/>
    <dgm:cxn modelId="{6D9D9B5C-A232-8A40-805D-6696A698083D}" srcId="{1415E6DC-9DD3-0642-8F56-4D3A35AC3679}" destId="{CFA757D8-5B4A-8344-844C-50374B0AA18A}" srcOrd="1" destOrd="0" parTransId="{7F660C03-3DC7-E241-A21F-3D5B9DAD5D7C}" sibTransId="{3F71CEBA-59C4-F14E-AEE9-C080D58E3B16}"/>
    <dgm:cxn modelId="{3AE4CC3A-EB4A-B841-8E4D-F9BE839FDA41}" srcId="{CFA757D8-5B4A-8344-844C-50374B0AA18A}" destId="{925627CF-133A-A441-9898-007F531F1EB1}" srcOrd="2" destOrd="0" parTransId="{47141E66-9456-EC45-88EE-857DEAA9E1EE}" sibTransId="{DF6EE691-4A99-2A4D-9960-054228732BAD}"/>
    <dgm:cxn modelId="{D7603047-47EA-D14A-8A93-5A21302A92AD}" type="presOf" srcId="{A8FC406A-186F-1F4E-96E1-B75D1DA97A3E}" destId="{AC90047A-3CB1-3B4B-9B72-82F93A5A00C5}" srcOrd="0" destOrd="0" presId="urn:microsoft.com/office/officeart/2005/8/layout/list1"/>
    <dgm:cxn modelId="{997B4D55-21FB-3F47-B066-6BF5498896BD}" type="presOf" srcId="{C656067F-6308-0946-9224-7579E500CA19}" destId="{4B6B4C5E-5223-0843-B5C6-1C59E8EA8399}" srcOrd="0" destOrd="3" presId="urn:microsoft.com/office/officeart/2005/8/layout/list1"/>
    <dgm:cxn modelId="{E35E61BD-1374-F641-8275-EC7D39C56BAD}" type="presOf" srcId="{A8FC406A-186F-1F4E-96E1-B75D1DA97A3E}" destId="{E3F070B9-6919-BD46-80FE-BAF6D53D2FD9}" srcOrd="1" destOrd="0" presId="urn:microsoft.com/office/officeart/2005/8/layout/list1"/>
    <dgm:cxn modelId="{03D49C46-BCDF-004A-8FF8-4600FE8099A5}" type="presOf" srcId="{1415E6DC-9DD3-0642-8F56-4D3A35AC3679}" destId="{E79C046D-0599-6A47-B1B9-B02280642755}" srcOrd="0" destOrd="0" presId="urn:microsoft.com/office/officeart/2005/8/layout/list1"/>
    <dgm:cxn modelId="{B8C69940-40E4-D547-A640-55444ED6BFBF}" srcId="{CFA757D8-5B4A-8344-844C-50374B0AA18A}" destId="{EDD23089-E723-7049-A4E0-037CCF801387}" srcOrd="1" destOrd="0" parTransId="{D860A06A-1E31-FE4E-B9C6-5BD39D3D7A02}" sibTransId="{C8A50628-5281-E64F-AC9D-907DA8DC9C2E}"/>
    <dgm:cxn modelId="{24F635FE-98AC-CD46-A4B8-3BF4A17FB10F}" type="presOf" srcId="{925627CF-133A-A441-9898-007F531F1EB1}" destId="{4B6B4C5E-5223-0843-B5C6-1C59E8EA8399}" srcOrd="0" destOrd="2" presId="urn:microsoft.com/office/officeart/2005/8/layout/list1"/>
    <dgm:cxn modelId="{65F01968-9CA6-4140-91F2-A05A60439693}" type="presOf" srcId="{CFA757D8-5B4A-8344-844C-50374B0AA18A}" destId="{6ED051DD-8E06-014D-A56B-AECC9C897179}" srcOrd="1" destOrd="0" presId="urn:microsoft.com/office/officeart/2005/8/layout/list1"/>
    <dgm:cxn modelId="{77546FE6-4B29-8848-87C8-93AFD1BF7CBD}" srcId="{CFA757D8-5B4A-8344-844C-50374B0AA18A}" destId="{C656067F-6308-0946-9224-7579E500CA19}" srcOrd="3" destOrd="0" parTransId="{62D77508-CA8A-5841-AD30-C46EEE506234}" sibTransId="{CA49C167-079C-B94F-B053-F5BD6714EFBD}"/>
    <dgm:cxn modelId="{C952E714-6445-174D-AC31-2A6A9C201910}" srcId="{A8FC406A-186F-1F4E-96E1-B75D1DA97A3E}" destId="{0DE43C26-AC74-1A44-B67B-60C02D894803}" srcOrd="1" destOrd="0" parTransId="{EC4A4E06-99F8-534D-B5B7-835F30950EC2}" sibTransId="{6D348F38-F0EB-9747-8C19-09C132882EFA}"/>
    <dgm:cxn modelId="{090DFDE0-5207-BB4A-9BE4-E9AA5257BC16}" type="presOf" srcId="{CFA757D8-5B4A-8344-844C-50374B0AA18A}" destId="{78569E4E-ADA1-6D4A-B56A-01059BBD2C01}" srcOrd="0" destOrd="0" presId="urn:microsoft.com/office/officeart/2005/8/layout/list1"/>
    <dgm:cxn modelId="{4EF5C535-0F0E-B84C-ADB1-C34B9F3CFA4D}" type="presParOf" srcId="{E79C046D-0599-6A47-B1B9-B02280642755}" destId="{ED7E813C-A380-6940-A7FA-2307673F69C1}" srcOrd="0" destOrd="0" presId="urn:microsoft.com/office/officeart/2005/8/layout/list1"/>
    <dgm:cxn modelId="{322BACC5-1F88-FA43-8B55-0DC45B44D428}" type="presParOf" srcId="{ED7E813C-A380-6940-A7FA-2307673F69C1}" destId="{AC90047A-3CB1-3B4B-9B72-82F93A5A00C5}" srcOrd="0" destOrd="0" presId="urn:microsoft.com/office/officeart/2005/8/layout/list1"/>
    <dgm:cxn modelId="{075AE206-8410-3548-8F46-67DD166B807F}" type="presParOf" srcId="{ED7E813C-A380-6940-A7FA-2307673F69C1}" destId="{E3F070B9-6919-BD46-80FE-BAF6D53D2FD9}" srcOrd="1" destOrd="0" presId="urn:microsoft.com/office/officeart/2005/8/layout/list1"/>
    <dgm:cxn modelId="{0C02BB48-D7F2-5646-949F-CBDFAB8245DE}" type="presParOf" srcId="{E79C046D-0599-6A47-B1B9-B02280642755}" destId="{E32CE21C-9557-E74A-B2E0-1B6259F7BD19}" srcOrd="1" destOrd="0" presId="urn:microsoft.com/office/officeart/2005/8/layout/list1"/>
    <dgm:cxn modelId="{5F899AF1-FDBE-164E-8F76-619C612615F7}" type="presParOf" srcId="{E79C046D-0599-6A47-B1B9-B02280642755}" destId="{AF2C0A7A-BF2F-CB4A-AE7D-877EB948880B}" srcOrd="2" destOrd="0" presId="urn:microsoft.com/office/officeart/2005/8/layout/list1"/>
    <dgm:cxn modelId="{867B4149-9D0A-4E44-AC77-D0E8CCA2CB16}" type="presParOf" srcId="{E79C046D-0599-6A47-B1B9-B02280642755}" destId="{96E8863F-22C9-504D-B9E7-EA2755E72788}" srcOrd="3" destOrd="0" presId="urn:microsoft.com/office/officeart/2005/8/layout/list1"/>
    <dgm:cxn modelId="{02EA738B-57D4-C04E-8B17-8BD210253B6E}" type="presParOf" srcId="{E79C046D-0599-6A47-B1B9-B02280642755}" destId="{C4D9122B-CCB5-A84D-8022-84A14CD7D0E7}" srcOrd="4" destOrd="0" presId="urn:microsoft.com/office/officeart/2005/8/layout/list1"/>
    <dgm:cxn modelId="{B32D3DB7-0E71-134E-9644-74B82FE92FE9}" type="presParOf" srcId="{C4D9122B-CCB5-A84D-8022-84A14CD7D0E7}" destId="{78569E4E-ADA1-6D4A-B56A-01059BBD2C01}" srcOrd="0" destOrd="0" presId="urn:microsoft.com/office/officeart/2005/8/layout/list1"/>
    <dgm:cxn modelId="{306A5676-17E5-F84F-BD59-127555BDEEB0}" type="presParOf" srcId="{C4D9122B-CCB5-A84D-8022-84A14CD7D0E7}" destId="{6ED051DD-8E06-014D-A56B-AECC9C897179}" srcOrd="1" destOrd="0" presId="urn:microsoft.com/office/officeart/2005/8/layout/list1"/>
    <dgm:cxn modelId="{C54BD222-7292-9144-A8B3-EA6BFF6F1A85}" type="presParOf" srcId="{E79C046D-0599-6A47-B1B9-B02280642755}" destId="{8B1C0B79-89BC-FB49-9028-CAA73E45B55A}" srcOrd="5" destOrd="0" presId="urn:microsoft.com/office/officeart/2005/8/layout/list1"/>
    <dgm:cxn modelId="{5FE2F6CD-1C0C-2145-A2A3-4F9301D3C4E7}" type="presParOf" srcId="{E79C046D-0599-6A47-B1B9-B02280642755}" destId="{4B6B4C5E-5223-0843-B5C6-1C59E8EA839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1194C7-6483-D74A-B3EE-E7C2B2CD138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7F380B8-4A46-A940-A35E-A8E090324DD2}">
      <dgm:prSet phldrT="[Text]"/>
      <dgm:spPr/>
      <dgm:t>
        <a:bodyPr/>
        <a:lstStyle/>
        <a:p>
          <a:r>
            <a:rPr lang="en-US" b="1" dirty="0"/>
            <a:t>Best-fit</a:t>
          </a:r>
          <a:endParaRPr lang="en-US" dirty="0"/>
        </a:p>
      </dgm:t>
    </dgm:pt>
    <dgm:pt modelId="{DCDEEE8D-7E75-5443-B673-0CE1E4FDA5E4}" type="parTrans" cxnId="{7F06866E-8471-9A48-BE1B-D1139AE27F24}">
      <dgm:prSet/>
      <dgm:spPr/>
      <dgm:t>
        <a:bodyPr/>
        <a:lstStyle/>
        <a:p>
          <a:endParaRPr lang="en-US"/>
        </a:p>
      </dgm:t>
    </dgm:pt>
    <dgm:pt modelId="{B5CF5095-BF26-D648-B0A9-81F01ABABF07}" type="sibTrans" cxnId="{7F06866E-8471-9A48-BE1B-D1139AE27F24}">
      <dgm:prSet/>
      <dgm:spPr/>
      <dgm:t>
        <a:bodyPr/>
        <a:lstStyle/>
        <a:p>
          <a:endParaRPr lang="en-US"/>
        </a:p>
      </dgm:t>
    </dgm:pt>
    <dgm:pt modelId="{58147522-5139-114D-8051-5D74E57ED8DC}">
      <dgm:prSet/>
      <dgm:spPr/>
      <dgm:t>
        <a:bodyPr/>
        <a:lstStyle/>
        <a:p>
          <a:r>
            <a:rPr lang="en-US" dirty="0"/>
            <a:t>chooses the block that is </a:t>
          </a:r>
          <a:r>
            <a:rPr lang="en-US" dirty="0">
              <a:solidFill>
                <a:srgbClr val="FF0000"/>
              </a:solidFill>
            </a:rPr>
            <a:t>closest in size </a:t>
          </a:r>
          <a:r>
            <a:rPr lang="en-US" dirty="0"/>
            <a:t>to the request</a:t>
          </a:r>
        </a:p>
      </dgm:t>
    </dgm:pt>
    <dgm:pt modelId="{DDA5EE8E-C3C3-5A47-B7EC-E385293B5E08}" type="parTrans" cxnId="{4C725DE3-3289-8946-9390-0B065E2AD422}">
      <dgm:prSet/>
      <dgm:spPr/>
      <dgm:t>
        <a:bodyPr/>
        <a:lstStyle/>
        <a:p>
          <a:endParaRPr lang="en-US"/>
        </a:p>
      </dgm:t>
    </dgm:pt>
    <dgm:pt modelId="{6E9268CF-ED15-324D-8D31-B6967B1F94C4}" type="sibTrans" cxnId="{4C725DE3-3289-8946-9390-0B065E2AD422}">
      <dgm:prSet/>
      <dgm:spPr/>
      <dgm:t>
        <a:bodyPr/>
        <a:lstStyle/>
        <a:p>
          <a:endParaRPr lang="en-US"/>
        </a:p>
      </dgm:t>
    </dgm:pt>
    <dgm:pt modelId="{DB9EFF8C-196F-5247-B65F-3BF933E46C11}">
      <dgm:prSet/>
      <dgm:spPr/>
      <dgm:t>
        <a:bodyPr/>
        <a:lstStyle/>
        <a:p>
          <a:r>
            <a:rPr lang="en-US" b="1" dirty="0"/>
            <a:t>First-fit</a:t>
          </a:r>
        </a:p>
      </dgm:t>
    </dgm:pt>
    <dgm:pt modelId="{6654E155-8899-0846-9A7A-E07F2DF62F08}" type="parTrans" cxnId="{2B5EC8A2-166E-D247-8591-8D5C2C718D5A}">
      <dgm:prSet/>
      <dgm:spPr/>
      <dgm:t>
        <a:bodyPr/>
        <a:lstStyle/>
        <a:p>
          <a:endParaRPr lang="en-US"/>
        </a:p>
      </dgm:t>
    </dgm:pt>
    <dgm:pt modelId="{3DE89FF0-3342-C74B-BA12-A92C830754F3}" type="sibTrans" cxnId="{2B5EC8A2-166E-D247-8591-8D5C2C718D5A}">
      <dgm:prSet/>
      <dgm:spPr/>
      <dgm:t>
        <a:bodyPr/>
        <a:lstStyle/>
        <a:p>
          <a:endParaRPr lang="en-US"/>
        </a:p>
      </dgm:t>
    </dgm:pt>
    <dgm:pt modelId="{E2ADB8C5-0282-CE4E-87DC-7D9DB70729D2}">
      <dgm:prSet/>
      <dgm:spPr/>
      <dgm:t>
        <a:bodyPr/>
        <a:lstStyle/>
        <a:p>
          <a:r>
            <a:rPr lang="en-US" dirty="0"/>
            <a:t>begins to scan memory from the beginning and chooses the </a:t>
          </a:r>
          <a:r>
            <a:rPr lang="en-US" dirty="0">
              <a:solidFill>
                <a:srgbClr val="FF0000"/>
              </a:solidFill>
            </a:rPr>
            <a:t>first available block</a:t>
          </a:r>
          <a:r>
            <a:rPr lang="en-US" dirty="0"/>
            <a:t> that is large enough </a:t>
          </a:r>
        </a:p>
      </dgm:t>
    </dgm:pt>
    <dgm:pt modelId="{0A229719-E780-C449-950C-B0CE4CEA3D5B}" type="parTrans" cxnId="{E60ED3ED-F5FB-3046-9789-552FCB24B45C}">
      <dgm:prSet/>
      <dgm:spPr/>
      <dgm:t>
        <a:bodyPr/>
        <a:lstStyle/>
        <a:p>
          <a:endParaRPr lang="en-US"/>
        </a:p>
      </dgm:t>
    </dgm:pt>
    <dgm:pt modelId="{D50F23DB-9898-2342-99A8-D76576ED5BD1}" type="sibTrans" cxnId="{E60ED3ED-F5FB-3046-9789-552FCB24B45C}">
      <dgm:prSet/>
      <dgm:spPr/>
      <dgm:t>
        <a:bodyPr/>
        <a:lstStyle/>
        <a:p>
          <a:endParaRPr lang="en-US"/>
        </a:p>
      </dgm:t>
    </dgm:pt>
    <dgm:pt modelId="{46AD3565-A1BA-784F-AD34-7E4BF4E37363}">
      <dgm:prSet/>
      <dgm:spPr/>
      <dgm:t>
        <a:bodyPr/>
        <a:lstStyle/>
        <a:p>
          <a:r>
            <a:rPr lang="en-US" b="1" dirty="0"/>
            <a:t>Next-fit</a:t>
          </a:r>
        </a:p>
      </dgm:t>
    </dgm:pt>
    <dgm:pt modelId="{AF95370A-D1BB-744D-ABB3-5CAAA82ECE28}" type="parTrans" cxnId="{F25C1679-0DE1-6242-A25A-396C202B5060}">
      <dgm:prSet/>
      <dgm:spPr/>
      <dgm:t>
        <a:bodyPr/>
        <a:lstStyle/>
        <a:p>
          <a:endParaRPr lang="en-US"/>
        </a:p>
      </dgm:t>
    </dgm:pt>
    <dgm:pt modelId="{DEE5CC9A-6ED0-744B-852F-450F8A409ACD}" type="sibTrans" cxnId="{F25C1679-0DE1-6242-A25A-396C202B5060}">
      <dgm:prSet/>
      <dgm:spPr/>
      <dgm:t>
        <a:bodyPr/>
        <a:lstStyle/>
        <a:p>
          <a:endParaRPr lang="en-US"/>
        </a:p>
      </dgm:t>
    </dgm:pt>
    <dgm:pt modelId="{4F95C141-C594-A941-B7CC-A6387EF3D1A9}">
      <dgm:prSet/>
      <dgm:spPr/>
      <dgm:t>
        <a:bodyPr/>
        <a:lstStyle/>
        <a:p>
          <a:r>
            <a:rPr lang="en-US" dirty="0"/>
            <a:t>begins to scan memory from the location of the last placement and chooses the </a:t>
          </a:r>
          <a:r>
            <a:rPr lang="en-US" dirty="0">
              <a:solidFill>
                <a:srgbClr val="FF0000"/>
              </a:solidFill>
            </a:rPr>
            <a:t>next available block</a:t>
          </a:r>
          <a:r>
            <a:rPr lang="en-US" dirty="0"/>
            <a:t> that is large enough</a:t>
          </a:r>
        </a:p>
      </dgm:t>
    </dgm:pt>
    <dgm:pt modelId="{3939E570-EBCF-DD48-9709-D33AA4E5685A}" type="parTrans" cxnId="{E7DAB58A-1C69-DA4B-B3B1-255CC6148713}">
      <dgm:prSet/>
      <dgm:spPr/>
      <dgm:t>
        <a:bodyPr/>
        <a:lstStyle/>
        <a:p>
          <a:endParaRPr lang="en-US"/>
        </a:p>
      </dgm:t>
    </dgm:pt>
    <dgm:pt modelId="{830D0157-0623-004B-8B71-8237449FE54B}" type="sibTrans" cxnId="{E7DAB58A-1C69-DA4B-B3B1-255CC6148713}">
      <dgm:prSet/>
      <dgm:spPr/>
      <dgm:t>
        <a:bodyPr/>
        <a:lstStyle/>
        <a:p>
          <a:endParaRPr lang="en-US"/>
        </a:p>
      </dgm:t>
    </dgm:pt>
    <dgm:pt modelId="{E17189DE-CD6F-C941-875A-D5F01CE45548}" type="pres">
      <dgm:prSet presAssocID="{DC1194C7-6483-D74A-B3EE-E7C2B2CD1382}" presName="Name0" presStyleCnt="0">
        <dgm:presLayoutVars>
          <dgm:dir/>
          <dgm:animLvl val="lvl"/>
          <dgm:resizeHandles val="exact"/>
        </dgm:presLayoutVars>
      </dgm:prSet>
      <dgm:spPr/>
    </dgm:pt>
    <dgm:pt modelId="{DBB53FED-FC7A-3F4D-A7F1-B2865894ECDB}" type="pres">
      <dgm:prSet presAssocID="{67F380B8-4A46-A940-A35E-A8E090324DD2}" presName="composite" presStyleCnt="0"/>
      <dgm:spPr/>
    </dgm:pt>
    <dgm:pt modelId="{3AEB0A5F-B44A-0440-8E3D-4AA0FF30DE58}" type="pres">
      <dgm:prSet presAssocID="{67F380B8-4A46-A940-A35E-A8E090324DD2}" presName="parTx" presStyleLbl="alignNode1" presStyleIdx="0" presStyleCnt="3">
        <dgm:presLayoutVars>
          <dgm:chMax val="0"/>
          <dgm:chPref val="0"/>
          <dgm:bulletEnabled val="1"/>
        </dgm:presLayoutVars>
      </dgm:prSet>
      <dgm:spPr/>
    </dgm:pt>
    <dgm:pt modelId="{4D33AD13-58A2-6C4C-8ED2-4EC037E1447F}" type="pres">
      <dgm:prSet presAssocID="{67F380B8-4A46-A940-A35E-A8E090324DD2}" presName="desTx" presStyleLbl="alignAccFollowNode1" presStyleIdx="0" presStyleCnt="3">
        <dgm:presLayoutVars>
          <dgm:bulletEnabled val="1"/>
        </dgm:presLayoutVars>
      </dgm:prSet>
      <dgm:spPr/>
    </dgm:pt>
    <dgm:pt modelId="{8B18329D-C6F2-754C-9B93-889659D94782}" type="pres">
      <dgm:prSet presAssocID="{B5CF5095-BF26-D648-B0A9-81F01ABABF07}" presName="space" presStyleCnt="0"/>
      <dgm:spPr/>
    </dgm:pt>
    <dgm:pt modelId="{5C587A37-99A1-3E4A-8958-78E1CF8479BF}" type="pres">
      <dgm:prSet presAssocID="{DB9EFF8C-196F-5247-B65F-3BF933E46C11}" presName="composite" presStyleCnt="0"/>
      <dgm:spPr/>
    </dgm:pt>
    <dgm:pt modelId="{861E1F7D-27A7-E044-A6C8-58B87E7DADD2}" type="pres">
      <dgm:prSet presAssocID="{DB9EFF8C-196F-5247-B65F-3BF933E46C11}" presName="parTx" presStyleLbl="alignNode1" presStyleIdx="1" presStyleCnt="3">
        <dgm:presLayoutVars>
          <dgm:chMax val="0"/>
          <dgm:chPref val="0"/>
          <dgm:bulletEnabled val="1"/>
        </dgm:presLayoutVars>
      </dgm:prSet>
      <dgm:spPr/>
    </dgm:pt>
    <dgm:pt modelId="{5A54EFAA-A113-0C47-AF78-4821543B24FF}" type="pres">
      <dgm:prSet presAssocID="{DB9EFF8C-196F-5247-B65F-3BF933E46C11}" presName="desTx" presStyleLbl="alignAccFollowNode1" presStyleIdx="1" presStyleCnt="3">
        <dgm:presLayoutVars>
          <dgm:bulletEnabled val="1"/>
        </dgm:presLayoutVars>
      </dgm:prSet>
      <dgm:spPr/>
    </dgm:pt>
    <dgm:pt modelId="{D7662487-F169-6C49-B3F0-3B0DECD25D92}" type="pres">
      <dgm:prSet presAssocID="{3DE89FF0-3342-C74B-BA12-A92C830754F3}" presName="space" presStyleCnt="0"/>
      <dgm:spPr/>
    </dgm:pt>
    <dgm:pt modelId="{5730B196-C788-0C42-BCEB-B904B2C0FC4E}" type="pres">
      <dgm:prSet presAssocID="{46AD3565-A1BA-784F-AD34-7E4BF4E37363}" presName="composite" presStyleCnt="0"/>
      <dgm:spPr/>
    </dgm:pt>
    <dgm:pt modelId="{265FA6A5-EDA7-7A42-B476-3F18F161237D}" type="pres">
      <dgm:prSet presAssocID="{46AD3565-A1BA-784F-AD34-7E4BF4E37363}" presName="parTx" presStyleLbl="alignNode1" presStyleIdx="2" presStyleCnt="3">
        <dgm:presLayoutVars>
          <dgm:chMax val="0"/>
          <dgm:chPref val="0"/>
          <dgm:bulletEnabled val="1"/>
        </dgm:presLayoutVars>
      </dgm:prSet>
      <dgm:spPr/>
    </dgm:pt>
    <dgm:pt modelId="{F02FE02C-078E-2342-80A7-769674C16284}" type="pres">
      <dgm:prSet presAssocID="{46AD3565-A1BA-784F-AD34-7E4BF4E37363}" presName="desTx" presStyleLbl="alignAccFollowNode1" presStyleIdx="2" presStyleCnt="3">
        <dgm:presLayoutVars>
          <dgm:bulletEnabled val="1"/>
        </dgm:presLayoutVars>
      </dgm:prSet>
      <dgm:spPr/>
    </dgm:pt>
  </dgm:ptLst>
  <dgm:cxnLst>
    <dgm:cxn modelId="{DBE994E9-4F29-4347-8144-421CD44B4C9D}" type="presOf" srcId="{46AD3565-A1BA-784F-AD34-7E4BF4E37363}" destId="{265FA6A5-EDA7-7A42-B476-3F18F161237D}" srcOrd="0" destOrd="0" presId="urn:microsoft.com/office/officeart/2005/8/layout/hList1"/>
    <dgm:cxn modelId="{15E773EC-24A4-0748-B1E1-5E2154E498DD}" type="presOf" srcId="{58147522-5139-114D-8051-5D74E57ED8DC}" destId="{4D33AD13-58A2-6C4C-8ED2-4EC037E1447F}" srcOrd="0" destOrd="0" presId="urn:microsoft.com/office/officeart/2005/8/layout/hList1"/>
    <dgm:cxn modelId="{B38C2D36-C568-0240-B3D8-67DEE4567DAA}" type="presOf" srcId="{4F95C141-C594-A941-B7CC-A6387EF3D1A9}" destId="{F02FE02C-078E-2342-80A7-769674C16284}" srcOrd="0" destOrd="0" presId="urn:microsoft.com/office/officeart/2005/8/layout/hList1"/>
    <dgm:cxn modelId="{9FAED584-9BC9-9546-BE05-543AB4870095}" type="presOf" srcId="{67F380B8-4A46-A940-A35E-A8E090324DD2}" destId="{3AEB0A5F-B44A-0440-8E3D-4AA0FF30DE58}" srcOrd="0" destOrd="0" presId="urn:microsoft.com/office/officeart/2005/8/layout/hList1"/>
    <dgm:cxn modelId="{38C0E0A6-CF76-7B48-AC41-26576E386C83}" type="presOf" srcId="{E2ADB8C5-0282-CE4E-87DC-7D9DB70729D2}" destId="{5A54EFAA-A113-0C47-AF78-4821543B24FF}" srcOrd="0" destOrd="0" presId="urn:microsoft.com/office/officeart/2005/8/layout/hList1"/>
    <dgm:cxn modelId="{2B5EC8A2-166E-D247-8591-8D5C2C718D5A}" srcId="{DC1194C7-6483-D74A-B3EE-E7C2B2CD1382}" destId="{DB9EFF8C-196F-5247-B65F-3BF933E46C11}" srcOrd="1" destOrd="0" parTransId="{6654E155-8899-0846-9A7A-E07F2DF62F08}" sibTransId="{3DE89FF0-3342-C74B-BA12-A92C830754F3}"/>
    <dgm:cxn modelId="{4C725DE3-3289-8946-9390-0B065E2AD422}" srcId="{67F380B8-4A46-A940-A35E-A8E090324DD2}" destId="{58147522-5139-114D-8051-5D74E57ED8DC}" srcOrd="0" destOrd="0" parTransId="{DDA5EE8E-C3C3-5A47-B7EC-E385293B5E08}" sibTransId="{6E9268CF-ED15-324D-8D31-B6967B1F94C4}"/>
    <dgm:cxn modelId="{E60ED3ED-F5FB-3046-9789-552FCB24B45C}" srcId="{DB9EFF8C-196F-5247-B65F-3BF933E46C11}" destId="{E2ADB8C5-0282-CE4E-87DC-7D9DB70729D2}" srcOrd="0" destOrd="0" parTransId="{0A229719-E780-C449-950C-B0CE4CEA3D5B}" sibTransId="{D50F23DB-9898-2342-99A8-D76576ED5BD1}"/>
    <dgm:cxn modelId="{F25C1679-0DE1-6242-A25A-396C202B5060}" srcId="{DC1194C7-6483-D74A-B3EE-E7C2B2CD1382}" destId="{46AD3565-A1BA-784F-AD34-7E4BF4E37363}" srcOrd="2" destOrd="0" parTransId="{AF95370A-D1BB-744D-ABB3-5CAAA82ECE28}" sibTransId="{DEE5CC9A-6ED0-744B-852F-450F8A409ACD}"/>
    <dgm:cxn modelId="{7F06866E-8471-9A48-BE1B-D1139AE27F24}" srcId="{DC1194C7-6483-D74A-B3EE-E7C2B2CD1382}" destId="{67F380B8-4A46-A940-A35E-A8E090324DD2}" srcOrd="0" destOrd="0" parTransId="{DCDEEE8D-7E75-5443-B673-0CE1E4FDA5E4}" sibTransId="{B5CF5095-BF26-D648-B0A9-81F01ABABF07}"/>
    <dgm:cxn modelId="{E7DAB58A-1C69-DA4B-B3B1-255CC6148713}" srcId="{46AD3565-A1BA-784F-AD34-7E4BF4E37363}" destId="{4F95C141-C594-A941-B7CC-A6387EF3D1A9}" srcOrd="0" destOrd="0" parTransId="{3939E570-EBCF-DD48-9709-D33AA4E5685A}" sibTransId="{830D0157-0623-004B-8B71-8237449FE54B}"/>
    <dgm:cxn modelId="{77D7A074-B9DF-8E4F-A0F2-1392419C40E4}" type="presOf" srcId="{DB9EFF8C-196F-5247-B65F-3BF933E46C11}" destId="{861E1F7D-27A7-E044-A6C8-58B87E7DADD2}" srcOrd="0" destOrd="0" presId="urn:microsoft.com/office/officeart/2005/8/layout/hList1"/>
    <dgm:cxn modelId="{FCF622D2-00CA-C24D-97B4-5CF923B030BF}" type="presOf" srcId="{DC1194C7-6483-D74A-B3EE-E7C2B2CD1382}" destId="{E17189DE-CD6F-C941-875A-D5F01CE45548}" srcOrd="0" destOrd="0" presId="urn:microsoft.com/office/officeart/2005/8/layout/hList1"/>
    <dgm:cxn modelId="{2897528A-99F0-3947-9EB5-FA6B122A8B8F}" type="presParOf" srcId="{E17189DE-CD6F-C941-875A-D5F01CE45548}" destId="{DBB53FED-FC7A-3F4D-A7F1-B2865894ECDB}" srcOrd="0" destOrd="0" presId="urn:microsoft.com/office/officeart/2005/8/layout/hList1"/>
    <dgm:cxn modelId="{A4743E60-9906-364C-AE6B-853C060F3AD9}" type="presParOf" srcId="{DBB53FED-FC7A-3F4D-A7F1-B2865894ECDB}" destId="{3AEB0A5F-B44A-0440-8E3D-4AA0FF30DE58}" srcOrd="0" destOrd="0" presId="urn:microsoft.com/office/officeart/2005/8/layout/hList1"/>
    <dgm:cxn modelId="{5C789A10-A959-D34C-B882-444A65B68697}" type="presParOf" srcId="{DBB53FED-FC7A-3F4D-A7F1-B2865894ECDB}" destId="{4D33AD13-58A2-6C4C-8ED2-4EC037E1447F}" srcOrd="1" destOrd="0" presId="urn:microsoft.com/office/officeart/2005/8/layout/hList1"/>
    <dgm:cxn modelId="{399CDF11-155A-F74F-BAC4-CBAE5EF821F9}" type="presParOf" srcId="{E17189DE-CD6F-C941-875A-D5F01CE45548}" destId="{8B18329D-C6F2-754C-9B93-889659D94782}" srcOrd="1" destOrd="0" presId="urn:microsoft.com/office/officeart/2005/8/layout/hList1"/>
    <dgm:cxn modelId="{429E1456-624F-2840-A446-40F8ECEFA597}" type="presParOf" srcId="{E17189DE-CD6F-C941-875A-D5F01CE45548}" destId="{5C587A37-99A1-3E4A-8958-78E1CF8479BF}" srcOrd="2" destOrd="0" presId="urn:microsoft.com/office/officeart/2005/8/layout/hList1"/>
    <dgm:cxn modelId="{E103772F-10D4-2046-ABE2-110DA8B881FB}" type="presParOf" srcId="{5C587A37-99A1-3E4A-8958-78E1CF8479BF}" destId="{861E1F7D-27A7-E044-A6C8-58B87E7DADD2}" srcOrd="0" destOrd="0" presId="urn:microsoft.com/office/officeart/2005/8/layout/hList1"/>
    <dgm:cxn modelId="{63BB9FF1-DA53-C349-ADEF-A5FA8AAA160B}" type="presParOf" srcId="{5C587A37-99A1-3E4A-8958-78E1CF8479BF}" destId="{5A54EFAA-A113-0C47-AF78-4821543B24FF}" srcOrd="1" destOrd="0" presId="urn:microsoft.com/office/officeart/2005/8/layout/hList1"/>
    <dgm:cxn modelId="{B1825AA7-DD43-6942-8D81-6A8F41F9F799}" type="presParOf" srcId="{E17189DE-CD6F-C941-875A-D5F01CE45548}" destId="{D7662487-F169-6C49-B3F0-3B0DECD25D92}" srcOrd="3" destOrd="0" presId="urn:microsoft.com/office/officeart/2005/8/layout/hList1"/>
    <dgm:cxn modelId="{4F92170C-6145-DA42-9869-CF63589A36F3}" type="presParOf" srcId="{E17189DE-CD6F-C941-875A-D5F01CE45548}" destId="{5730B196-C788-0C42-BCEB-B904B2C0FC4E}" srcOrd="4" destOrd="0" presId="urn:microsoft.com/office/officeart/2005/8/layout/hList1"/>
    <dgm:cxn modelId="{F80C6AA5-D4F2-0941-93D2-13698DF50812}" type="presParOf" srcId="{5730B196-C788-0C42-BCEB-B904B2C0FC4E}" destId="{265FA6A5-EDA7-7A42-B476-3F18F161237D}" srcOrd="0" destOrd="0" presId="urn:microsoft.com/office/officeart/2005/8/layout/hList1"/>
    <dgm:cxn modelId="{5E8E3EC8-51B1-C148-B5C7-42369CC9F166}" type="presParOf" srcId="{5730B196-C788-0C42-BCEB-B904B2C0FC4E}" destId="{F02FE02C-078E-2342-80A7-769674C1628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984BBF-D090-D94A-958C-707853D134BE}"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4C5CEBC-1F30-5443-B794-80FF362A2AF0}">
      <dgm:prSet phldrT="[Text]"/>
      <dgm:spPr/>
      <dgm:t>
        <a:bodyPr/>
        <a:lstStyle/>
        <a:p>
          <a:r>
            <a:rPr lang="en-US" b="1" i="0" dirty="0"/>
            <a:t>Pages</a:t>
          </a:r>
          <a:r>
            <a:rPr lang="en-US" dirty="0"/>
            <a:t> </a:t>
          </a:r>
        </a:p>
      </dgm:t>
    </dgm:pt>
    <dgm:pt modelId="{BE0C5935-86C3-CE49-BC7C-DB3DC9A56DBA}" type="parTrans" cxnId="{B3689970-B6AA-F841-8AA9-BF33FA1007D0}">
      <dgm:prSet/>
      <dgm:spPr/>
      <dgm:t>
        <a:bodyPr/>
        <a:lstStyle/>
        <a:p>
          <a:endParaRPr lang="en-US"/>
        </a:p>
      </dgm:t>
    </dgm:pt>
    <dgm:pt modelId="{0242CC9F-7F01-C541-AE84-95B60386F567}" type="sibTrans" cxnId="{B3689970-B6AA-F841-8AA9-BF33FA1007D0}">
      <dgm:prSet/>
      <dgm:spPr/>
      <dgm:t>
        <a:bodyPr/>
        <a:lstStyle/>
        <a:p>
          <a:endParaRPr lang="en-US"/>
        </a:p>
      </dgm:t>
    </dgm:pt>
    <dgm:pt modelId="{7AA8A9FF-58E2-CB47-ADA1-DE9E3BDCDC0F}">
      <dgm:prSet/>
      <dgm:spPr/>
      <dgm:t>
        <a:bodyPr/>
        <a:lstStyle/>
        <a:p>
          <a:r>
            <a:rPr lang="en-US" dirty="0"/>
            <a:t>chunks of a process</a:t>
          </a:r>
        </a:p>
      </dgm:t>
    </dgm:pt>
    <dgm:pt modelId="{C2FDA75E-5210-994A-B144-69E8807A517E}" type="parTrans" cxnId="{74DF4162-BDC2-044A-BC90-1D56E973C6EA}">
      <dgm:prSet/>
      <dgm:spPr/>
      <dgm:t>
        <a:bodyPr/>
        <a:lstStyle/>
        <a:p>
          <a:endParaRPr lang="en-US"/>
        </a:p>
      </dgm:t>
    </dgm:pt>
    <dgm:pt modelId="{D0788B77-3E9F-4D46-8831-D6285F658A86}" type="sibTrans" cxnId="{74DF4162-BDC2-044A-BC90-1D56E973C6EA}">
      <dgm:prSet/>
      <dgm:spPr/>
      <dgm:t>
        <a:bodyPr/>
        <a:lstStyle/>
        <a:p>
          <a:endParaRPr lang="en-US"/>
        </a:p>
      </dgm:t>
    </dgm:pt>
    <dgm:pt modelId="{5BAEB20B-3695-E348-9F13-AECB8D7EFA27}">
      <dgm:prSet/>
      <dgm:spPr/>
      <dgm:t>
        <a:bodyPr/>
        <a:lstStyle/>
        <a:p>
          <a:r>
            <a:rPr lang="en-US" b="1" i="0" dirty="0"/>
            <a:t>Frames</a:t>
          </a:r>
        </a:p>
      </dgm:t>
    </dgm:pt>
    <dgm:pt modelId="{F35B4B62-4741-964F-9F55-8BAE5A6BA9A5}" type="parTrans" cxnId="{24914EDD-F887-F145-A25D-9C1F499EEC64}">
      <dgm:prSet/>
      <dgm:spPr/>
      <dgm:t>
        <a:bodyPr/>
        <a:lstStyle/>
        <a:p>
          <a:endParaRPr lang="en-US"/>
        </a:p>
      </dgm:t>
    </dgm:pt>
    <dgm:pt modelId="{E89D1576-1C84-A941-A5F3-6A6E595B57D7}" type="sibTrans" cxnId="{24914EDD-F887-F145-A25D-9C1F499EEC64}">
      <dgm:prSet/>
      <dgm:spPr/>
      <dgm:t>
        <a:bodyPr/>
        <a:lstStyle/>
        <a:p>
          <a:endParaRPr lang="en-US"/>
        </a:p>
      </dgm:t>
    </dgm:pt>
    <dgm:pt modelId="{097D4EAE-CD21-C547-B935-47F8B18B09F5}">
      <dgm:prSet/>
      <dgm:spPr/>
      <dgm:t>
        <a:bodyPr/>
        <a:lstStyle/>
        <a:p>
          <a:r>
            <a:rPr lang="en-US"/>
            <a:t>available chunks of memory</a:t>
          </a:r>
          <a:endParaRPr lang="en-US" dirty="0"/>
        </a:p>
      </dgm:t>
    </dgm:pt>
    <dgm:pt modelId="{87A55BF3-60A6-CA4A-952B-9DB7A9BFC901}" type="parTrans" cxnId="{00913CB1-9610-624A-BE9D-1C50FCC5CCE3}">
      <dgm:prSet/>
      <dgm:spPr/>
      <dgm:t>
        <a:bodyPr/>
        <a:lstStyle/>
        <a:p>
          <a:endParaRPr lang="en-US"/>
        </a:p>
      </dgm:t>
    </dgm:pt>
    <dgm:pt modelId="{5B396445-CB01-9443-9541-38B17C330104}" type="sibTrans" cxnId="{00913CB1-9610-624A-BE9D-1C50FCC5CCE3}">
      <dgm:prSet/>
      <dgm:spPr/>
      <dgm:t>
        <a:bodyPr/>
        <a:lstStyle/>
        <a:p>
          <a:endParaRPr lang="en-US"/>
        </a:p>
      </dgm:t>
    </dgm:pt>
    <dgm:pt modelId="{7427F0B0-35E5-664A-9214-512C0B3A33C3}" type="pres">
      <dgm:prSet presAssocID="{98984BBF-D090-D94A-958C-707853D134BE}" presName="Name0" presStyleCnt="0">
        <dgm:presLayoutVars>
          <dgm:dir/>
          <dgm:animLvl val="lvl"/>
          <dgm:resizeHandles val="exact"/>
        </dgm:presLayoutVars>
      </dgm:prSet>
      <dgm:spPr/>
    </dgm:pt>
    <dgm:pt modelId="{979F7F9E-BB7E-5E47-AEA2-74D0BA117F83}" type="pres">
      <dgm:prSet presAssocID="{64C5CEBC-1F30-5443-B794-80FF362A2AF0}" presName="composite" presStyleCnt="0"/>
      <dgm:spPr/>
    </dgm:pt>
    <dgm:pt modelId="{141F70A1-56B4-7C45-8D55-136594643679}" type="pres">
      <dgm:prSet presAssocID="{64C5CEBC-1F30-5443-B794-80FF362A2AF0}" presName="parTx" presStyleLbl="alignNode1" presStyleIdx="0" presStyleCnt="2">
        <dgm:presLayoutVars>
          <dgm:chMax val="0"/>
          <dgm:chPref val="0"/>
          <dgm:bulletEnabled val="1"/>
        </dgm:presLayoutVars>
      </dgm:prSet>
      <dgm:spPr/>
    </dgm:pt>
    <dgm:pt modelId="{46D6853D-8FF8-D64F-9F4D-3F18C7AC2088}" type="pres">
      <dgm:prSet presAssocID="{64C5CEBC-1F30-5443-B794-80FF362A2AF0}" presName="desTx" presStyleLbl="alignAccFollowNode1" presStyleIdx="0" presStyleCnt="2">
        <dgm:presLayoutVars>
          <dgm:bulletEnabled val="1"/>
        </dgm:presLayoutVars>
      </dgm:prSet>
      <dgm:spPr/>
    </dgm:pt>
    <dgm:pt modelId="{D2371063-AB88-2A4F-820E-F87872FE7F53}" type="pres">
      <dgm:prSet presAssocID="{0242CC9F-7F01-C541-AE84-95B60386F567}" presName="space" presStyleCnt="0"/>
      <dgm:spPr/>
    </dgm:pt>
    <dgm:pt modelId="{3AA422C0-DB0A-694E-A997-DBCDCCB90F7D}" type="pres">
      <dgm:prSet presAssocID="{5BAEB20B-3695-E348-9F13-AECB8D7EFA27}" presName="composite" presStyleCnt="0"/>
      <dgm:spPr/>
    </dgm:pt>
    <dgm:pt modelId="{E43E3212-8A7F-3040-93CF-F261BAF43BC6}" type="pres">
      <dgm:prSet presAssocID="{5BAEB20B-3695-E348-9F13-AECB8D7EFA27}" presName="parTx" presStyleLbl="alignNode1" presStyleIdx="1" presStyleCnt="2">
        <dgm:presLayoutVars>
          <dgm:chMax val="0"/>
          <dgm:chPref val="0"/>
          <dgm:bulletEnabled val="1"/>
        </dgm:presLayoutVars>
      </dgm:prSet>
      <dgm:spPr/>
    </dgm:pt>
    <dgm:pt modelId="{A1162212-C3C8-3A47-829A-648CCE353B98}" type="pres">
      <dgm:prSet presAssocID="{5BAEB20B-3695-E348-9F13-AECB8D7EFA27}" presName="desTx" presStyleLbl="alignAccFollowNode1" presStyleIdx="1" presStyleCnt="2">
        <dgm:presLayoutVars>
          <dgm:bulletEnabled val="1"/>
        </dgm:presLayoutVars>
      </dgm:prSet>
      <dgm:spPr/>
    </dgm:pt>
  </dgm:ptLst>
  <dgm:cxnLst>
    <dgm:cxn modelId="{D59DB247-522D-0345-B2DE-49774BCE8D19}" type="presOf" srcId="{64C5CEBC-1F30-5443-B794-80FF362A2AF0}" destId="{141F70A1-56B4-7C45-8D55-136594643679}" srcOrd="0" destOrd="0" presId="urn:microsoft.com/office/officeart/2005/8/layout/hList1"/>
    <dgm:cxn modelId="{24914EDD-F887-F145-A25D-9C1F499EEC64}" srcId="{98984BBF-D090-D94A-958C-707853D134BE}" destId="{5BAEB20B-3695-E348-9F13-AECB8D7EFA27}" srcOrd="1" destOrd="0" parTransId="{F35B4B62-4741-964F-9F55-8BAE5A6BA9A5}" sibTransId="{E89D1576-1C84-A941-A5F3-6A6E595B57D7}"/>
    <dgm:cxn modelId="{7B78BED9-11AC-A74F-A227-E6C75AB13651}" type="presOf" srcId="{7AA8A9FF-58E2-CB47-ADA1-DE9E3BDCDC0F}" destId="{46D6853D-8FF8-D64F-9F4D-3F18C7AC2088}" srcOrd="0" destOrd="0" presId="urn:microsoft.com/office/officeart/2005/8/layout/hList1"/>
    <dgm:cxn modelId="{F715229D-BBF0-E94B-9FEB-C7002301FD5F}" type="presOf" srcId="{98984BBF-D090-D94A-958C-707853D134BE}" destId="{7427F0B0-35E5-664A-9214-512C0B3A33C3}" srcOrd="0" destOrd="0" presId="urn:microsoft.com/office/officeart/2005/8/layout/hList1"/>
    <dgm:cxn modelId="{74DF4162-BDC2-044A-BC90-1D56E973C6EA}" srcId="{64C5CEBC-1F30-5443-B794-80FF362A2AF0}" destId="{7AA8A9FF-58E2-CB47-ADA1-DE9E3BDCDC0F}" srcOrd="0" destOrd="0" parTransId="{C2FDA75E-5210-994A-B144-69E8807A517E}" sibTransId="{D0788B77-3E9F-4D46-8831-D6285F658A86}"/>
    <dgm:cxn modelId="{B3689970-B6AA-F841-8AA9-BF33FA1007D0}" srcId="{98984BBF-D090-D94A-958C-707853D134BE}" destId="{64C5CEBC-1F30-5443-B794-80FF362A2AF0}" srcOrd="0" destOrd="0" parTransId="{BE0C5935-86C3-CE49-BC7C-DB3DC9A56DBA}" sibTransId="{0242CC9F-7F01-C541-AE84-95B60386F567}"/>
    <dgm:cxn modelId="{995A96D9-DCE6-A84D-BBC9-83DBD0D56E51}" type="presOf" srcId="{5BAEB20B-3695-E348-9F13-AECB8D7EFA27}" destId="{E43E3212-8A7F-3040-93CF-F261BAF43BC6}" srcOrd="0" destOrd="0" presId="urn:microsoft.com/office/officeart/2005/8/layout/hList1"/>
    <dgm:cxn modelId="{00913CB1-9610-624A-BE9D-1C50FCC5CCE3}" srcId="{5BAEB20B-3695-E348-9F13-AECB8D7EFA27}" destId="{097D4EAE-CD21-C547-B935-47F8B18B09F5}" srcOrd="0" destOrd="0" parTransId="{87A55BF3-60A6-CA4A-952B-9DB7A9BFC901}" sibTransId="{5B396445-CB01-9443-9541-38B17C330104}"/>
    <dgm:cxn modelId="{F043CC87-1051-5D41-950F-D6B71B0EBCF6}" type="presOf" srcId="{097D4EAE-CD21-C547-B935-47F8B18B09F5}" destId="{A1162212-C3C8-3A47-829A-648CCE353B98}" srcOrd="0" destOrd="0" presId="urn:microsoft.com/office/officeart/2005/8/layout/hList1"/>
    <dgm:cxn modelId="{BE0F9068-1EA6-CF48-BFB1-6143CC05BA89}" type="presParOf" srcId="{7427F0B0-35E5-664A-9214-512C0B3A33C3}" destId="{979F7F9E-BB7E-5E47-AEA2-74D0BA117F83}" srcOrd="0" destOrd="0" presId="urn:microsoft.com/office/officeart/2005/8/layout/hList1"/>
    <dgm:cxn modelId="{F738D96A-0202-764F-AFD6-F6CD4213FF02}" type="presParOf" srcId="{979F7F9E-BB7E-5E47-AEA2-74D0BA117F83}" destId="{141F70A1-56B4-7C45-8D55-136594643679}" srcOrd="0" destOrd="0" presId="urn:microsoft.com/office/officeart/2005/8/layout/hList1"/>
    <dgm:cxn modelId="{E4391985-2CCE-B348-9A75-F13536234422}" type="presParOf" srcId="{979F7F9E-BB7E-5E47-AEA2-74D0BA117F83}" destId="{46D6853D-8FF8-D64F-9F4D-3F18C7AC2088}" srcOrd="1" destOrd="0" presId="urn:microsoft.com/office/officeart/2005/8/layout/hList1"/>
    <dgm:cxn modelId="{DD2C5D74-235E-9045-9287-63A6DED8B9C3}" type="presParOf" srcId="{7427F0B0-35E5-664A-9214-512C0B3A33C3}" destId="{D2371063-AB88-2A4F-820E-F87872FE7F53}" srcOrd="1" destOrd="0" presId="urn:microsoft.com/office/officeart/2005/8/layout/hList1"/>
    <dgm:cxn modelId="{C4A7D960-BF43-A44A-B636-1DBC18E47F3B}" type="presParOf" srcId="{7427F0B0-35E5-664A-9214-512C0B3A33C3}" destId="{3AA422C0-DB0A-694E-A997-DBCDCCB90F7D}" srcOrd="2" destOrd="0" presId="urn:microsoft.com/office/officeart/2005/8/layout/hList1"/>
    <dgm:cxn modelId="{3AE0BC12-2725-0044-A619-71402C87457F}" type="presParOf" srcId="{3AA422C0-DB0A-694E-A997-DBCDCCB90F7D}" destId="{E43E3212-8A7F-3040-93CF-F261BAF43BC6}" srcOrd="0" destOrd="0" presId="urn:microsoft.com/office/officeart/2005/8/layout/hList1"/>
    <dgm:cxn modelId="{33199F6C-9499-A24D-8A44-AF687AFEF6AE}" type="presParOf" srcId="{3AA422C0-DB0A-694E-A997-DBCDCCB90F7D}" destId="{A1162212-C3C8-3A47-829A-648CCE353B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F543C-883A-3143-B8FF-3427F8EB3AC7}">
      <dsp:nvSpPr>
        <dsp:cNvPr id="0" name=""/>
        <dsp:cNvSpPr/>
      </dsp:nvSpPr>
      <dsp:spPr>
        <a:xfrm>
          <a:off x="0" y="255704"/>
          <a:ext cx="7315200" cy="7276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741" tIns="291592" rIns="567741" bIns="142240" numCol="1" spcCol="1270" anchor="t" anchorCtr="0">
          <a:noAutofit/>
        </a:bodyPr>
        <a:lstStyle/>
        <a:p>
          <a:pPr marL="228600" lvl="1" indent="-228600" algn="l" defTabSz="889000">
            <a:lnSpc>
              <a:spcPct val="90000"/>
            </a:lnSpc>
            <a:spcBef>
              <a:spcPct val="0"/>
            </a:spcBef>
            <a:spcAft>
              <a:spcPct val="15000"/>
            </a:spcAft>
            <a:buChar char="•"/>
          </a:pPr>
          <a:r>
            <a:rPr lang="en-NZ" sz="2000" kern="1200" dirty="0"/>
            <a:t>adopt a policy that eliminates one of the conditions</a:t>
          </a:r>
        </a:p>
      </dsp:txBody>
      <dsp:txXfrm>
        <a:off x="0" y="255704"/>
        <a:ext cx="7315200" cy="727649"/>
      </dsp:txXfrm>
    </dsp:sp>
    <dsp:sp modelId="{C76E62B7-E6F6-F44C-BFF3-94CA42A82033}">
      <dsp:nvSpPr>
        <dsp:cNvPr id="0" name=""/>
        <dsp:cNvSpPr/>
      </dsp:nvSpPr>
      <dsp:spPr>
        <a:xfrm>
          <a:off x="365760" y="76200"/>
          <a:ext cx="5120640"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NZ" sz="2200" kern="1200" dirty="0"/>
            <a:t>Prevent Deadlock</a:t>
          </a:r>
          <a:endParaRPr lang="en-US" sz="2200" kern="1200" dirty="0"/>
        </a:p>
      </dsp:txBody>
      <dsp:txXfrm>
        <a:off x="385935" y="96375"/>
        <a:ext cx="5080290" cy="372930"/>
      </dsp:txXfrm>
    </dsp:sp>
    <dsp:sp modelId="{CA916DCC-847C-7B4D-8447-2804E95D8344}">
      <dsp:nvSpPr>
        <dsp:cNvPr id="0" name=""/>
        <dsp:cNvSpPr/>
      </dsp:nvSpPr>
      <dsp:spPr>
        <a:xfrm>
          <a:off x="0" y="1265594"/>
          <a:ext cx="7315200" cy="992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741" tIns="291592" rIns="567741" bIns="142240" numCol="1" spcCol="1270" anchor="t" anchorCtr="0">
          <a:noAutofit/>
        </a:bodyPr>
        <a:lstStyle/>
        <a:p>
          <a:pPr marL="228600" lvl="1" indent="-228600" algn="l" defTabSz="889000">
            <a:lnSpc>
              <a:spcPct val="90000"/>
            </a:lnSpc>
            <a:spcBef>
              <a:spcPct val="0"/>
            </a:spcBef>
            <a:spcAft>
              <a:spcPct val="15000"/>
            </a:spcAft>
            <a:buChar char="•"/>
          </a:pPr>
          <a:r>
            <a:rPr lang="en-NZ" sz="2000" kern="1200" dirty="0"/>
            <a:t>make the appropriate </a:t>
          </a:r>
          <a:r>
            <a:rPr lang="en-NZ" sz="2000" kern="1200" dirty="0">
              <a:solidFill>
                <a:srgbClr val="FF0000"/>
              </a:solidFill>
            </a:rPr>
            <a:t>dynamic</a:t>
          </a:r>
          <a:r>
            <a:rPr lang="en-NZ" sz="2000" kern="1200" dirty="0"/>
            <a:t> choices based on the current state of resource allocation</a:t>
          </a:r>
        </a:p>
      </dsp:txBody>
      <dsp:txXfrm>
        <a:off x="0" y="1265594"/>
        <a:ext cx="7315200" cy="992250"/>
      </dsp:txXfrm>
    </dsp:sp>
    <dsp:sp modelId="{9CC9D5C0-7055-5F44-9C06-CD7F32234211}">
      <dsp:nvSpPr>
        <dsp:cNvPr id="0" name=""/>
        <dsp:cNvSpPr/>
      </dsp:nvSpPr>
      <dsp:spPr>
        <a:xfrm>
          <a:off x="365760" y="1058955"/>
          <a:ext cx="5120640"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NZ" sz="2200" kern="1200" dirty="0"/>
            <a:t>Avoid Deadlock</a:t>
          </a:r>
        </a:p>
      </dsp:txBody>
      <dsp:txXfrm>
        <a:off x="385935" y="1079130"/>
        <a:ext cx="5080290" cy="372930"/>
      </dsp:txXfrm>
    </dsp:sp>
    <dsp:sp modelId="{57643F7F-6EBC-A944-A76A-1EA714F7B29A}">
      <dsp:nvSpPr>
        <dsp:cNvPr id="0" name=""/>
        <dsp:cNvSpPr/>
      </dsp:nvSpPr>
      <dsp:spPr>
        <a:xfrm>
          <a:off x="0" y="2540085"/>
          <a:ext cx="7315200" cy="992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67741" tIns="291592" rIns="567741" bIns="142240" numCol="1" spcCol="1270" anchor="t" anchorCtr="0">
          <a:noAutofit/>
        </a:bodyPr>
        <a:lstStyle/>
        <a:p>
          <a:pPr marL="228600" lvl="1" indent="-228600" algn="l" defTabSz="889000">
            <a:lnSpc>
              <a:spcPct val="90000"/>
            </a:lnSpc>
            <a:spcBef>
              <a:spcPct val="0"/>
            </a:spcBef>
            <a:spcAft>
              <a:spcPct val="15000"/>
            </a:spcAft>
            <a:buChar char="•"/>
          </a:pPr>
          <a:r>
            <a:rPr lang="en-NZ" sz="2000" kern="1200" dirty="0"/>
            <a:t>attempt to detect the presence of deadlock and take action to recover</a:t>
          </a:r>
        </a:p>
      </dsp:txBody>
      <dsp:txXfrm>
        <a:off x="0" y="2540085"/>
        <a:ext cx="7315200" cy="992250"/>
      </dsp:txXfrm>
    </dsp:sp>
    <dsp:sp modelId="{B6B6CCBA-6755-1B42-93ED-C3B536073808}">
      <dsp:nvSpPr>
        <dsp:cNvPr id="0" name=""/>
        <dsp:cNvSpPr/>
      </dsp:nvSpPr>
      <dsp:spPr>
        <a:xfrm>
          <a:off x="365760" y="2333445"/>
          <a:ext cx="5120640" cy="41328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NZ" sz="2200" kern="1200" dirty="0"/>
            <a:t>Detect Deadlock</a:t>
          </a:r>
        </a:p>
      </dsp:txBody>
      <dsp:txXfrm>
        <a:off x="385935" y="2353620"/>
        <a:ext cx="5080290"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6AA844-3720-4245-A2DA-613ABC9CCD30}">
      <dsp:nvSpPr>
        <dsp:cNvPr id="0" name=""/>
        <dsp:cNvSpPr/>
      </dsp:nvSpPr>
      <dsp:spPr>
        <a:xfrm>
          <a:off x="1487" y="1592064"/>
          <a:ext cx="2199679" cy="87987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a:t>long term scheduling</a:t>
          </a:r>
          <a:endParaRPr lang="en-US" sz="1800" kern="1200" dirty="0"/>
        </a:p>
      </dsp:txBody>
      <dsp:txXfrm>
        <a:off x="441423" y="1592064"/>
        <a:ext cx="1319808" cy="879871"/>
      </dsp:txXfrm>
    </dsp:sp>
    <dsp:sp modelId="{4DE30D96-52DA-F045-88D6-746455960E86}">
      <dsp:nvSpPr>
        <dsp:cNvPr id="0" name=""/>
        <dsp:cNvSpPr/>
      </dsp:nvSpPr>
      <dsp:spPr>
        <a:xfrm>
          <a:off x="1981199" y="1518440"/>
          <a:ext cx="2133601" cy="102711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a:t>medium term scheduling</a:t>
          </a:r>
        </a:p>
      </dsp:txBody>
      <dsp:txXfrm>
        <a:off x="2494758" y="1518440"/>
        <a:ext cx="1106483" cy="1027118"/>
      </dsp:txXfrm>
    </dsp:sp>
    <dsp:sp modelId="{A6C26BAB-A284-0B43-906D-751377F5446C}">
      <dsp:nvSpPr>
        <dsp:cNvPr id="0" name=""/>
        <dsp:cNvSpPr/>
      </dsp:nvSpPr>
      <dsp:spPr>
        <a:xfrm>
          <a:off x="3894832" y="1592064"/>
          <a:ext cx="2199679" cy="879871"/>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NZ" sz="1800" kern="1200" dirty="0"/>
            <a:t>short term scheduling</a:t>
          </a:r>
        </a:p>
      </dsp:txBody>
      <dsp:txXfrm>
        <a:off x="4334768" y="1592064"/>
        <a:ext cx="1319808" cy="879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7AD82-6020-7443-9ADA-8FBE90976EFE}">
      <dsp:nvSpPr>
        <dsp:cNvPr id="0" name=""/>
        <dsp:cNvSpPr/>
      </dsp:nvSpPr>
      <dsp:spPr>
        <a:xfrm>
          <a:off x="5102646" y="2754658"/>
          <a:ext cx="876672" cy="417216"/>
        </a:xfrm>
        <a:custGeom>
          <a:avLst/>
          <a:gdLst/>
          <a:ahLst/>
          <a:cxnLst/>
          <a:rect l="0" t="0" r="0" b="0"/>
          <a:pathLst>
            <a:path>
              <a:moveTo>
                <a:pt x="0" y="0"/>
              </a:moveTo>
              <a:lnTo>
                <a:pt x="0" y="284320"/>
              </a:lnTo>
              <a:lnTo>
                <a:pt x="876672" y="284320"/>
              </a:lnTo>
              <a:lnTo>
                <a:pt x="876672"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FBB58091-7F3C-6643-934B-D47EBD468A62}">
      <dsp:nvSpPr>
        <dsp:cNvPr id="0" name=""/>
        <dsp:cNvSpPr/>
      </dsp:nvSpPr>
      <dsp:spPr>
        <a:xfrm>
          <a:off x="4225974" y="2754658"/>
          <a:ext cx="876672" cy="417216"/>
        </a:xfrm>
        <a:custGeom>
          <a:avLst/>
          <a:gdLst/>
          <a:ahLst/>
          <a:cxnLst/>
          <a:rect l="0" t="0" r="0" b="0"/>
          <a:pathLst>
            <a:path>
              <a:moveTo>
                <a:pt x="876672" y="0"/>
              </a:moveTo>
              <a:lnTo>
                <a:pt x="876672" y="284320"/>
              </a:lnTo>
              <a:lnTo>
                <a:pt x="0" y="284320"/>
              </a:lnTo>
              <a:lnTo>
                <a:pt x="0"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9E1C7EB2-94B3-C349-AD95-C3AB367E4B7A}">
      <dsp:nvSpPr>
        <dsp:cNvPr id="0" name=""/>
        <dsp:cNvSpPr/>
      </dsp:nvSpPr>
      <dsp:spPr>
        <a:xfrm>
          <a:off x="3273844" y="1426500"/>
          <a:ext cx="1828801" cy="417216"/>
        </a:xfrm>
        <a:custGeom>
          <a:avLst/>
          <a:gdLst/>
          <a:ahLst/>
          <a:cxnLst/>
          <a:rect l="0" t="0" r="0" b="0"/>
          <a:pathLst>
            <a:path>
              <a:moveTo>
                <a:pt x="0" y="0"/>
              </a:moveTo>
              <a:lnTo>
                <a:pt x="0" y="284320"/>
              </a:lnTo>
              <a:lnTo>
                <a:pt x="1828801" y="284320"/>
              </a:lnTo>
              <a:lnTo>
                <a:pt x="1828801"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ACA31F55-4FAB-6849-87CC-F4B4975148FE}">
      <dsp:nvSpPr>
        <dsp:cNvPr id="0" name=""/>
        <dsp:cNvSpPr/>
      </dsp:nvSpPr>
      <dsp:spPr>
        <a:xfrm>
          <a:off x="1595958" y="2754658"/>
          <a:ext cx="876672" cy="417216"/>
        </a:xfrm>
        <a:custGeom>
          <a:avLst/>
          <a:gdLst/>
          <a:ahLst/>
          <a:cxnLst/>
          <a:rect l="0" t="0" r="0" b="0"/>
          <a:pathLst>
            <a:path>
              <a:moveTo>
                <a:pt x="0" y="0"/>
              </a:moveTo>
              <a:lnTo>
                <a:pt x="0" y="284320"/>
              </a:lnTo>
              <a:lnTo>
                <a:pt x="876672" y="284320"/>
              </a:lnTo>
              <a:lnTo>
                <a:pt x="876672"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E1FAB45A-3A3E-354A-AEB6-1A4FD81F66BE}">
      <dsp:nvSpPr>
        <dsp:cNvPr id="0" name=""/>
        <dsp:cNvSpPr/>
      </dsp:nvSpPr>
      <dsp:spPr>
        <a:xfrm>
          <a:off x="719286" y="2754658"/>
          <a:ext cx="876672" cy="417216"/>
        </a:xfrm>
        <a:custGeom>
          <a:avLst/>
          <a:gdLst/>
          <a:ahLst/>
          <a:cxnLst/>
          <a:rect l="0" t="0" r="0" b="0"/>
          <a:pathLst>
            <a:path>
              <a:moveTo>
                <a:pt x="876672" y="0"/>
              </a:moveTo>
              <a:lnTo>
                <a:pt x="876672" y="284320"/>
              </a:lnTo>
              <a:lnTo>
                <a:pt x="0" y="284320"/>
              </a:lnTo>
              <a:lnTo>
                <a:pt x="0"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532FE228-F493-4041-8FD9-25F2D05BF23F}">
      <dsp:nvSpPr>
        <dsp:cNvPr id="0" name=""/>
        <dsp:cNvSpPr/>
      </dsp:nvSpPr>
      <dsp:spPr>
        <a:xfrm>
          <a:off x="1595958" y="1426500"/>
          <a:ext cx="1677886" cy="417216"/>
        </a:xfrm>
        <a:custGeom>
          <a:avLst/>
          <a:gdLst/>
          <a:ahLst/>
          <a:cxnLst/>
          <a:rect l="0" t="0" r="0" b="0"/>
          <a:pathLst>
            <a:path>
              <a:moveTo>
                <a:pt x="1677886" y="0"/>
              </a:moveTo>
              <a:lnTo>
                <a:pt x="1677886" y="284320"/>
              </a:lnTo>
              <a:lnTo>
                <a:pt x="0" y="284320"/>
              </a:lnTo>
              <a:lnTo>
                <a:pt x="0" y="417216"/>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sp>
    <dsp:sp modelId="{9EB50CE1-088C-684E-B1F5-1BDB342321F1}">
      <dsp:nvSpPr>
        <dsp:cNvPr id="0" name=""/>
        <dsp:cNvSpPr/>
      </dsp:nvSpPr>
      <dsp:spPr>
        <a:xfrm>
          <a:off x="2556567" y="515558"/>
          <a:ext cx="1434554"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693DA4B-B99E-B64F-B5C9-AF6FE5480C73}">
      <dsp:nvSpPr>
        <dsp:cNvPr id="0" name=""/>
        <dsp:cNvSpPr/>
      </dsp:nvSpPr>
      <dsp:spPr>
        <a:xfrm>
          <a:off x="2715962" y="666983"/>
          <a:ext cx="1434554"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Criteria can be classified into:</a:t>
          </a:r>
        </a:p>
      </dsp:txBody>
      <dsp:txXfrm>
        <a:off x="2742643" y="693664"/>
        <a:ext cx="1381192" cy="857579"/>
      </dsp:txXfrm>
    </dsp:sp>
    <dsp:sp modelId="{C27BA367-92FE-F047-A643-F22FD292C223}">
      <dsp:nvSpPr>
        <dsp:cNvPr id="0" name=""/>
        <dsp:cNvSpPr/>
      </dsp:nvSpPr>
      <dsp:spPr>
        <a:xfrm>
          <a:off x="221605" y="1843716"/>
          <a:ext cx="2748706"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1F3BB07-984F-5C4A-B3DB-9D5C935CA639}">
      <dsp:nvSpPr>
        <dsp:cNvPr id="0" name=""/>
        <dsp:cNvSpPr/>
      </dsp:nvSpPr>
      <dsp:spPr>
        <a:xfrm>
          <a:off x="381000" y="1995141"/>
          <a:ext cx="2748706"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Performance-related</a:t>
          </a:r>
        </a:p>
      </dsp:txBody>
      <dsp:txXfrm>
        <a:off x="407681" y="2021822"/>
        <a:ext cx="2695344" cy="857579"/>
      </dsp:txXfrm>
    </dsp:sp>
    <dsp:sp modelId="{5729489C-8499-B549-A7AB-1D9E6D188049}">
      <dsp:nvSpPr>
        <dsp:cNvPr id="0" name=""/>
        <dsp:cNvSpPr/>
      </dsp:nvSpPr>
      <dsp:spPr>
        <a:xfrm>
          <a:off x="2009" y="3171874"/>
          <a:ext cx="1434554"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EF7B55A-F44A-C04E-878B-509894A3B254}">
      <dsp:nvSpPr>
        <dsp:cNvPr id="0" name=""/>
        <dsp:cNvSpPr/>
      </dsp:nvSpPr>
      <dsp:spPr>
        <a:xfrm>
          <a:off x="161404" y="3323299"/>
          <a:ext cx="1434554"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quantitative</a:t>
          </a:r>
          <a:endParaRPr lang="en-US" sz="1700" kern="1200" dirty="0"/>
        </a:p>
      </dsp:txBody>
      <dsp:txXfrm>
        <a:off x="188085" y="3349980"/>
        <a:ext cx="1381192" cy="857579"/>
      </dsp:txXfrm>
    </dsp:sp>
    <dsp:sp modelId="{A842DFCB-14B6-3845-B54E-FC0634B026C0}">
      <dsp:nvSpPr>
        <dsp:cNvPr id="0" name=""/>
        <dsp:cNvSpPr/>
      </dsp:nvSpPr>
      <dsp:spPr>
        <a:xfrm>
          <a:off x="1755353" y="3171874"/>
          <a:ext cx="1434554"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9FADA5-6796-114A-A660-A3934C1C1B94}">
      <dsp:nvSpPr>
        <dsp:cNvPr id="0" name=""/>
        <dsp:cNvSpPr/>
      </dsp:nvSpPr>
      <dsp:spPr>
        <a:xfrm>
          <a:off x="1914748" y="3323299"/>
          <a:ext cx="1434554"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easily measured</a:t>
          </a:r>
          <a:endParaRPr lang="en-US" sz="1700" kern="1200" dirty="0"/>
        </a:p>
      </dsp:txBody>
      <dsp:txXfrm>
        <a:off x="1941429" y="3349980"/>
        <a:ext cx="1381192" cy="857579"/>
      </dsp:txXfrm>
    </dsp:sp>
    <dsp:sp modelId="{742444C6-C9F1-774B-8C05-41FC48E915ED}">
      <dsp:nvSpPr>
        <dsp:cNvPr id="0" name=""/>
        <dsp:cNvSpPr/>
      </dsp:nvSpPr>
      <dsp:spPr>
        <a:xfrm>
          <a:off x="3879208" y="1843716"/>
          <a:ext cx="2446876"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0E3303-E12F-304C-9EE5-63D631C35B6B}">
      <dsp:nvSpPr>
        <dsp:cNvPr id="0" name=""/>
        <dsp:cNvSpPr/>
      </dsp:nvSpPr>
      <dsp:spPr>
        <a:xfrm>
          <a:off x="4038603" y="1995141"/>
          <a:ext cx="2446876"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Non-performance related</a:t>
          </a:r>
        </a:p>
      </dsp:txBody>
      <dsp:txXfrm>
        <a:off x="4065284" y="2021822"/>
        <a:ext cx="2393514" cy="857579"/>
      </dsp:txXfrm>
    </dsp:sp>
    <dsp:sp modelId="{5C1E0D6E-21AB-134A-B443-0A5F99EF9A0C}">
      <dsp:nvSpPr>
        <dsp:cNvPr id="0" name=""/>
        <dsp:cNvSpPr/>
      </dsp:nvSpPr>
      <dsp:spPr>
        <a:xfrm>
          <a:off x="3508697" y="3171874"/>
          <a:ext cx="1434554"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37DBD8-DDD0-5D42-B89A-90AD8C28A900}">
      <dsp:nvSpPr>
        <dsp:cNvPr id="0" name=""/>
        <dsp:cNvSpPr/>
      </dsp:nvSpPr>
      <dsp:spPr>
        <a:xfrm>
          <a:off x="3668092" y="3323299"/>
          <a:ext cx="1434554"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a:t>qualitative</a:t>
          </a:r>
          <a:endParaRPr lang="en-US" sz="1700" kern="1200" dirty="0"/>
        </a:p>
      </dsp:txBody>
      <dsp:txXfrm>
        <a:off x="3694773" y="3349980"/>
        <a:ext cx="1381192" cy="857579"/>
      </dsp:txXfrm>
    </dsp:sp>
    <dsp:sp modelId="{4F8DA242-FD46-DD41-816F-0663C9FE9BDE}">
      <dsp:nvSpPr>
        <dsp:cNvPr id="0" name=""/>
        <dsp:cNvSpPr/>
      </dsp:nvSpPr>
      <dsp:spPr>
        <a:xfrm>
          <a:off x="5262041" y="3171874"/>
          <a:ext cx="1434554" cy="91094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949ABC-4921-D24E-8101-77ADD1F39A52}">
      <dsp:nvSpPr>
        <dsp:cNvPr id="0" name=""/>
        <dsp:cNvSpPr/>
      </dsp:nvSpPr>
      <dsp:spPr>
        <a:xfrm>
          <a:off x="5421436" y="3323299"/>
          <a:ext cx="1434554" cy="91094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hard to measure</a:t>
          </a:r>
          <a:endParaRPr lang="en-US" sz="1700" kern="1200" dirty="0"/>
        </a:p>
      </dsp:txBody>
      <dsp:txXfrm>
        <a:off x="5448117" y="3349980"/>
        <a:ext cx="1381192" cy="8575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7D388-18B6-4D4E-9C29-FE311E81E73F}">
      <dsp:nvSpPr>
        <dsp:cNvPr id="0" name=""/>
        <dsp:cNvSpPr/>
      </dsp:nvSpPr>
      <dsp:spPr>
        <a:xfrm>
          <a:off x="21394" y="2"/>
          <a:ext cx="1709811" cy="1238994"/>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example:</a:t>
          </a:r>
        </a:p>
        <a:p>
          <a:pPr marL="171450" lvl="1" indent="-171450" algn="l" defTabSz="844550">
            <a:lnSpc>
              <a:spcPct val="90000"/>
            </a:lnSpc>
            <a:spcBef>
              <a:spcPct val="0"/>
            </a:spcBef>
            <a:spcAft>
              <a:spcPct val="15000"/>
            </a:spcAft>
            <a:buChar char="•"/>
          </a:pPr>
          <a:r>
            <a:rPr lang="en-US" sz="1900" kern="1200" dirty="0"/>
            <a:t>Predictability</a:t>
          </a:r>
        </a:p>
        <a:p>
          <a:pPr marL="171450" lvl="1" indent="-171450" algn="l" defTabSz="844550">
            <a:lnSpc>
              <a:spcPct val="90000"/>
            </a:lnSpc>
            <a:spcBef>
              <a:spcPct val="0"/>
            </a:spcBef>
            <a:spcAft>
              <a:spcPct val="15000"/>
            </a:spcAft>
            <a:buChar char="•"/>
          </a:pPr>
          <a:r>
            <a:rPr lang="en-US" sz="1900" kern="1200" dirty="0"/>
            <a:t>Usability</a:t>
          </a:r>
        </a:p>
      </dsp:txBody>
      <dsp:txXfrm>
        <a:off x="21394" y="2"/>
        <a:ext cx="1709811" cy="12389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C0A7A-BF2F-CB4A-AE7D-877EB948880B}">
      <dsp:nvSpPr>
        <dsp:cNvPr id="0" name=""/>
        <dsp:cNvSpPr/>
      </dsp:nvSpPr>
      <dsp:spPr>
        <a:xfrm>
          <a:off x="0" y="326724"/>
          <a:ext cx="8077200" cy="1282049"/>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58216" rIns="626880" bIns="156464" numCol="1" spcCol="1270" anchor="t" anchorCtr="0">
          <a:noAutofit/>
        </a:bodyPr>
        <a:lstStyle/>
        <a:p>
          <a:pPr marL="228600" lvl="1" indent="-228600" algn="l" defTabSz="977900">
            <a:lnSpc>
              <a:spcPct val="90000"/>
            </a:lnSpc>
            <a:spcBef>
              <a:spcPct val="0"/>
            </a:spcBef>
            <a:spcAft>
              <a:spcPct val="15000"/>
            </a:spcAft>
            <a:buChar char="•"/>
          </a:pPr>
          <a:r>
            <a:rPr lang="en-NZ" sz="2200" kern="1200" dirty="0"/>
            <a:t>memory becomes more and more fragmented</a:t>
          </a:r>
        </a:p>
        <a:p>
          <a:pPr marL="228600" lvl="1" indent="-228600" algn="l" defTabSz="977900">
            <a:lnSpc>
              <a:spcPct val="90000"/>
            </a:lnSpc>
            <a:spcBef>
              <a:spcPct val="0"/>
            </a:spcBef>
            <a:spcAft>
              <a:spcPct val="15000"/>
            </a:spcAft>
            <a:buChar char="•"/>
          </a:pPr>
          <a:r>
            <a:rPr lang="en-NZ" sz="2200" kern="1200"/>
            <a:t>memory utilization declines</a:t>
          </a:r>
          <a:endParaRPr lang="en-NZ" sz="2200" kern="1200" dirty="0"/>
        </a:p>
      </dsp:txBody>
      <dsp:txXfrm>
        <a:off x="0" y="326724"/>
        <a:ext cx="8077200" cy="1282049"/>
      </dsp:txXfrm>
    </dsp:sp>
    <dsp:sp modelId="{E3F070B9-6919-BD46-80FE-BAF6D53D2FD9}">
      <dsp:nvSpPr>
        <dsp:cNvPr id="0" name=""/>
        <dsp:cNvSpPr/>
      </dsp:nvSpPr>
      <dsp:spPr>
        <a:xfrm>
          <a:off x="403860" y="2004"/>
          <a:ext cx="5654040" cy="6494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a:lnSpc>
              <a:spcPct val="90000"/>
            </a:lnSpc>
            <a:spcBef>
              <a:spcPct val="0"/>
            </a:spcBef>
            <a:spcAft>
              <a:spcPct val="35000"/>
            </a:spcAft>
            <a:buNone/>
          </a:pPr>
          <a:r>
            <a:rPr lang="en-NZ" sz="2400" b="1" i="0" kern="1200" dirty="0"/>
            <a:t>External Fragmentation</a:t>
          </a:r>
          <a:endParaRPr lang="en-US" sz="2400" i="0" kern="1200" dirty="0"/>
        </a:p>
      </dsp:txBody>
      <dsp:txXfrm>
        <a:off x="435563" y="33707"/>
        <a:ext cx="5590634" cy="586034"/>
      </dsp:txXfrm>
    </dsp:sp>
    <dsp:sp modelId="{4B6B4C5E-5223-0843-B5C6-1C59E8EA8399}">
      <dsp:nvSpPr>
        <dsp:cNvPr id="0" name=""/>
        <dsp:cNvSpPr/>
      </dsp:nvSpPr>
      <dsp:spPr>
        <a:xfrm>
          <a:off x="0" y="2052295"/>
          <a:ext cx="8077200" cy="2009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58216" rIns="626880" bIns="156464" numCol="1" spcCol="1270" anchor="t" anchorCtr="0">
          <a:noAutofit/>
        </a:bodyPr>
        <a:lstStyle/>
        <a:p>
          <a:pPr marL="228600" lvl="1" indent="-228600" algn="l" defTabSz="977900">
            <a:lnSpc>
              <a:spcPct val="90000"/>
            </a:lnSpc>
            <a:spcBef>
              <a:spcPct val="0"/>
            </a:spcBef>
            <a:spcAft>
              <a:spcPct val="15000"/>
            </a:spcAft>
            <a:buChar char="•"/>
          </a:pPr>
          <a:r>
            <a:rPr lang="en-NZ" sz="2200" kern="1200"/>
            <a:t>technique for overcoming external fragmentation</a:t>
          </a:r>
          <a:endParaRPr lang="en-NZ" sz="2200" kern="1200" dirty="0"/>
        </a:p>
        <a:p>
          <a:pPr marL="228600" lvl="1" indent="-228600" algn="l" defTabSz="977900">
            <a:lnSpc>
              <a:spcPct val="90000"/>
            </a:lnSpc>
            <a:spcBef>
              <a:spcPct val="0"/>
            </a:spcBef>
            <a:spcAft>
              <a:spcPct val="15000"/>
            </a:spcAft>
            <a:buChar char="•"/>
          </a:pPr>
          <a:r>
            <a:rPr lang="en-NZ" sz="2200" kern="1200"/>
            <a:t>OS shifts processes so that they are contiguous</a:t>
          </a:r>
          <a:endParaRPr lang="en-NZ" sz="2200" kern="1200" dirty="0"/>
        </a:p>
        <a:p>
          <a:pPr marL="228600" lvl="1" indent="-228600" algn="l" defTabSz="977900">
            <a:lnSpc>
              <a:spcPct val="90000"/>
            </a:lnSpc>
            <a:spcBef>
              <a:spcPct val="0"/>
            </a:spcBef>
            <a:spcAft>
              <a:spcPct val="15000"/>
            </a:spcAft>
            <a:buChar char="•"/>
          </a:pPr>
          <a:r>
            <a:rPr lang="en-NZ" sz="2200" kern="1200"/>
            <a:t>free memory is together in one block</a:t>
          </a:r>
          <a:endParaRPr lang="en-NZ" sz="2200" kern="1200" dirty="0"/>
        </a:p>
        <a:p>
          <a:pPr marL="228600" lvl="1" indent="-228600" algn="l" defTabSz="977900">
            <a:lnSpc>
              <a:spcPct val="90000"/>
            </a:lnSpc>
            <a:spcBef>
              <a:spcPct val="0"/>
            </a:spcBef>
            <a:spcAft>
              <a:spcPct val="15000"/>
            </a:spcAft>
            <a:buChar char="•"/>
          </a:pPr>
          <a:r>
            <a:rPr lang="en-NZ" sz="2200" kern="1200"/>
            <a:t>time consuming and wastes CPU time (Why?)</a:t>
          </a:r>
          <a:endParaRPr lang="en-NZ" sz="2200" kern="1200" dirty="0"/>
        </a:p>
      </dsp:txBody>
      <dsp:txXfrm>
        <a:off x="0" y="2052295"/>
        <a:ext cx="8077200" cy="2009700"/>
      </dsp:txXfrm>
    </dsp:sp>
    <dsp:sp modelId="{6ED051DD-8E06-014D-A56B-AECC9C897179}">
      <dsp:nvSpPr>
        <dsp:cNvPr id="0" name=""/>
        <dsp:cNvSpPr/>
      </dsp:nvSpPr>
      <dsp:spPr>
        <a:xfrm>
          <a:off x="403860" y="1727574"/>
          <a:ext cx="5654040" cy="6494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a:lnSpc>
              <a:spcPct val="90000"/>
            </a:lnSpc>
            <a:spcBef>
              <a:spcPct val="0"/>
            </a:spcBef>
            <a:spcAft>
              <a:spcPct val="35000"/>
            </a:spcAft>
            <a:buNone/>
          </a:pPr>
          <a:r>
            <a:rPr lang="en-NZ" sz="2400" b="1" i="0" kern="1200" dirty="0"/>
            <a:t>Compaction</a:t>
          </a:r>
        </a:p>
      </dsp:txBody>
      <dsp:txXfrm>
        <a:off x="435563" y="1759277"/>
        <a:ext cx="559063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B0A5F-B44A-0440-8E3D-4AA0FF30DE58}">
      <dsp:nvSpPr>
        <dsp:cNvPr id="0" name=""/>
        <dsp:cNvSpPr/>
      </dsp:nvSpPr>
      <dsp:spPr>
        <a:xfrm>
          <a:off x="2547" y="122546"/>
          <a:ext cx="2484239" cy="6624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t>Best-fit</a:t>
          </a:r>
          <a:endParaRPr lang="en-US" sz="2300" kern="1200" dirty="0"/>
        </a:p>
      </dsp:txBody>
      <dsp:txXfrm>
        <a:off x="2547" y="122546"/>
        <a:ext cx="2484239" cy="662400"/>
      </dsp:txXfrm>
    </dsp:sp>
    <dsp:sp modelId="{4D33AD13-58A2-6C4C-8ED2-4EC037E1447F}">
      <dsp:nvSpPr>
        <dsp:cNvPr id="0" name=""/>
        <dsp:cNvSpPr/>
      </dsp:nvSpPr>
      <dsp:spPr>
        <a:xfrm>
          <a:off x="2547" y="784946"/>
          <a:ext cx="2484239" cy="320730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chooses the block that is </a:t>
          </a:r>
          <a:r>
            <a:rPr lang="en-US" sz="2300" kern="1200" dirty="0">
              <a:solidFill>
                <a:srgbClr val="FF0000"/>
              </a:solidFill>
            </a:rPr>
            <a:t>closest in size </a:t>
          </a:r>
          <a:r>
            <a:rPr lang="en-US" sz="2300" kern="1200" dirty="0"/>
            <a:t>to the request</a:t>
          </a:r>
        </a:p>
      </dsp:txBody>
      <dsp:txXfrm>
        <a:off x="2547" y="784946"/>
        <a:ext cx="2484239" cy="3207307"/>
      </dsp:txXfrm>
    </dsp:sp>
    <dsp:sp modelId="{861E1F7D-27A7-E044-A6C8-58B87E7DADD2}">
      <dsp:nvSpPr>
        <dsp:cNvPr id="0" name=""/>
        <dsp:cNvSpPr/>
      </dsp:nvSpPr>
      <dsp:spPr>
        <a:xfrm>
          <a:off x="2834580" y="122546"/>
          <a:ext cx="2484239" cy="6624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t>First-fit</a:t>
          </a:r>
        </a:p>
      </dsp:txBody>
      <dsp:txXfrm>
        <a:off x="2834580" y="122546"/>
        <a:ext cx="2484239" cy="662400"/>
      </dsp:txXfrm>
    </dsp:sp>
    <dsp:sp modelId="{5A54EFAA-A113-0C47-AF78-4821543B24FF}">
      <dsp:nvSpPr>
        <dsp:cNvPr id="0" name=""/>
        <dsp:cNvSpPr/>
      </dsp:nvSpPr>
      <dsp:spPr>
        <a:xfrm>
          <a:off x="2834580" y="784946"/>
          <a:ext cx="2484239" cy="320730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begins to scan memory from the beginning and chooses the </a:t>
          </a:r>
          <a:r>
            <a:rPr lang="en-US" sz="2300" kern="1200" dirty="0">
              <a:solidFill>
                <a:srgbClr val="FF0000"/>
              </a:solidFill>
            </a:rPr>
            <a:t>first available block</a:t>
          </a:r>
          <a:r>
            <a:rPr lang="en-US" sz="2300" kern="1200" dirty="0"/>
            <a:t> that is large enough </a:t>
          </a:r>
        </a:p>
      </dsp:txBody>
      <dsp:txXfrm>
        <a:off x="2834580" y="784946"/>
        <a:ext cx="2484239" cy="3207307"/>
      </dsp:txXfrm>
    </dsp:sp>
    <dsp:sp modelId="{265FA6A5-EDA7-7A42-B476-3F18F161237D}">
      <dsp:nvSpPr>
        <dsp:cNvPr id="0" name=""/>
        <dsp:cNvSpPr/>
      </dsp:nvSpPr>
      <dsp:spPr>
        <a:xfrm>
          <a:off x="5666612" y="122546"/>
          <a:ext cx="2484239" cy="6624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t>Next-fit</a:t>
          </a:r>
        </a:p>
      </dsp:txBody>
      <dsp:txXfrm>
        <a:off x="5666612" y="122546"/>
        <a:ext cx="2484239" cy="662400"/>
      </dsp:txXfrm>
    </dsp:sp>
    <dsp:sp modelId="{F02FE02C-078E-2342-80A7-769674C16284}">
      <dsp:nvSpPr>
        <dsp:cNvPr id="0" name=""/>
        <dsp:cNvSpPr/>
      </dsp:nvSpPr>
      <dsp:spPr>
        <a:xfrm>
          <a:off x="5666612" y="784946"/>
          <a:ext cx="2484239" cy="320730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begins to scan memory from the location of the last placement and chooses the </a:t>
          </a:r>
          <a:r>
            <a:rPr lang="en-US" sz="2300" kern="1200" dirty="0">
              <a:solidFill>
                <a:srgbClr val="FF0000"/>
              </a:solidFill>
            </a:rPr>
            <a:t>next available block</a:t>
          </a:r>
          <a:r>
            <a:rPr lang="en-US" sz="2300" kern="1200" dirty="0"/>
            <a:t> that is large enough</a:t>
          </a:r>
        </a:p>
      </dsp:txBody>
      <dsp:txXfrm>
        <a:off x="5666612" y="784946"/>
        <a:ext cx="2484239" cy="32073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F70A1-56B4-7C45-8D55-136594643679}">
      <dsp:nvSpPr>
        <dsp:cNvPr id="0" name=""/>
        <dsp:cNvSpPr/>
      </dsp:nvSpPr>
      <dsp:spPr>
        <a:xfrm>
          <a:off x="26" y="3393"/>
          <a:ext cx="2528106" cy="7200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i="0" kern="1200" dirty="0"/>
            <a:t>Pages</a:t>
          </a:r>
          <a:r>
            <a:rPr lang="en-US" sz="2500" kern="1200" dirty="0"/>
            <a:t> </a:t>
          </a:r>
        </a:p>
      </dsp:txBody>
      <dsp:txXfrm>
        <a:off x="26" y="3393"/>
        <a:ext cx="2528106" cy="720000"/>
      </dsp:txXfrm>
    </dsp:sp>
    <dsp:sp modelId="{46D6853D-8FF8-D64F-9F4D-3F18C7AC2088}">
      <dsp:nvSpPr>
        <dsp:cNvPr id="0" name=""/>
        <dsp:cNvSpPr/>
      </dsp:nvSpPr>
      <dsp:spPr>
        <a:xfrm>
          <a:off x="26" y="723393"/>
          <a:ext cx="2528106" cy="14068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chunks of a process</a:t>
          </a:r>
        </a:p>
      </dsp:txBody>
      <dsp:txXfrm>
        <a:off x="26" y="723393"/>
        <a:ext cx="2528106" cy="1406812"/>
      </dsp:txXfrm>
    </dsp:sp>
    <dsp:sp modelId="{E43E3212-8A7F-3040-93CF-F261BAF43BC6}">
      <dsp:nvSpPr>
        <dsp:cNvPr id="0" name=""/>
        <dsp:cNvSpPr/>
      </dsp:nvSpPr>
      <dsp:spPr>
        <a:xfrm>
          <a:off x="2882067" y="3393"/>
          <a:ext cx="2528106" cy="7200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b="1" i="0" kern="1200" dirty="0"/>
            <a:t>Frames</a:t>
          </a:r>
        </a:p>
      </dsp:txBody>
      <dsp:txXfrm>
        <a:off x="2882067" y="3393"/>
        <a:ext cx="2528106" cy="720000"/>
      </dsp:txXfrm>
    </dsp:sp>
    <dsp:sp modelId="{A1162212-C3C8-3A47-829A-648CCE353B98}">
      <dsp:nvSpPr>
        <dsp:cNvPr id="0" name=""/>
        <dsp:cNvSpPr/>
      </dsp:nvSpPr>
      <dsp:spPr>
        <a:xfrm>
          <a:off x="2882067" y="723393"/>
          <a:ext cx="2528106" cy="140681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a:t>available chunks of memory</a:t>
          </a:r>
          <a:endParaRPr lang="en-US" sz="2500" kern="1200" dirty="0"/>
        </a:p>
      </dsp:txBody>
      <dsp:txXfrm>
        <a:off x="2882067" y="723393"/>
        <a:ext cx="2528106" cy="14068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3/25/2017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3/25/2017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38" tIns="44425" rIns="90438" bIns="44425" numCol="1" anchor="t" anchorCtr="0" compatLnSpc="1">
            <a:prstTxWarp prst="textNoShape">
              <a:avLst/>
            </a:prstTxWarp>
          </a:bodyPr>
          <a:lstStyle/>
          <a:p>
            <a:pPr eaLnBrk="1" hangingPunct="1"/>
            <a:endParaRPr lang="en-US" altLang="zh-CN" dirty="0">
              <a:latin typeface="Calibri" charset="0"/>
              <a:ea typeface="SimSun" charset="0"/>
              <a:cs typeface="SimSun" charset="0"/>
            </a:endParaRPr>
          </a:p>
        </p:txBody>
      </p:sp>
      <p:sp>
        <p:nvSpPr>
          <p:cNvPr id="8194"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Tree>
    <p:extLst>
      <p:ext uri="{BB962C8B-B14F-4D97-AF65-F5344CB8AC3E}">
        <p14:creationId xmlns:p14="http://schemas.microsoft.com/office/powerpoint/2010/main" val="136966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DEAEADDB-80BC-7848-B190-BAEAC0B7BDFB}" type="slidenum">
              <a:rPr lang="en-US">
                <a:latin typeface="Times New Roman" charset="0"/>
              </a:rPr>
              <a:pPr/>
              <a:t>10</a:t>
            </a:fld>
            <a:endParaRPr lang="en-US">
              <a:latin typeface="Times New Roman" charset="0"/>
            </a:endParaRPr>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962592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A2A65828-B40F-894A-8D63-E8CA854F570B}" type="slidenum">
              <a:rPr lang="en-US">
                <a:latin typeface="Times New Roman" charset="0"/>
              </a:rPr>
              <a:pPr/>
              <a:t>11</a:t>
            </a:fld>
            <a:endParaRPr lang="en-US">
              <a:latin typeface="Times New Roman" charset="0"/>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090678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AEC82677-421B-404B-99AE-16B0D1492434}" type="slidenum">
              <a:rPr lang="en-US">
                <a:latin typeface="Times New Roman" charset="0"/>
              </a:rPr>
              <a:pPr/>
              <a:t>12</a:t>
            </a:fld>
            <a:endParaRPr lang="en-US">
              <a:latin typeface="Times New Roman" charset="0"/>
            </a:endParaRPr>
          </a:p>
        </p:txBody>
      </p:sp>
      <p:sp>
        <p:nvSpPr>
          <p:cNvPr id="58371" name="Rectangle 2"/>
          <p:cNvSpPr>
            <a:spLocks noGrp="1" noRot="1" noChangeAspect="1" noChangeArrowheads="1" noTextEdit="1"/>
          </p:cNvSpPr>
          <p:nvPr>
            <p:ph type="sldImg"/>
          </p:nvPr>
        </p:nvSpPr>
        <p:spPr>
          <a:xfrm>
            <a:off x="381000" y="685800"/>
            <a:ext cx="6096000" cy="3429000"/>
          </a:xfrm>
          <a:ln/>
        </p:spPr>
      </p:sp>
      <p:sp>
        <p:nvSpPr>
          <p:cNvPr id="5837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91067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85394E5E-C058-4C67-AEE0-F62B7965DA70}" type="slidenum">
              <a:rPr lang="en-US" altLang="en-US">
                <a:latin typeface="Times New Roman" pitchFamily="18" charset="0"/>
              </a:rPr>
              <a:pPr/>
              <a:t>13</a:t>
            </a:fld>
            <a:endParaRPr lang="en-US" altLang="en-US">
              <a:latin typeface="Times New Roman" pitchFamily="18" charset="0"/>
            </a:endParaRPr>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Ensure that the system will </a:t>
            </a:r>
            <a:r>
              <a:rPr lang="en-US" altLang="en-US" b="1" dirty="0">
                <a:solidFill>
                  <a:srgbClr val="FF0000"/>
                </a:solidFill>
              </a:rPr>
              <a:t>never</a:t>
            </a:r>
            <a:r>
              <a:rPr lang="en-US" altLang="en-US" dirty="0"/>
              <a:t> enter a deadlock state:</a:t>
            </a:r>
          </a:p>
          <a:p>
            <a:pPr lvl="1"/>
            <a:r>
              <a:rPr lang="en-US" altLang="en-US" dirty="0"/>
              <a:t>Deadlock </a:t>
            </a:r>
            <a:r>
              <a:rPr lang="en-US" altLang="en-US" dirty="0">
                <a:solidFill>
                  <a:srgbClr val="FF0000"/>
                </a:solidFill>
              </a:rPr>
              <a:t>prevention</a:t>
            </a:r>
          </a:p>
          <a:p>
            <a:pPr lvl="1"/>
            <a:r>
              <a:rPr lang="en-US" altLang="en-US" dirty="0"/>
              <a:t>Deadlock </a:t>
            </a:r>
            <a:r>
              <a:rPr lang="en-US" altLang="en-US" dirty="0" err="1">
                <a:solidFill>
                  <a:srgbClr val="FF0000"/>
                </a:solidFill>
              </a:rPr>
              <a:t>avoidence</a:t>
            </a:r>
            <a:endParaRPr lang="en-US" altLang="en-US" dirty="0">
              <a:solidFill>
                <a:srgbClr val="FF0000"/>
              </a:solidFill>
            </a:endParaRPr>
          </a:p>
          <a:p>
            <a:pPr lvl="1"/>
            <a:endParaRPr lang="en-US" altLang="en-US" dirty="0"/>
          </a:p>
          <a:p>
            <a:r>
              <a:rPr lang="en-US" altLang="en-US" dirty="0"/>
              <a:t>Allow the system to enter a deadlock state and then recover</a:t>
            </a:r>
          </a:p>
          <a:p>
            <a:endParaRPr lang="en-US" altLang="en-US" dirty="0"/>
          </a:p>
          <a:p>
            <a:r>
              <a:rPr lang="en-US" altLang="en-US" dirty="0"/>
              <a:t>Ignore the problem and pretend that deadlocks never occur in the system; used by most operating systems, including UNIX</a:t>
            </a:r>
          </a:p>
          <a:p>
            <a:endParaRPr lang="en-US" altLang="en-US" dirty="0">
              <a:latin typeface="Times New Roman" pitchFamily="18" charset="0"/>
            </a:endParaRPr>
          </a:p>
        </p:txBody>
      </p:sp>
    </p:spTree>
    <p:extLst>
      <p:ext uri="{BB962C8B-B14F-4D97-AF65-F5344CB8AC3E}">
        <p14:creationId xmlns:p14="http://schemas.microsoft.com/office/powerpoint/2010/main" val="548066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6528E03-47D4-43E0-A0B8-402DC32C10AB}" type="slidenum">
              <a:rPr lang="en-US" altLang="en-US">
                <a:latin typeface="Times New Roman" pitchFamily="18" charset="0"/>
              </a:rPr>
              <a:pPr/>
              <a:t>14</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78978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F6528E03-47D4-43E0-A0B8-402DC32C10AB}" type="slidenum">
              <a:rPr lang="en-US" altLang="en-US">
                <a:latin typeface="Times New Roman" pitchFamily="18" charset="0"/>
              </a:rPr>
              <a:pPr/>
              <a:t>15</a:t>
            </a:fld>
            <a:endParaRPr lang="en-US" altLang="en-US">
              <a:latin typeface="Times New Roman" pitchFamily="18" charset="0"/>
            </a:endParaRPr>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latin typeface="Times New Roman" pitchFamily="18" charset="0"/>
              </a:rPr>
              <a:t>Use CD,</a:t>
            </a:r>
            <a:r>
              <a:rPr lang="en-US" altLang="en-US" baseline="0" dirty="0">
                <a:latin typeface="Times New Roman" pitchFamily="18" charset="0"/>
              </a:rPr>
              <a:t> HDD, Printer as an example to show the differences between protocol 1 and protocol 2.</a:t>
            </a:r>
          </a:p>
          <a:p>
            <a:endParaRPr lang="en-US" altLang="en-US" baseline="0" dirty="0">
              <a:latin typeface="Times New Roman" pitchFamily="18" charset="0"/>
            </a:endParaRPr>
          </a:p>
          <a:p>
            <a:endParaRPr lang="en-US" altLang="en-US" dirty="0">
              <a:latin typeface="Times New Roman" pitchFamily="18" charset="0"/>
            </a:endParaRPr>
          </a:p>
        </p:txBody>
      </p:sp>
    </p:spTree>
    <p:extLst>
      <p:ext uri="{BB962C8B-B14F-4D97-AF65-F5344CB8AC3E}">
        <p14:creationId xmlns:p14="http://schemas.microsoft.com/office/powerpoint/2010/main" val="276391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C647577B-FC08-404E-8720-62AFD45BB0D1}" type="slidenum">
              <a:rPr lang="en-US" altLang="en-US">
                <a:latin typeface="Times New Roman" pitchFamily="18" charset="0"/>
              </a:rPr>
              <a:pPr/>
              <a:t>16</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0481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C647577B-FC08-404E-8720-62AFD45BB0D1}" type="slidenum">
              <a:rPr lang="en-US" altLang="en-US">
                <a:latin typeface="Times New Roman" pitchFamily="18" charset="0"/>
              </a:rPr>
              <a:pPr/>
              <a:t>17</a:t>
            </a:fld>
            <a:endParaRPr lang="en-US" altLang="en-US">
              <a:latin typeface="Times New Roman" pitchFamily="18" charset="0"/>
            </a:endParaRP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22744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553133D3-8795-4FCE-996C-C3C7C2C5DA07}" type="slidenum">
              <a:rPr lang="en-US" altLang="en-US">
                <a:latin typeface="Times New Roman" pitchFamily="18" charset="0"/>
              </a:rPr>
              <a:pPr/>
              <a:t>18</a:t>
            </a:fld>
            <a:endParaRPr lang="en-US" altLang="en-US">
              <a:latin typeface="Times New Roman" pitchFamily="18"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879326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NZ" sz="1200" kern="1200" baseline="0" dirty="0">
                <a:solidFill>
                  <a:schemeClr val="tx1"/>
                </a:solidFill>
                <a:latin typeface="+mn-lt"/>
                <a:ea typeface="+mn-ea"/>
                <a:cs typeface="+mn-cs"/>
              </a:rPr>
              <a:t>Deadlock avoidance has the advantage that it is not necessary to preempt and</a:t>
            </a:r>
          </a:p>
          <a:p>
            <a:r>
              <a:rPr lang="en-NZ" sz="1200" kern="1200" baseline="0" dirty="0">
                <a:solidFill>
                  <a:schemeClr val="tx1"/>
                </a:solidFill>
                <a:latin typeface="+mn-lt"/>
                <a:ea typeface="+mn-ea"/>
                <a:cs typeface="+mn-cs"/>
              </a:rPr>
              <a:t>rollback processes, as in deadlock detection, and is less restrictive than deadlock</a:t>
            </a:r>
          </a:p>
          <a:p>
            <a:r>
              <a:rPr lang="en-NZ" sz="1200" kern="1200" baseline="0" dirty="0">
                <a:solidFill>
                  <a:schemeClr val="tx1"/>
                </a:solidFill>
                <a:latin typeface="+mn-lt"/>
                <a:ea typeface="+mn-ea"/>
                <a:cs typeface="+mn-cs"/>
              </a:rPr>
              <a:t>prevention. </a:t>
            </a:r>
          </a:p>
          <a:p>
            <a:endParaRPr lang="en-NZ" sz="1200" kern="1200" baseline="0" dirty="0">
              <a:solidFill>
                <a:schemeClr val="tx1"/>
              </a:solidFill>
              <a:latin typeface="+mn-lt"/>
              <a:ea typeface="+mn-ea"/>
              <a:cs typeface="+mn-cs"/>
            </a:endParaRPr>
          </a:p>
          <a:p>
            <a:r>
              <a:rPr lang="en-US" altLang="en-US" dirty="0"/>
              <a:t>If a system is in safe state </a:t>
            </a:r>
            <a:r>
              <a:rPr lang="en-US" altLang="en-US" dirty="0">
                <a:sym typeface="Symbol" pitchFamily="18" charset="2"/>
              </a:rPr>
              <a:t> no deadlocks</a:t>
            </a:r>
            <a:br>
              <a:rPr lang="en-US" altLang="en-US" dirty="0">
                <a:sym typeface="Symbol" pitchFamily="18" charset="2"/>
              </a:rPr>
            </a:br>
            <a:endParaRPr lang="en-US" altLang="en-US" dirty="0">
              <a:sym typeface="Symbol" pitchFamily="18" charset="2"/>
            </a:endParaRPr>
          </a:p>
          <a:p>
            <a:r>
              <a:rPr lang="en-US" altLang="en-US" dirty="0">
                <a:sym typeface="Symbol" pitchFamily="18" charset="2"/>
              </a:rPr>
              <a:t>If a system is in unsafe state  possibility of deadlock</a:t>
            </a:r>
            <a:br>
              <a:rPr lang="en-US" altLang="en-US" dirty="0">
                <a:sym typeface="Symbol" pitchFamily="18" charset="2"/>
              </a:rPr>
            </a:br>
            <a:endParaRPr lang="en-US" altLang="en-US" dirty="0">
              <a:sym typeface="Symbol" pitchFamily="18" charset="2"/>
            </a:endParaRPr>
          </a:p>
          <a:p>
            <a:r>
              <a:rPr lang="en-US" altLang="en-US" dirty="0">
                <a:sym typeface="Symbol" pitchFamily="18" charset="2"/>
              </a:rPr>
              <a:t>Avoidance  ensure that a system will never enter an unsafe state.</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2013308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sz="1200" kern="1200" dirty="0">
                <a:solidFill>
                  <a:schemeClr val="tx1"/>
                </a:solidFill>
                <a:latin typeface="Times New Roman" pitchFamily="18" charset="0"/>
                <a:ea typeface="ＭＳ Ｐゴシック" charset="0"/>
                <a:cs typeface="+mn-cs"/>
              </a:rPr>
              <a:t>References: http://</a:t>
            </a:r>
            <a:r>
              <a:rPr lang="en-US" sz="1200" kern="1200" dirty="0" err="1">
                <a:solidFill>
                  <a:schemeClr val="tx1"/>
                </a:solidFill>
                <a:latin typeface="Times New Roman" pitchFamily="18" charset="0"/>
                <a:ea typeface="ＭＳ Ｐゴシック" charset="0"/>
                <a:cs typeface="+mn-cs"/>
              </a:rPr>
              <a:t>web.stanford.edu</a:t>
            </a:r>
            <a:r>
              <a:rPr lang="en-US" sz="1200" kern="1200" dirty="0">
                <a:solidFill>
                  <a:schemeClr val="tx1"/>
                </a:solidFill>
                <a:latin typeface="Times New Roman" pitchFamily="18" charset="0"/>
                <a:ea typeface="ＭＳ Ｐゴシック" charset="0"/>
                <a:cs typeface="+mn-cs"/>
              </a:rPr>
              <a:t>/class/cs140/</a:t>
            </a:r>
            <a:r>
              <a:rPr lang="en-US" sz="1200" kern="1200" dirty="0" err="1">
                <a:solidFill>
                  <a:schemeClr val="tx1"/>
                </a:solidFill>
                <a:latin typeface="Times New Roman" pitchFamily="18" charset="0"/>
                <a:ea typeface="ＭＳ Ｐゴシック" charset="0"/>
                <a:cs typeface="+mn-cs"/>
              </a:rPr>
              <a:t>cgi</a:t>
            </a:r>
            <a:r>
              <a:rPr lang="en-US" sz="1200" kern="1200" dirty="0">
                <a:solidFill>
                  <a:schemeClr val="tx1"/>
                </a:solidFill>
                <a:latin typeface="Times New Roman" pitchFamily="18" charset="0"/>
                <a:ea typeface="ＭＳ Ｐゴシック" charset="0"/>
                <a:cs typeface="+mn-cs"/>
              </a:rPr>
              <a:t>-bin/</a:t>
            </a:r>
            <a:r>
              <a:rPr lang="en-US" sz="1200" kern="1200" dirty="0" err="1">
                <a:solidFill>
                  <a:schemeClr val="tx1"/>
                </a:solidFill>
                <a:latin typeface="Times New Roman" pitchFamily="18" charset="0"/>
                <a:ea typeface="ＭＳ Ｐゴシック" charset="0"/>
                <a:cs typeface="+mn-cs"/>
              </a:rPr>
              <a:t>lecture.php?topic</a:t>
            </a:r>
            <a:r>
              <a:rPr lang="en-US" sz="1200" kern="1200" dirty="0">
                <a:solidFill>
                  <a:schemeClr val="tx1"/>
                </a:solidFill>
                <a:latin typeface="Times New Roman" pitchFamily="18" charset="0"/>
                <a:ea typeface="ＭＳ Ｐゴシック" charset="0"/>
                <a:cs typeface="+mn-cs"/>
              </a:rPr>
              <a:t>=locks</a:t>
            </a:r>
          </a:p>
          <a:p>
            <a:pPr marL="0" indent="0">
              <a:buFont typeface="Arial"/>
              <a:buNone/>
            </a:pPr>
            <a:endParaRPr lang="en-US" sz="1200" kern="1200" dirty="0">
              <a:solidFill>
                <a:schemeClr val="tx1"/>
              </a:solidFill>
              <a:latin typeface="Times New Roman" pitchFamily="18" charset="0"/>
              <a:ea typeface="ＭＳ Ｐゴシック" charset="0"/>
              <a:cs typeface="+mn-cs"/>
            </a:endParaRPr>
          </a:p>
          <a:p>
            <a:pPr marL="171450" indent="-171450">
              <a:buFont typeface="Arial"/>
              <a:buChar char="•"/>
            </a:pPr>
            <a:r>
              <a:rPr lang="en-US" sz="1200" kern="1200" dirty="0">
                <a:solidFill>
                  <a:schemeClr val="tx1"/>
                </a:solidFill>
                <a:latin typeface="Times New Roman" pitchFamily="18" charset="0"/>
                <a:ea typeface="ＭＳ Ｐゴシック" charset="0"/>
                <a:cs typeface="+mn-cs"/>
              </a:rPr>
              <a:t>Operations:</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cv_wait</a:t>
            </a:r>
            <a:r>
              <a:rPr lang="en-US" sz="1200" kern="1200" dirty="0">
                <a:solidFill>
                  <a:schemeClr val="tx1"/>
                </a:solidFill>
                <a:latin typeface="Times New Roman" pitchFamily="18" charset="0"/>
                <a:ea typeface="ＭＳ Ｐゴシック" charset="0"/>
                <a:cs typeface="+mn-cs"/>
              </a:rPr>
              <a:t>      - Release the supplied lock, go to sleep, and, after</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waking up again, re-acquire the lock.</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cv_signal</a:t>
            </a:r>
            <a:r>
              <a:rPr lang="en-US" sz="1200" kern="1200" dirty="0">
                <a:solidFill>
                  <a:schemeClr val="tx1"/>
                </a:solidFill>
                <a:latin typeface="Times New Roman" pitchFamily="18" charset="0"/>
                <a:ea typeface="ＭＳ Ｐゴシック" charset="0"/>
                <a:cs typeface="+mn-cs"/>
              </a:rPr>
              <a:t>    - Wake up one thread that's sleeping on this CV.</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cv_broadcast</a:t>
            </a:r>
            <a:r>
              <a:rPr lang="en-US" sz="1200" kern="1200" dirty="0">
                <a:solidFill>
                  <a:schemeClr val="tx1"/>
                </a:solidFill>
                <a:latin typeface="Times New Roman" pitchFamily="18" charset="0"/>
                <a:ea typeface="ＭＳ Ｐゴシック" charset="0"/>
                <a:cs typeface="+mn-cs"/>
              </a:rPr>
              <a:t> - Wake up all threads sleeping on this CV.</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2</a:t>
            </a:fld>
            <a:endParaRPr lang="en-US"/>
          </a:p>
        </p:txBody>
      </p:sp>
    </p:spTree>
    <p:extLst>
      <p:ext uri="{BB962C8B-B14F-4D97-AF65-F5344CB8AC3E}">
        <p14:creationId xmlns:p14="http://schemas.microsoft.com/office/powerpoint/2010/main" val="24804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7C95D5B2-CD87-4DD9-B6D9-7D7B198494A4}" type="slidenum">
              <a:rPr lang="en-US" altLang="en-US">
                <a:latin typeface="Times New Roman" pitchFamily="18" charset="0"/>
              </a:rPr>
              <a:pPr/>
              <a:t>20</a:t>
            </a:fld>
            <a:endParaRPr lang="en-US" altLang="en-US">
              <a:latin typeface="Times New Roman" pitchFamily="18"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t>When a process requests a resource, system must decide if allocation leaves the system in a safe state</a:t>
            </a:r>
          </a:p>
          <a:p>
            <a:r>
              <a:rPr lang="en-US" altLang="en-US" dirty="0"/>
              <a:t>System is in </a:t>
            </a:r>
            <a:r>
              <a:rPr lang="en-US" altLang="en-US" b="1" dirty="0">
                <a:solidFill>
                  <a:srgbClr val="3366FF"/>
                </a:solidFill>
              </a:rPr>
              <a:t>safe state</a:t>
            </a:r>
            <a:r>
              <a:rPr lang="en-US" altLang="en-US" dirty="0">
                <a:solidFill>
                  <a:srgbClr val="3366FF"/>
                </a:solidFill>
              </a:rPr>
              <a:t> </a:t>
            </a:r>
            <a:r>
              <a:rPr lang="en-US" altLang="en-US" dirty="0"/>
              <a:t>if there exists a sequence &lt;</a:t>
            </a:r>
            <a:r>
              <a:rPr lang="en-US" altLang="en-US" i="1" dirty="0"/>
              <a:t>P</a:t>
            </a:r>
            <a:r>
              <a:rPr lang="en-US" altLang="en-US" i="1" baseline="-25000" dirty="0"/>
              <a:t>1</a:t>
            </a:r>
            <a:r>
              <a:rPr lang="en-US" altLang="en-US" i="1" dirty="0"/>
              <a:t>, P</a:t>
            </a:r>
            <a:r>
              <a:rPr lang="en-US" altLang="en-US" i="1" baseline="-25000" dirty="0"/>
              <a:t>2</a:t>
            </a:r>
            <a:r>
              <a:rPr lang="en-US" altLang="en-US" i="1" dirty="0"/>
              <a:t>, …, </a:t>
            </a:r>
            <a:r>
              <a:rPr lang="en-US" altLang="en-US" i="1" dirty="0" err="1"/>
              <a:t>P</a:t>
            </a:r>
            <a:r>
              <a:rPr lang="en-US" altLang="en-US" i="1" baseline="-25000" dirty="0" err="1"/>
              <a:t>n</a:t>
            </a:r>
            <a:r>
              <a:rPr lang="en-US" altLang="en-US" dirty="0"/>
              <a:t>&gt; of ALL the  processes  in the systems such that  for each P</a:t>
            </a:r>
            <a:r>
              <a:rPr lang="en-US" altLang="en-US" baseline="-25000" dirty="0"/>
              <a:t>i</a:t>
            </a:r>
            <a:r>
              <a:rPr lang="en-US" altLang="en-US" dirty="0"/>
              <a:t>, the resources that P</a:t>
            </a:r>
            <a:r>
              <a:rPr lang="en-US" altLang="en-US" baseline="-25000" dirty="0"/>
              <a:t>i </a:t>
            </a:r>
            <a:r>
              <a:rPr lang="en-US" altLang="en-US" dirty="0"/>
              <a:t>can still request can be satisfied by currently available resources + resources held by all the </a:t>
            </a:r>
            <a:r>
              <a:rPr lang="en-US" altLang="en-US" i="1" dirty="0" err="1"/>
              <a:t>P</a:t>
            </a:r>
            <a:r>
              <a:rPr lang="en-US" altLang="en-US" i="1" baseline="-25000" dirty="0" err="1"/>
              <a:t>j</a:t>
            </a:r>
            <a:r>
              <a:rPr lang="en-US" altLang="en-US" dirty="0"/>
              <a:t>, with</a:t>
            </a:r>
            <a:r>
              <a:rPr lang="en-US" altLang="en-US" i="1" dirty="0"/>
              <a:t> j </a:t>
            </a:r>
            <a:r>
              <a:rPr lang="en-US" altLang="en-US" dirty="0"/>
              <a:t>&lt; </a:t>
            </a:r>
            <a:r>
              <a:rPr lang="en-US" altLang="en-US" i="1" dirty="0"/>
              <a:t>I</a:t>
            </a:r>
            <a:endParaRPr lang="en-US" altLang="en-US" dirty="0"/>
          </a:p>
          <a:p>
            <a:r>
              <a:rPr lang="en-US" altLang="en-US" dirty="0"/>
              <a:t>That is:</a:t>
            </a:r>
          </a:p>
          <a:p>
            <a:pPr lvl="1"/>
            <a:r>
              <a:rPr lang="en-US" altLang="en-US" dirty="0"/>
              <a:t>If P</a:t>
            </a:r>
            <a:r>
              <a:rPr lang="en-US" altLang="en-US" baseline="-25000" dirty="0"/>
              <a:t>i</a:t>
            </a:r>
            <a:r>
              <a:rPr lang="en-US" altLang="en-US" dirty="0"/>
              <a:t> resource needs are not immediately available, then </a:t>
            </a:r>
            <a:r>
              <a:rPr lang="en-US" altLang="en-US" i="1" dirty="0"/>
              <a:t>P</a:t>
            </a:r>
            <a:r>
              <a:rPr lang="en-US" altLang="en-US" i="1" baseline="-25000" dirty="0"/>
              <a:t>i</a:t>
            </a:r>
            <a:r>
              <a:rPr lang="en-US" altLang="en-US" dirty="0"/>
              <a:t> can wait until all </a:t>
            </a:r>
            <a:r>
              <a:rPr lang="en-US" altLang="en-US" i="1" dirty="0" err="1"/>
              <a:t>P</a:t>
            </a:r>
            <a:r>
              <a:rPr lang="en-US" altLang="en-US" i="1" baseline="-25000" dirty="0" err="1"/>
              <a:t>j</a:t>
            </a:r>
            <a:r>
              <a:rPr lang="en-US" altLang="en-US" i="1" dirty="0"/>
              <a:t> </a:t>
            </a:r>
            <a:r>
              <a:rPr lang="en-US" altLang="en-US" dirty="0"/>
              <a:t>have finished</a:t>
            </a:r>
          </a:p>
          <a:p>
            <a:pPr lvl="1"/>
            <a:r>
              <a:rPr lang="en-US" altLang="en-US" dirty="0"/>
              <a:t>When </a:t>
            </a:r>
            <a:r>
              <a:rPr lang="en-US" altLang="en-US" i="1" dirty="0" err="1"/>
              <a:t>P</a:t>
            </a:r>
            <a:r>
              <a:rPr lang="en-US" altLang="en-US" i="1" baseline="-25000" dirty="0" err="1"/>
              <a:t>j</a:t>
            </a:r>
            <a:r>
              <a:rPr lang="en-US" altLang="en-US" dirty="0"/>
              <a:t> is finished, </a:t>
            </a:r>
            <a:r>
              <a:rPr lang="en-US" altLang="en-US" i="1" dirty="0"/>
              <a:t>P</a:t>
            </a:r>
            <a:r>
              <a:rPr lang="en-US" altLang="en-US" i="1" baseline="-25000" dirty="0"/>
              <a:t>i</a:t>
            </a:r>
            <a:r>
              <a:rPr lang="en-US" altLang="en-US" dirty="0"/>
              <a:t> can obtain needed resources, execute, return allocated resources, and terminate</a:t>
            </a:r>
          </a:p>
          <a:p>
            <a:pPr lvl="1"/>
            <a:r>
              <a:rPr lang="en-US" altLang="en-US" dirty="0"/>
              <a:t>When </a:t>
            </a:r>
            <a:r>
              <a:rPr lang="en-US" altLang="en-US" i="1" dirty="0"/>
              <a:t>P</a:t>
            </a:r>
            <a:r>
              <a:rPr lang="en-US" altLang="en-US" i="1" baseline="-25000" dirty="0"/>
              <a:t>i</a:t>
            </a:r>
            <a:r>
              <a:rPr lang="en-US" altLang="en-US" dirty="0"/>
              <a:t> terminates, </a:t>
            </a:r>
            <a:r>
              <a:rPr lang="en-US" altLang="en-US" i="1" dirty="0"/>
              <a:t>P</a:t>
            </a:r>
            <a:r>
              <a:rPr lang="en-US" altLang="en-US" i="1" baseline="-25000" dirty="0"/>
              <a:t>i </a:t>
            </a:r>
            <a:r>
              <a:rPr lang="en-US" altLang="en-US" baseline="-25000" dirty="0"/>
              <a:t>+1</a:t>
            </a:r>
            <a:r>
              <a:rPr lang="en-US" altLang="en-US" dirty="0"/>
              <a:t> can obtain its needed resources, and so on </a:t>
            </a:r>
          </a:p>
          <a:p>
            <a:endParaRPr lang="en-US" altLang="en-US" dirty="0">
              <a:latin typeface="Times New Roman" pitchFamily="18" charset="0"/>
            </a:endParaRPr>
          </a:p>
        </p:txBody>
      </p:sp>
    </p:spTree>
    <p:extLst>
      <p:ext uri="{BB962C8B-B14F-4D97-AF65-F5344CB8AC3E}">
        <p14:creationId xmlns:p14="http://schemas.microsoft.com/office/powerpoint/2010/main" val="193102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9EB6D794-5760-4E52-9D84-66A1C759AEF0}" type="slidenum">
              <a:rPr lang="en-US" altLang="en-US">
                <a:latin typeface="Times New Roman" pitchFamily="18" charset="0"/>
              </a:rPr>
              <a:pPr/>
              <a:t>21</a:t>
            </a:fld>
            <a:endParaRPr lang="en-US" altLang="en-US">
              <a:latin typeface="Times New Roman" pitchFamily="18" charset="0"/>
            </a:endParaRPr>
          </a:p>
        </p:txBody>
      </p:sp>
      <p:sp>
        <p:nvSpPr>
          <p:cNvPr id="71683" name="Rectangle 2"/>
          <p:cNvSpPr>
            <a:spLocks noGrp="1" noRot="1" noChangeAspect="1" noChangeArrowheads="1" noTextEdit="1"/>
          </p:cNvSpPr>
          <p:nvPr>
            <p:ph type="sldImg"/>
          </p:nvPr>
        </p:nvSpPr>
        <p:spPr>
          <a:xfrm>
            <a:off x="381000" y="685800"/>
            <a:ext cx="6096000" cy="3429000"/>
          </a:xfrm>
          <a:ln/>
        </p:spPr>
      </p:sp>
      <p:sp>
        <p:nvSpPr>
          <p:cNvPr id="71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3581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pitchFamily="34" charset="0"/>
                <a:ea typeface="MS PGothic" pitchFamily="34" charset="-128"/>
              </a:defRPr>
            </a:lvl1pPr>
            <a:lvl2pPr marL="722296" indent="-277806" defTabSz="913674">
              <a:defRPr>
                <a:solidFill>
                  <a:schemeClr val="tx1"/>
                </a:solidFill>
                <a:latin typeface="Verdana" pitchFamily="34" charset="0"/>
                <a:ea typeface="MS PGothic" pitchFamily="34" charset="-128"/>
              </a:defRPr>
            </a:lvl2pPr>
            <a:lvl3pPr marL="1111225" indent="-222245" defTabSz="913674">
              <a:defRPr>
                <a:solidFill>
                  <a:schemeClr val="tx1"/>
                </a:solidFill>
                <a:latin typeface="Verdana" pitchFamily="34" charset="0"/>
                <a:ea typeface="MS PGothic" pitchFamily="34" charset="-128"/>
              </a:defRPr>
            </a:lvl3pPr>
            <a:lvl4pPr marL="1555714" indent="-222245" defTabSz="913674">
              <a:defRPr>
                <a:solidFill>
                  <a:schemeClr val="tx1"/>
                </a:solidFill>
                <a:latin typeface="Verdana" pitchFamily="34" charset="0"/>
                <a:ea typeface="MS PGothic" pitchFamily="34" charset="-128"/>
              </a:defRPr>
            </a:lvl4pPr>
            <a:lvl5pPr marL="2000204" indent="-222245" defTabSz="913674">
              <a:defRPr>
                <a:solidFill>
                  <a:schemeClr val="tx1"/>
                </a:solidFill>
                <a:latin typeface="Verdana" pitchFamily="34" charset="0"/>
                <a:ea typeface="MS PGothic" pitchFamily="34" charset="-128"/>
              </a:defRPr>
            </a:lvl5pPr>
            <a:lvl6pPr marL="2444694" indent="-222245" defTabSz="913674" eaLnBrk="0" fontAlgn="base" hangingPunct="0">
              <a:spcBef>
                <a:spcPct val="0"/>
              </a:spcBef>
              <a:spcAft>
                <a:spcPct val="0"/>
              </a:spcAft>
              <a:defRPr>
                <a:solidFill>
                  <a:schemeClr val="tx1"/>
                </a:solidFill>
                <a:latin typeface="Verdana" pitchFamily="34" charset="0"/>
                <a:ea typeface="MS PGothic" pitchFamily="34" charset="-128"/>
              </a:defRPr>
            </a:lvl6pPr>
            <a:lvl7pPr marL="2889184" indent="-222245" defTabSz="913674" eaLnBrk="0" fontAlgn="base" hangingPunct="0">
              <a:spcBef>
                <a:spcPct val="0"/>
              </a:spcBef>
              <a:spcAft>
                <a:spcPct val="0"/>
              </a:spcAft>
              <a:defRPr>
                <a:solidFill>
                  <a:schemeClr val="tx1"/>
                </a:solidFill>
                <a:latin typeface="Verdana" pitchFamily="34" charset="0"/>
                <a:ea typeface="MS PGothic" pitchFamily="34" charset="-128"/>
              </a:defRPr>
            </a:lvl7pPr>
            <a:lvl8pPr marL="3333674" indent="-222245" defTabSz="913674" eaLnBrk="0" fontAlgn="base" hangingPunct="0">
              <a:spcBef>
                <a:spcPct val="0"/>
              </a:spcBef>
              <a:spcAft>
                <a:spcPct val="0"/>
              </a:spcAft>
              <a:defRPr>
                <a:solidFill>
                  <a:schemeClr val="tx1"/>
                </a:solidFill>
                <a:latin typeface="Verdana" pitchFamily="34" charset="0"/>
                <a:ea typeface="MS PGothic" pitchFamily="34" charset="-128"/>
              </a:defRPr>
            </a:lvl8pPr>
            <a:lvl9pPr marL="3778164" indent="-222245" defTabSz="913674" eaLnBrk="0" fontAlgn="base" hangingPunct="0">
              <a:spcBef>
                <a:spcPct val="0"/>
              </a:spcBef>
              <a:spcAft>
                <a:spcPct val="0"/>
              </a:spcAft>
              <a:defRPr>
                <a:solidFill>
                  <a:schemeClr val="tx1"/>
                </a:solidFill>
                <a:latin typeface="Verdana" pitchFamily="34" charset="0"/>
                <a:ea typeface="MS PGothic" pitchFamily="34" charset="-128"/>
              </a:defRPr>
            </a:lvl9pPr>
          </a:lstStyle>
          <a:p>
            <a:fld id="{A00A9AB9-8856-41A9-938A-2E9727BFF93E}" type="slidenum">
              <a:rPr lang="en-US" altLang="en-US">
                <a:latin typeface="Times New Roman" pitchFamily="18" charset="0"/>
              </a:rPr>
              <a:pPr/>
              <a:t>22</a:t>
            </a:fld>
            <a:endParaRPr lang="en-US" altLang="en-US">
              <a:latin typeface="Times New Roman" pitchFamily="18" charset="0"/>
            </a:endParaRPr>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a:solidFill>
                  <a:srgbClr val="FF0000"/>
                </a:solidFill>
              </a:rPr>
              <a:t>Claim edge </a:t>
            </a:r>
            <a:r>
              <a:rPr lang="en-US" altLang="en-US" i="1" dirty="0"/>
              <a:t>P</a:t>
            </a:r>
            <a:r>
              <a:rPr lang="en-US" altLang="en-US" i="1" baseline="-25000" dirty="0"/>
              <a:t>i</a:t>
            </a:r>
            <a:r>
              <a:rPr lang="en-US" altLang="en-US" dirty="0"/>
              <a:t> </a:t>
            </a:r>
            <a:r>
              <a:rPr lang="en-US" altLang="en-US" dirty="0">
                <a:sym typeface="Symbol" pitchFamily="18" charset="2"/>
              </a:rPr>
              <a:t> </a:t>
            </a:r>
            <a:r>
              <a:rPr lang="en-US" altLang="en-US" i="1" dirty="0" err="1">
                <a:sym typeface="Symbol" pitchFamily="18" charset="2"/>
              </a:rPr>
              <a:t>R</a:t>
            </a:r>
            <a:r>
              <a:rPr lang="en-US" altLang="en-US" i="1" baseline="-25000" dirty="0" err="1">
                <a:sym typeface="Symbol" pitchFamily="18" charset="2"/>
              </a:rPr>
              <a:t>j</a:t>
            </a:r>
            <a:r>
              <a:rPr lang="en-US" altLang="en-US" dirty="0">
                <a:sym typeface="Symbol" pitchFamily="18" charset="2"/>
              </a:rPr>
              <a:t> indicated that process </a:t>
            </a:r>
            <a:r>
              <a:rPr lang="en-US" altLang="en-US" i="1" dirty="0" err="1">
                <a:sym typeface="Symbol" pitchFamily="18" charset="2"/>
              </a:rPr>
              <a:t>P</a:t>
            </a:r>
            <a:r>
              <a:rPr lang="en-US" altLang="en-US" i="1" baseline="-25000" dirty="0" err="1">
                <a:sym typeface="Symbol" pitchFamily="18" charset="2"/>
              </a:rPr>
              <a:t>j</a:t>
            </a:r>
            <a:r>
              <a:rPr lang="en-US" altLang="en-US" dirty="0">
                <a:sym typeface="Symbol" pitchFamily="18" charset="2"/>
              </a:rPr>
              <a:t> may request resource </a:t>
            </a:r>
            <a:r>
              <a:rPr lang="en-US" altLang="en-US" i="1" dirty="0" err="1">
                <a:sym typeface="Symbol" pitchFamily="18" charset="2"/>
              </a:rPr>
              <a:t>R</a:t>
            </a:r>
            <a:r>
              <a:rPr lang="en-US" altLang="en-US" i="1" baseline="-25000" dirty="0" err="1">
                <a:sym typeface="Symbol" pitchFamily="18" charset="2"/>
              </a:rPr>
              <a:t>j</a:t>
            </a:r>
            <a:r>
              <a:rPr lang="en-US" altLang="en-US" dirty="0">
                <a:sym typeface="Symbol" pitchFamily="18" charset="2"/>
              </a:rPr>
              <a:t>; represented by a dashed line</a:t>
            </a:r>
          </a:p>
          <a:p>
            <a:r>
              <a:rPr lang="en-US" altLang="en-US" dirty="0">
                <a:sym typeface="Symbol" pitchFamily="18" charset="2"/>
              </a:rPr>
              <a:t>Claim edge converts to request edge when a process requests a resource</a:t>
            </a:r>
          </a:p>
          <a:p>
            <a:r>
              <a:rPr lang="en-US" altLang="en-US" dirty="0">
                <a:sym typeface="Symbol" pitchFamily="18" charset="2"/>
              </a:rPr>
              <a:t>Request edge converted to an assignment edge when the  resource is allocated to the process</a:t>
            </a:r>
          </a:p>
          <a:p>
            <a:r>
              <a:rPr lang="en-US" altLang="en-US" dirty="0">
                <a:sym typeface="Symbol" pitchFamily="18" charset="2"/>
              </a:rPr>
              <a:t>When a resource is released by a process, assignment edge reconverts to a claim edge</a:t>
            </a:r>
          </a:p>
          <a:p>
            <a:r>
              <a:rPr lang="en-US" altLang="en-US" dirty="0">
                <a:sym typeface="Symbol" pitchFamily="18" charset="2"/>
              </a:rPr>
              <a:t>Resources must be claimed </a:t>
            </a:r>
            <a:r>
              <a:rPr lang="en-US" altLang="en-US" i="1" dirty="0">
                <a:sym typeface="Symbol" pitchFamily="18" charset="2"/>
              </a:rPr>
              <a:t>a priori</a:t>
            </a:r>
            <a:r>
              <a:rPr lang="en-US" altLang="en-US" dirty="0">
                <a:sym typeface="Symbol" pitchFamily="18" charset="2"/>
              </a:rPr>
              <a:t> in the system</a:t>
            </a:r>
            <a:endParaRPr lang="en-US" altLang="en-US" dirty="0"/>
          </a:p>
          <a:p>
            <a:endParaRPr lang="en-US" altLang="en-US" dirty="0">
              <a:latin typeface="Times New Roman" pitchFamily="18" charset="0"/>
            </a:endParaRPr>
          </a:p>
        </p:txBody>
      </p:sp>
    </p:spTree>
    <p:extLst>
      <p:ext uri="{BB962C8B-B14F-4D97-AF65-F5344CB8AC3E}">
        <p14:creationId xmlns:p14="http://schemas.microsoft.com/office/powerpoint/2010/main" val="91152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B3D99EE6-3B6F-014C-AB51-4DE5B2CF71C1}" type="slidenum">
              <a:rPr lang="en-US">
                <a:latin typeface="Times New Roman" charset="0"/>
              </a:rPr>
              <a:pPr/>
              <a:t>23</a:t>
            </a:fld>
            <a:endParaRPr lang="en-US">
              <a:latin typeface="Times New Roman" charset="0"/>
            </a:endParaRPr>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842479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2D4EB850-927A-044E-AD26-9FA2B76C006A}" type="slidenum">
              <a:rPr lang="en-US">
                <a:latin typeface="Times New Roman" charset="0"/>
              </a:rPr>
              <a:pPr/>
              <a:t>24</a:t>
            </a:fld>
            <a:endParaRPr lang="en-US">
              <a:latin typeface="Times New Roman" charset="0"/>
            </a:endParaRPr>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189254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3612305D-3AA3-9347-8D9D-1F0608C14AAF}" type="slidenum">
              <a:rPr lang="en-US">
                <a:latin typeface="Times New Roman" charset="0"/>
              </a:rPr>
              <a:pPr/>
              <a:t>25</a:t>
            </a:fld>
            <a:endParaRPr lang="en-US">
              <a:latin typeface="Times New Roman" charset="0"/>
            </a:endParaRPr>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MS PGothic" charset="0"/>
            </a:endParaRPr>
          </a:p>
        </p:txBody>
      </p:sp>
    </p:spTree>
    <p:extLst>
      <p:ext uri="{BB962C8B-B14F-4D97-AF65-F5344CB8AC3E}">
        <p14:creationId xmlns:p14="http://schemas.microsoft.com/office/powerpoint/2010/main" val="117774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201B4DAD-54DD-1643-922B-876A407190D6}" type="slidenum">
              <a:rPr lang="en-US">
                <a:latin typeface="Times New Roman" charset="0"/>
              </a:rPr>
              <a:pPr/>
              <a:t>26</a:t>
            </a:fld>
            <a:endParaRPr lang="en-US">
              <a:latin typeface="Times New Roman"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967524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3E39F30D-6953-D342-9DF8-4E33903556CD}" type="slidenum">
              <a:rPr lang="en-US">
                <a:latin typeface="Times New Roman" charset="0"/>
              </a:rPr>
              <a:pPr/>
              <a:t>27</a:t>
            </a:fld>
            <a:endParaRPr lang="en-US">
              <a:latin typeface="Times New Roman" charset="0"/>
            </a:endParaRPr>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43039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5158F1AB-0442-9C47-965B-63F936FE97E9}" type="slidenum">
              <a:rPr lang="en-US">
                <a:latin typeface="Times New Roman" charset="0"/>
              </a:rPr>
              <a:pPr/>
              <a:t>28</a:t>
            </a:fld>
            <a:endParaRPr lang="en-US">
              <a:latin typeface="Times New Roman" charset="0"/>
            </a:endParaRPr>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rPr>
              <a:t>50min: slides 1-18</a:t>
            </a:r>
          </a:p>
        </p:txBody>
      </p:sp>
    </p:spTree>
    <p:extLst>
      <p:ext uri="{BB962C8B-B14F-4D97-AF65-F5344CB8AC3E}">
        <p14:creationId xmlns:p14="http://schemas.microsoft.com/office/powerpoint/2010/main" val="987876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74567163-C063-F148-800F-F033E1710A92}" type="slidenum">
              <a:rPr lang="en-US">
                <a:latin typeface="Times New Roman" charset="0"/>
              </a:rPr>
              <a:pPr/>
              <a:t>29</a:t>
            </a:fld>
            <a:endParaRPr lang="en-US">
              <a:latin typeface="Times New Roman" charset="0"/>
            </a:endParaRPr>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04550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sz="1200" kern="1200" dirty="0">
                <a:solidFill>
                  <a:schemeClr val="tx1"/>
                </a:solidFill>
                <a:latin typeface="Times New Roman" pitchFamily="18" charset="0"/>
                <a:ea typeface="ＭＳ Ｐゴシック" charset="0"/>
                <a:cs typeface="+mn-cs"/>
              </a:rPr>
              <a:t>References: http://</a:t>
            </a:r>
            <a:r>
              <a:rPr lang="en-US" sz="1200" kern="1200" dirty="0" err="1">
                <a:solidFill>
                  <a:schemeClr val="tx1"/>
                </a:solidFill>
                <a:latin typeface="Times New Roman" pitchFamily="18" charset="0"/>
                <a:ea typeface="ＭＳ Ｐゴシック" charset="0"/>
                <a:cs typeface="+mn-cs"/>
              </a:rPr>
              <a:t>web.stanford.edu</a:t>
            </a:r>
            <a:r>
              <a:rPr lang="en-US" sz="1200" kern="1200" dirty="0">
                <a:solidFill>
                  <a:schemeClr val="tx1"/>
                </a:solidFill>
                <a:latin typeface="Times New Roman" pitchFamily="18" charset="0"/>
                <a:ea typeface="ＭＳ Ｐゴシック" charset="0"/>
                <a:cs typeface="+mn-cs"/>
              </a:rPr>
              <a:t>/class/cs140/</a:t>
            </a:r>
            <a:r>
              <a:rPr lang="en-US" sz="1200" kern="1200" dirty="0" err="1">
                <a:solidFill>
                  <a:schemeClr val="tx1"/>
                </a:solidFill>
                <a:latin typeface="Times New Roman" pitchFamily="18" charset="0"/>
                <a:ea typeface="ＭＳ Ｐゴシック" charset="0"/>
                <a:cs typeface="+mn-cs"/>
              </a:rPr>
              <a:t>cgi</a:t>
            </a:r>
            <a:r>
              <a:rPr lang="en-US" sz="1200" kern="1200" dirty="0">
                <a:solidFill>
                  <a:schemeClr val="tx1"/>
                </a:solidFill>
                <a:latin typeface="Times New Roman" pitchFamily="18" charset="0"/>
                <a:ea typeface="ＭＳ Ｐゴシック" charset="0"/>
                <a:cs typeface="+mn-cs"/>
              </a:rPr>
              <a:t>-bin/</a:t>
            </a:r>
            <a:r>
              <a:rPr lang="en-US" sz="1200" kern="1200" dirty="0" err="1">
                <a:solidFill>
                  <a:schemeClr val="tx1"/>
                </a:solidFill>
                <a:latin typeface="Times New Roman" pitchFamily="18" charset="0"/>
                <a:ea typeface="ＭＳ Ｐゴシック" charset="0"/>
                <a:cs typeface="+mn-cs"/>
              </a:rPr>
              <a:t>lecture.php?topic</a:t>
            </a:r>
            <a:r>
              <a:rPr lang="en-US" sz="1200" kern="1200" dirty="0">
                <a:solidFill>
                  <a:schemeClr val="tx1"/>
                </a:solidFill>
                <a:latin typeface="Times New Roman" pitchFamily="18" charset="0"/>
                <a:ea typeface="ＭＳ Ｐゴシック" charset="0"/>
                <a:cs typeface="+mn-cs"/>
              </a:rPr>
              <a:t>=locks</a:t>
            </a:r>
          </a:p>
          <a:p>
            <a:pPr marL="0" indent="0">
              <a:buFont typeface="Arial"/>
              <a:buNone/>
            </a:pPr>
            <a:endParaRPr lang="en-US" sz="1200" kern="1200" dirty="0">
              <a:solidFill>
                <a:schemeClr val="tx1"/>
              </a:solidFill>
              <a:latin typeface="Times New Roman" pitchFamily="18" charset="0"/>
              <a:ea typeface="ＭＳ Ｐゴシック" charset="0"/>
              <a:cs typeface="+mn-cs"/>
            </a:endParaRPr>
          </a:p>
          <a:p>
            <a:pPr marL="171450" indent="-171450">
              <a:buFont typeface="Arial"/>
              <a:buChar char="•"/>
            </a:pPr>
            <a:r>
              <a:rPr lang="en-US" sz="1200" kern="1200" dirty="0">
                <a:solidFill>
                  <a:schemeClr val="tx1"/>
                </a:solidFill>
                <a:latin typeface="Times New Roman" pitchFamily="18" charset="0"/>
                <a:ea typeface="ＭＳ Ｐゴシック" charset="0"/>
                <a:cs typeface="+mn-cs"/>
              </a:rPr>
              <a:t>Operations:</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cv_wait</a:t>
            </a:r>
            <a:r>
              <a:rPr lang="en-US" sz="1200" kern="1200" dirty="0">
                <a:solidFill>
                  <a:schemeClr val="tx1"/>
                </a:solidFill>
                <a:latin typeface="Times New Roman" pitchFamily="18" charset="0"/>
                <a:ea typeface="ＭＳ Ｐゴシック" charset="0"/>
                <a:cs typeface="+mn-cs"/>
              </a:rPr>
              <a:t>      - Release the supplied lock, go to sleep, and, after</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waking up again, re-acquire the lock.</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cv_signal</a:t>
            </a:r>
            <a:r>
              <a:rPr lang="en-US" sz="1200" kern="1200" dirty="0">
                <a:solidFill>
                  <a:schemeClr val="tx1"/>
                </a:solidFill>
                <a:latin typeface="Times New Roman" pitchFamily="18" charset="0"/>
                <a:ea typeface="ＭＳ Ｐゴシック" charset="0"/>
                <a:cs typeface="+mn-cs"/>
              </a:rPr>
              <a:t>    - Wake up one thread that's sleeping on this CV.</a:t>
            </a:r>
          </a:p>
          <a:p>
            <a:pPr marL="171450" indent="-171450">
              <a:buFont typeface="Arial"/>
              <a:buChar char="•"/>
            </a:pP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cv_broadcast</a:t>
            </a:r>
            <a:r>
              <a:rPr lang="en-US" sz="1200" kern="1200" dirty="0">
                <a:solidFill>
                  <a:schemeClr val="tx1"/>
                </a:solidFill>
                <a:latin typeface="Times New Roman" pitchFamily="18" charset="0"/>
                <a:ea typeface="ＭＳ Ｐゴシック" charset="0"/>
                <a:cs typeface="+mn-cs"/>
              </a:rPr>
              <a:t> - Wake up all threads sleeping on this CV.</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3</a:t>
            </a:fld>
            <a:endParaRPr lang="en-US"/>
          </a:p>
        </p:txBody>
      </p:sp>
    </p:spTree>
    <p:extLst>
      <p:ext uri="{BB962C8B-B14F-4D97-AF65-F5344CB8AC3E}">
        <p14:creationId xmlns:p14="http://schemas.microsoft.com/office/powerpoint/2010/main" val="2480465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407D84F5-E52D-0847-A4A0-6D2E2D6F8EED}" type="slidenum">
              <a:rPr lang="en-US">
                <a:latin typeface="Times New Roman" charset="0"/>
              </a:rPr>
              <a:pPr/>
              <a:t>30</a:t>
            </a:fld>
            <a:endParaRPr lang="en-US">
              <a:latin typeface="Times New Roman" charset="0"/>
            </a:endParaRPr>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078914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aim of processor scheduling is to assign processes to be executed by the processor</a:t>
            </a:r>
          </a:p>
          <a:p>
            <a:r>
              <a:rPr lang="en-US" sz="1200" kern="1200" baseline="0" dirty="0">
                <a:solidFill>
                  <a:schemeClr val="tx1"/>
                </a:solidFill>
                <a:latin typeface="+mn-lt"/>
                <a:ea typeface="+mn-ea"/>
                <a:cs typeface="+mn-cs"/>
              </a:rPr>
              <a:t>or processors over time, in a way that meets system objectives, such as response</a:t>
            </a:r>
          </a:p>
          <a:p>
            <a:r>
              <a:rPr lang="en-US" sz="1200" kern="1200" baseline="0" dirty="0">
                <a:solidFill>
                  <a:schemeClr val="tx1"/>
                </a:solidFill>
                <a:latin typeface="+mn-lt"/>
                <a:ea typeface="+mn-ea"/>
                <a:cs typeface="+mn-cs"/>
              </a:rPr>
              <a:t>time, throughput, and processor efficiency. In many systems, this scheduling activity</a:t>
            </a:r>
          </a:p>
          <a:p>
            <a:r>
              <a:rPr lang="en-US" sz="1200" kern="1200" baseline="0" dirty="0">
                <a:solidFill>
                  <a:schemeClr val="tx1"/>
                </a:solidFill>
                <a:latin typeface="+mn-lt"/>
                <a:ea typeface="+mn-ea"/>
                <a:cs typeface="+mn-cs"/>
              </a:rPr>
              <a:t>is broken down into three separate functions: long-, medium-, and short-term</a:t>
            </a:r>
          </a:p>
          <a:p>
            <a:r>
              <a:rPr lang="en-US" sz="1200" kern="1200" baseline="0" dirty="0">
                <a:solidFill>
                  <a:schemeClr val="tx1"/>
                </a:solidFill>
                <a:latin typeface="+mn-lt"/>
                <a:ea typeface="+mn-ea"/>
                <a:cs typeface="+mn-cs"/>
              </a:rPr>
              <a:t>scheduling. The names suggest the relative time scales with which these functions are</a:t>
            </a:r>
          </a:p>
          <a:p>
            <a:r>
              <a:rPr lang="en-US" sz="1200" kern="1200" baseline="0" dirty="0">
                <a:solidFill>
                  <a:schemeClr val="tx1"/>
                </a:solidFill>
                <a:latin typeface="+mn-lt"/>
                <a:ea typeface="+mn-ea"/>
                <a:cs typeface="+mn-cs"/>
              </a:rPr>
              <a:t>performed.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2117838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eriod"/>
            </a:pPr>
            <a:r>
              <a:rPr lang="en-US" sz="1200" kern="1200" baseline="0" dirty="0">
                <a:solidFill>
                  <a:schemeClr val="tx1"/>
                </a:solidFill>
                <a:latin typeface="+mn-lt"/>
                <a:ea typeface="+mn-ea"/>
                <a:cs typeface="+mn-cs"/>
              </a:rPr>
              <a:t>Time out</a:t>
            </a:r>
          </a:p>
          <a:p>
            <a:pPr marL="228600" indent="-228600">
              <a:buAutoNum type="arabicPeriod"/>
            </a:pPr>
            <a:r>
              <a:rPr lang="en-US" sz="1200" kern="1200" baseline="0" dirty="0">
                <a:solidFill>
                  <a:schemeClr val="tx1"/>
                </a:solidFill>
                <a:latin typeface="+mn-lt"/>
                <a:ea typeface="+mn-ea"/>
                <a:cs typeface="+mn-cs"/>
              </a:rPr>
              <a:t>Wait for I/</a:t>
            </a:r>
            <a:r>
              <a:rPr lang="en-US" sz="1200" kern="1200" baseline="0" dirty="0" err="1">
                <a:solidFill>
                  <a:schemeClr val="tx1"/>
                </a:solidFill>
                <a:latin typeface="+mn-lt"/>
                <a:ea typeface="+mn-ea"/>
                <a:cs typeface="+mn-cs"/>
              </a:rPr>
              <a:t>Os</a:t>
            </a:r>
            <a:endParaRPr lang="en-US" sz="1200" kern="1200" baseline="0" dirty="0">
              <a:solidFill>
                <a:schemeClr val="tx1"/>
              </a:solidFill>
              <a:latin typeface="+mn-lt"/>
              <a:ea typeface="+mn-ea"/>
              <a:cs typeface="+mn-cs"/>
            </a:endParaRPr>
          </a:p>
          <a:p>
            <a:pPr marL="228600" indent="-228600">
              <a:buAutoNum type="arabicPeriod"/>
            </a:pPr>
            <a:r>
              <a:rPr lang="en-US" sz="1200" kern="1200" baseline="0" dirty="0">
                <a:solidFill>
                  <a:schemeClr val="tx1"/>
                </a:solidFill>
                <a:latin typeface="+mn-lt"/>
                <a:ea typeface="+mn-ea"/>
                <a:cs typeface="+mn-cs"/>
              </a:rPr>
              <a:t>Be preempted</a:t>
            </a:r>
          </a:p>
          <a:p>
            <a:pPr marL="228600" indent="-228600">
              <a:buAutoNum type="arabicPeriod" startAt="4"/>
            </a:pPr>
            <a:r>
              <a:rPr lang="en-US" sz="1200" kern="1200" baseline="0" dirty="0">
                <a:solidFill>
                  <a:schemeClr val="tx1"/>
                </a:solidFill>
                <a:latin typeface="+mn-lt"/>
                <a:ea typeface="+mn-ea"/>
                <a:cs typeface="+mn-cs"/>
              </a:rPr>
              <a:t>Done</a:t>
            </a:r>
          </a:p>
          <a:p>
            <a:pPr marL="228600" marR="0" indent="-228600" algn="l" defTabSz="914400" rtl="0" eaLnBrk="0" fontAlgn="base" latinLnBrk="0" hangingPunct="0">
              <a:lnSpc>
                <a:spcPct val="100000"/>
              </a:lnSpc>
              <a:spcBef>
                <a:spcPct val="30000"/>
              </a:spcBef>
              <a:spcAft>
                <a:spcPct val="0"/>
              </a:spcAft>
              <a:buClrTx/>
              <a:buSzTx/>
              <a:buFontTx/>
              <a:buAutoNum type="arabicPeriod" startAt="4"/>
              <a:tabLst/>
              <a:defRPr/>
            </a:pPr>
            <a:r>
              <a:rPr lang="en-US" sz="1200" kern="1200" baseline="0" dirty="0">
                <a:solidFill>
                  <a:schemeClr val="tx1"/>
                </a:solidFill>
                <a:latin typeface="+mn-lt"/>
                <a:ea typeface="+mn-ea"/>
                <a:cs typeface="+mn-cs"/>
              </a:rPr>
              <a:t>Wait for event (synchronization)</a:t>
            </a:r>
          </a:p>
          <a:p>
            <a:pPr marL="228600" indent="-228600">
              <a:buAutoNum type="arabicPeriod" startAt="4"/>
            </a:pP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2124258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aim of processor scheduling is to assign processes to be executed by the processor</a:t>
            </a:r>
          </a:p>
          <a:p>
            <a:r>
              <a:rPr lang="en-US" sz="1200" kern="1200" baseline="0" dirty="0">
                <a:solidFill>
                  <a:schemeClr val="tx1"/>
                </a:solidFill>
                <a:latin typeface="+mn-lt"/>
                <a:ea typeface="+mn-ea"/>
                <a:cs typeface="+mn-cs"/>
              </a:rPr>
              <a:t>or processors over time, in a way that meets system objectives, such as response</a:t>
            </a:r>
          </a:p>
          <a:p>
            <a:r>
              <a:rPr lang="en-US" sz="1200" kern="1200" baseline="0" dirty="0">
                <a:solidFill>
                  <a:schemeClr val="tx1"/>
                </a:solidFill>
                <a:latin typeface="+mn-lt"/>
                <a:ea typeface="+mn-ea"/>
                <a:cs typeface="+mn-cs"/>
              </a:rPr>
              <a:t>time, throughput, and processor efficiency. In many systems, this scheduling activity</a:t>
            </a:r>
          </a:p>
          <a:p>
            <a:r>
              <a:rPr lang="en-US" sz="1200" kern="1200" baseline="0" dirty="0">
                <a:solidFill>
                  <a:schemeClr val="tx1"/>
                </a:solidFill>
                <a:latin typeface="+mn-lt"/>
                <a:ea typeface="+mn-ea"/>
                <a:cs typeface="+mn-cs"/>
              </a:rPr>
              <a:t>is broken down into three separate functions: long-, medium-, and short-term</a:t>
            </a:r>
          </a:p>
          <a:p>
            <a:r>
              <a:rPr lang="en-US" sz="1200" kern="1200" baseline="0" dirty="0">
                <a:solidFill>
                  <a:schemeClr val="tx1"/>
                </a:solidFill>
                <a:latin typeface="+mn-lt"/>
                <a:ea typeface="+mn-ea"/>
                <a:cs typeface="+mn-cs"/>
              </a:rPr>
              <a:t>scheduling. The names suggest the relative time scales with which these functions are</a:t>
            </a:r>
          </a:p>
          <a:p>
            <a:r>
              <a:rPr lang="en-US" sz="1200" kern="1200" baseline="0" dirty="0">
                <a:solidFill>
                  <a:schemeClr val="tx1"/>
                </a:solidFill>
                <a:latin typeface="+mn-lt"/>
                <a:ea typeface="+mn-ea"/>
                <a:cs typeface="+mn-cs"/>
              </a:rPr>
              <a:t>performed.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502894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8E323DC5-07FA-7247-BEE2-5A3FC8D2D900}" type="slidenum">
              <a:rPr lang="en-US">
                <a:latin typeface="Times New Roman" charset="0"/>
              </a:rPr>
              <a:pPr/>
              <a:t>34</a:t>
            </a:fld>
            <a:endParaRPr lang="en-US">
              <a:latin typeface="Times New Roman" charset="0"/>
            </a:endParaRPr>
          </a:p>
        </p:txBody>
      </p:sp>
      <p:sp>
        <p:nvSpPr>
          <p:cNvPr id="53251" name="Rectangle 2"/>
          <p:cNvSpPr>
            <a:spLocks noGrp="1" noRot="1" noChangeAspect="1"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794483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6CA79E92-E9F2-5148-845C-89846B45AC14}" type="slidenum">
              <a:rPr lang="en-US">
                <a:latin typeface="Times New Roman" charset="0"/>
              </a:rPr>
              <a:pPr/>
              <a:t>35</a:t>
            </a:fld>
            <a:endParaRPr lang="en-US">
              <a:latin typeface="Times New Roman"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47500" lnSpcReduction="20000"/>
          </a:bodyPr>
          <a:lstStyle/>
          <a:p>
            <a:r>
              <a:rPr lang="en-US" dirty="0">
                <a:latin typeface="Helvetica" charset="0"/>
                <a:ea typeface="MS PGothic" charset="0"/>
              </a:rPr>
              <a:t>See also Exercise 1.</a:t>
            </a:r>
          </a:p>
          <a:p>
            <a:endParaRPr lang="en-US" dirty="0">
              <a:latin typeface="Helvetica" charset="0"/>
              <a:ea typeface="MS PGothic" charset="0"/>
            </a:endParaRPr>
          </a:p>
          <a:p>
            <a:r>
              <a:rPr lang="en-US" dirty="0">
                <a:latin typeface="Helvetica" charset="0"/>
                <a:ea typeface="MS PGothic" charset="0"/>
              </a:rPr>
              <a:t>Max CPU utilization</a:t>
            </a:r>
          </a:p>
          <a:p>
            <a:r>
              <a:rPr lang="en-US" dirty="0">
                <a:latin typeface="Helvetica" charset="0"/>
                <a:ea typeface="MS PGothic" charset="0"/>
              </a:rPr>
              <a:t>Max throughput</a:t>
            </a:r>
          </a:p>
          <a:p>
            <a:r>
              <a:rPr lang="en-US" dirty="0">
                <a:latin typeface="Helvetica" charset="0"/>
                <a:ea typeface="MS PGothic" charset="0"/>
              </a:rPr>
              <a:t>Min turnaround time </a:t>
            </a:r>
          </a:p>
          <a:p>
            <a:r>
              <a:rPr lang="en-US" dirty="0">
                <a:latin typeface="Helvetica" charset="0"/>
                <a:ea typeface="MS PGothic" charset="0"/>
              </a:rPr>
              <a:t>Min waiting time </a:t>
            </a:r>
          </a:p>
          <a:p>
            <a:r>
              <a:rPr lang="en-US" dirty="0">
                <a:latin typeface="Helvetica" charset="0"/>
                <a:ea typeface="MS PGothic" charset="0"/>
              </a:rPr>
              <a:t>Min response time</a:t>
            </a:r>
          </a:p>
          <a:p>
            <a:endParaRPr lang="en-US" dirty="0">
              <a:latin typeface="Helvetica" charset="0"/>
              <a:ea typeface="MS PGothic" charset="0"/>
            </a:endParaRPr>
          </a:p>
          <a:p>
            <a:r>
              <a:rPr lang="en-US" sz="1200" kern="1200" baseline="0" dirty="0">
                <a:solidFill>
                  <a:schemeClr val="tx1"/>
                </a:solidFill>
                <a:latin typeface="+mn-lt"/>
                <a:ea typeface="ＭＳ Ｐゴシック" charset="0"/>
                <a:cs typeface="ＭＳ Ｐゴシック" charset="0"/>
              </a:rPr>
              <a:t>The main objective of short-term scheduling is to allocate processor time in such</a:t>
            </a:r>
          </a:p>
          <a:p>
            <a:r>
              <a:rPr lang="en-US" sz="1200" kern="1200" baseline="0" dirty="0">
                <a:solidFill>
                  <a:schemeClr val="tx1"/>
                </a:solidFill>
                <a:latin typeface="+mn-lt"/>
                <a:ea typeface="ＭＳ Ｐゴシック" charset="0"/>
                <a:cs typeface="ＭＳ Ｐゴシック" charset="0"/>
              </a:rPr>
              <a:t>a way as to optimize one or more aspects of system behavior. Generally, a set of</a:t>
            </a:r>
          </a:p>
          <a:p>
            <a:r>
              <a:rPr lang="en-US" sz="1200" kern="1200" baseline="0" dirty="0">
                <a:solidFill>
                  <a:schemeClr val="tx1"/>
                </a:solidFill>
                <a:latin typeface="+mn-lt"/>
                <a:ea typeface="ＭＳ Ｐゴシック" charset="0"/>
                <a:cs typeface="ＭＳ Ｐゴシック" charset="0"/>
              </a:rPr>
              <a:t>criteria is established against which various scheduling policies may be evaluated.</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The commonly used criteria can be categorized along two dimensions. First,</a:t>
            </a:r>
          </a:p>
          <a:p>
            <a:r>
              <a:rPr lang="en-US" sz="1200" kern="1200" baseline="0" dirty="0">
                <a:solidFill>
                  <a:schemeClr val="tx1"/>
                </a:solidFill>
                <a:latin typeface="+mn-lt"/>
                <a:ea typeface="ＭＳ Ｐゴシック" charset="0"/>
                <a:cs typeface="ＭＳ Ｐゴシック" charset="0"/>
              </a:rPr>
              <a:t>we can make a distinction between user-oriented and system-oriented criteria.</a:t>
            </a:r>
          </a:p>
          <a:p>
            <a:r>
              <a:rPr lang="en-US" sz="1200" kern="1200" baseline="0" dirty="0">
                <a:solidFill>
                  <a:schemeClr val="tx1"/>
                </a:solidFill>
                <a:latin typeface="+mn-lt"/>
                <a:ea typeface="ＭＳ Ｐゴシック" charset="0"/>
                <a:cs typeface="ＭＳ Ｐゴシック" charset="0"/>
              </a:rPr>
              <a:t>User-oriented criteria relate to the behavior of the system as perceived by the</a:t>
            </a:r>
          </a:p>
          <a:p>
            <a:r>
              <a:rPr lang="en-US" sz="1200" kern="1200" baseline="0" dirty="0">
                <a:solidFill>
                  <a:schemeClr val="tx1"/>
                </a:solidFill>
                <a:latin typeface="+mn-lt"/>
                <a:ea typeface="ＭＳ Ｐゴシック" charset="0"/>
                <a:cs typeface="ＭＳ Ｐゴシック" charset="0"/>
              </a:rPr>
              <a:t>individual user or process. An example is response time in an interactive system.</a:t>
            </a:r>
          </a:p>
          <a:p>
            <a:r>
              <a:rPr lang="en-US" sz="1200" kern="1200" baseline="0" dirty="0">
                <a:solidFill>
                  <a:schemeClr val="tx1"/>
                </a:solidFill>
                <a:latin typeface="+mn-lt"/>
                <a:ea typeface="ＭＳ Ｐゴシック" charset="0"/>
                <a:cs typeface="ＭＳ Ｐゴシック" charset="0"/>
              </a:rPr>
              <a:t>Response time is the elapsed time between the submission of a request until the</a:t>
            </a:r>
          </a:p>
          <a:p>
            <a:r>
              <a:rPr lang="en-US" sz="1200" kern="1200" baseline="0" dirty="0">
                <a:solidFill>
                  <a:schemeClr val="tx1"/>
                </a:solidFill>
                <a:latin typeface="+mn-lt"/>
                <a:ea typeface="ＭＳ Ｐゴシック" charset="0"/>
                <a:cs typeface="ＭＳ Ｐゴシック" charset="0"/>
              </a:rPr>
              <a:t>response begins to appear as output. This quantity is visible to the user and is</a:t>
            </a:r>
          </a:p>
          <a:p>
            <a:r>
              <a:rPr lang="en-US" sz="1200" kern="1200" baseline="0" dirty="0">
                <a:solidFill>
                  <a:schemeClr val="tx1"/>
                </a:solidFill>
                <a:latin typeface="+mn-lt"/>
                <a:ea typeface="ＭＳ Ｐゴシック" charset="0"/>
                <a:cs typeface="ＭＳ Ｐゴシック" charset="0"/>
              </a:rPr>
              <a:t>naturally of interest to the user. We would like a scheduling policy that provides</a:t>
            </a:r>
          </a:p>
          <a:p>
            <a:r>
              <a:rPr lang="en-US" sz="1200" kern="1200" baseline="0" dirty="0">
                <a:solidFill>
                  <a:schemeClr val="tx1"/>
                </a:solidFill>
                <a:latin typeface="+mn-lt"/>
                <a:ea typeface="ＭＳ Ｐゴシック" charset="0"/>
                <a:cs typeface="ＭＳ Ｐゴシック" charset="0"/>
              </a:rPr>
              <a:t>“good” service to various users. In the case of response time, a threshold may be</a:t>
            </a:r>
          </a:p>
          <a:p>
            <a:r>
              <a:rPr lang="en-US" sz="1200" kern="1200" baseline="0" dirty="0">
                <a:solidFill>
                  <a:schemeClr val="tx1"/>
                </a:solidFill>
                <a:latin typeface="+mn-lt"/>
                <a:ea typeface="ＭＳ Ｐゴシック" charset="0"/>
                <a:cs typeface="ＭＳ Ｐゴシック" charset="0"/>
              </a:rPr>
              <a:t>defined, say two seconds. Then a goal of the scheduling mechanism should be to</a:t>
            </a:r>
          </a:p>
          <a:p>
            <a:r>
              <a:rPr lang="en-US" sz="1200" kern="1200" baseline="0" dirty="0">
                <a:solidFill>
                  <a:schemeClr val="tx1"/>
                </a:solidFill>
                <a:latin typeface="+mn-lt"/>
                <a:ea typeface="ＭＳ Ｐゴシック" charset="0"/>
                <a:cs typeface="ＭＳ Ｐゴシック" charset="0"/>
              </a:rPr>
              <a:t>maximize the number of users who experience an average response time of two</a:t>
            </a:r>
          </a:p>
          <a:p>
            <a:r>
              <a:rPr lang="en-US" sz="1200" kern="1200" baseline="0" dirty="0">
                <a:solidFill>
                  <a:schemeClr val="tx1"/>
                </a:solidFill>
                <a:latin typeface="+mn-lt"/>
                <a:ea typeface="ＭＳ Ｐゴシック" charset="0"/>
                <a:cs typeface="ＭＳ Ｐゴシック" charset="0"/>
              </a:rPr>
              <a:t>seconds or less.</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Other criteria are system oriented. That is, the focus is on effective and</a:t>
            </a:r>
          </a:p>
          <a:p>
            <a:r>
              <a:rPr lang="en-US" sz="1200" kern="1200" baseline="0" dirty="0">
                <a:solidFill>
                  <a:schemeClr val="tx1"/>
                </a:solidFill>
                <a:latin typeface="+mn-lt"/>
                <a:ea typeface="ＭＳ Ｐゴシック" charset="0"/>
                <a:cs typeface="ＭＳ Ｐゴシック" charset="0"/>
              </a:rPr>
              <a:t>efficient utilization of the processor. An example is throughput, which is the rate</a:t>
            </a:r>
          </a:p>
          <a:p>
            <a:r>
              <a:rPr lang="en-US" sz="1200" kern="1200" baseline="0" dirty="0">
                <a:solidFill>
                  <a:schemeClr val="tx1"/>
                </a:solidFill>
                <a:latin typeface="+mn-lt"/>
                <a:ea typeface="ＭＳ Ｐゴシック" charset="0"/>
                <a:cs typeface="ＭＳ Ｐゴシック" charset="0"/>
              </a:rPr>
              <a:t>at which processes are completed. This is certainly a worthwhile measure of system</a:t>
            </a:r>
          </a:p>
          <a:p>
            <a:r>
              <a:rPr lang="en-US" sz="1200" kern="1200" baseline="0" dirty="0">
                <a:solidFill>
                  <a:schemeClr val="tx1"/>
                </a:solidFill>
                <a:latin typeface="+mn-lt"/>
                <a:ea typeface="ＭＳ Ｐゴシック" charset="0"/>
                <a:cs typeface="ＭＳ Ｐゴシック" charset="0"/>
              </a:rPr>
              <a:t>performance and one that we would like to maximize. However, it focuses on</a:t>
            </a:r>
          </a:p>
          <a:p>
            <a:r>
              <a:rPr lang="en-US" sz="1200" kern="1200" baseline="0" dirty="0">
                <a:solidFill>
                  <a:schemeClr val="tx1"/>
                </a:solidFill>
                <a:latin typeface="+mn-lt"/>
                <a:ea typeface="ＭＳ Ｐゴシック" charset="0"/>
                <a:cs typeface="ＭＳ Ｐゴシック" charset="0"/>
              </a:rPr>
              <a:t>system performance rather than service provided to the user. Thus, throughput is of</a:t>
            </a:r>
          </a:p>
          <a:p>
            <a:r>
              <a:rPr lang="en-US" sz="1200" kern="1200" baseline="0" dirty="0">
                <a:solidFill>
                  <a:schemeClr val="tx1"/>
                </a:solidFill>
                <a:latin typeface="+mn-lt"/>
                <a:ea typeface="ＭＳ Ｐゴシック" charset="0"/>
                <a:cs typeface="ＭＳ Ｐゴシック" charset="0"/>
              </a:rPr>
              <a:t>concern to a system administrator but not to the user population.</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Whereas user-oriented criteria are important on virtually all systems, system-oriented</a:t>
            </a:r>
          </a:p>
          <a:p>
            <a:r>
              <a:rPr lang="en-US" sz="1200" kern="1200" baseline="0" dirty="0">
                <a:solidFill>
                  <a:schemeClr val="tx1"/>
                </a:solidFill>
                <a:latin typeface="+mn-lt"/>
                <a:ea typeface="ＭＳ Ｐゴシック" charset="0"/>
                <a:cs typeface="ＭＳ Ｐゴシック" charset="0"/>
              </a:rPr>
              <a:t>criteria are generally of minor importance on single-user systems. On a</a:t>
            </a:r>
          </a:p>
          <a:p>
            <a:r>
              <a:rPr lang="en-US" sz="1200" kern="1200" baseline="0" dirty="0">
                <a:solidFill>
                  <a:schemeClr val="tx1"/>
                </a:solidFill>
                <a:latin typeface="+mn-lt"/>
                <a:ea typeface="ＭＳ Ｐゴシック" charset="0"/>
                <a:cs typeface="ＭＳ Ｐゴシック" charset="0"/>
              </a:rPr>
              <a:t>single-user system, it probably is not important to achieve high processor utilization</a:t>
            </a:r>
          </a:p>
          <a:p>
            <a:r>
              <a:rPr lang="en-US" sz="1200" kern="1200" baseline="0" dirty="0">
                <a:solidFill>
                  <a:schemeClr val="tx1"/>
                </a:solidFill>
                <a:latin typeface="+mn-lt"/>
                <a:ea typeface="ＭＳ Ｐゴシック" charset="0"/>
                <a:cs typeface="ＭＳ Ｐゴシック" charset="0"/>
              </a:rPr>
              <a:t>or high throughput as long as the responsiveness of the system to user applications</a:t>
            </a:r>
          </a:p>
          <a:p>
            <a:r>
              <a:rPr lang="en-US" sz="1200" kern="1200" baseline="0" dirty="0">
                <a:solidFill>
                  <a:schemeClr val="tx1"/>
                </a:solidFill>
                <a:latin typeface="+mn-lt"/>
                <a:ea typeface="ＭＳ Ｐゴシック" charset="0"/>
                <a:cs typeface="ＭＳ Ｐゴシック" charset="0"/>
              </a:rPr>
              <a:t>is acceptable.</a:t>
            </a:r>
            <a:endParaRPr lang="en-NZ" dirty="0"/>
          </a:p>
          <a:p>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62515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6CA79E92-E9F2-5148-845C-89846B45AC14}" type="slidenum">
              <a:rPr lang="en-US">
                <a:latin typeface="Times New Roman" charset="0"/>
              </a:rPr>
              <a:pPr/>
              <a:t>36</a:t>
            </a:fld>
            <a:endParaRPr lang="en-US">
              <a:latin typeface="Times New Roman" charset="0"/>
            </a:endParaRPr>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55000" lnSpcReduction="20000"/>
          </a:bodyPr>
          <a:lstStyle/>
          <a:p>
            <a:r>
              <a:rPr lang="en-US" dirty="0">
                <a:latin typeface="Helvetica" charset="0"/>
                <a:ea typeface="MS PGothic" charset="0"/>
              </a:rPr>
              <a:t>Max CPU utilization</a:t>
            </a:r>
          </a:p>
          <a:p>
            <a:r>
              <a:rPr lang="en-US" dirty="0">
                <a:latin typeface="Helvetica" charset="0"/>
                <a:ea typeface="MS PGothic" charset="0"/>
              </a:rPr>
              <a:t>Max throughput</a:t>
            </a:r>
          </a:p>
          <a:p>
            <a:r>
              <a:rPr lang="en-US" dirty="0">
                <a:latin typeface="Helvetica" charset="0"/>
                <a:ea typeface="MS PGothic" charset="0"/>
              </a:rPr>
              <a:t>Min turnaround time </a:t>
            </a:r>
          </a:p>
          <a:p>
            <a:r>
              <a:rPr lang="en-US" dirty="0">
                <a:latin typeface="Helvetica" charset="0"/>
                <a:ea typeface="MS PGothic" charset="0"/>
              </a:rPr>
              <a:t>Min waiting time </a:t>
            </a:r>
          </a:p>
          <a:p>
            <a:r>
              <a:rPr lang="en-US" dirty="0">
                <a:latin typeface="Helvetica" charset="0"/>
                <a:ea typeface="MS PGothic" charset="0"/>
              </a:rPr>
              <a:t>Min response time</a:t>
            </a:r>
          </a:p>
          <a:p>
            <a:endParaRPr lang="en-US" dirty="0">
              <a:latin typeface="Helvetica" charset="0"/>
              <a:ea typeface="MS PGothic" charset="0"/>
            </a:endParaRPr>
          </a:p>
          <a:p>
            <a:r>
              <a:rPr lang="en-US" sz="1200" kern="1200" baseline="0" dirty="0">
                <a:solidFill>
                  <a:schemeClr val="tx1"/>
                </a:solidFill>
                <a:latin typeface="+mn-lt"/>
                <a:ea typeface="ＭＳ Ｐゴシック" charset="0"/>
                <a:cs typeface="ＭＳ Ｐゴシック" charset="0"/>
              </a:rPr>
              <a:t>The main objective of short-term scheduling is to allocate processor time in such</a:t>
            </a:r>
          </a:p>
          <a:p>
            <a:r>
              <a:rPr lang="en-US" sz="1200" kern="1200" baseline="0" dirty="0">
                <a:solidFill>
                  <a:schemeClr val="tx1"/>
                </a:solidFill>
                <a:latin typeface="+mn-lt"/>
                <a:ea typeface="ＭＳ Ｐゴシック" charset="0"/>
                <a:cs typeface="ＭＳ Ｐゴシック" charset="0"/>
              </a:rPr>
              <a:t>a way as to optimize one or more aspects of system behavior. Generally, a set of</a:t>
            </a:r>
          </a:p>
          <a:p>
            <a:r>
              <a:rPr lang="en-US" sz="1200" kern="1200" baseline="0" dirty="0">
                <a:solidFill>
                  <a:schemeClr val="tx1"/>
                </a:solidFill>
                <a:latin typeface="+mn-lt"/>
                <a:ea typeface="ＭＳ Ｐゴシック" charset="0"/>
                <a:cs typeface="ＭＳ Ｐゴシック" charset="0"/>
              </a:rPr>
              <a:t>criteria is established against which various scheduling policies may be evaluated.</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The commonly used criteria can be categorized along two dimensions. First,</a:t>
            </a:r>
          </a:p>
          <a:p>
            <a:r>
              <a:rPr lang="en-US" sz="1200" kern="1200" baseline="0" dirty="0">
                <a:solidFill>
                  <a:schemeClr val="tx1"/>
                </a:solidFill>
                <a:latin typeface="+mn-lt"/>
                <a:ea typeface="ＭＳ Ｐゴシック" charset="0"/>
                <a:cs typeface="ＭＳ Ｐゴシック" charset="0"/>
              </a:rPr>
              <a:t>we can make a distinction between user-oriented and system-oriented criteria.</a:t>
            </a:r>
          </a:p>
          <a:p>
            <a:r>
              <a:rPr lang="en-US" sz="1200" kern="1200" baseline="0" dirty="0">
                <a:solidFill>
                  <a:schemeClr val="tx1"/>
                </a:solidFill>
                <a:latin typeface="+mn-lt"/>
                <a:ea typeface="ＭＳ Ｐゴシック" charset="0"/>
                <a:cs typeface="ＭＳ Ｐゴシック" charset="0"/>
              </a:rPr>
              <a:t>User-oriented criteria relate to the behavior of the system as perceived by the</a:t>
            </a:r>
          </a:p>
          <a:p>
            <a:r>
              <a:rPr lang="en-US" sz="1200" kern="1200" baseline="0" dirty="0">
                <a:solidFill>
                  <a:schemeClr val="tx1"/>
                </a:solidFill>
                <a:latin typeface="+mn-lt"/>
                <a:ea typeface="ＭＳ Ｐゴシック" charset="0"/>
                <a:cs typeface="ＭＳ Ｐゴシック" charset="0"/>
              </a:rPr>
              <a:t>individual user or process. An example is response time in an interactive system.</a:t>
            </a:r>
          </a:p>
          <a:p>
            <a:r>
              <a:rPr lang="en-US" sz="1200" kern="1200" baseline="0" dirty="0">
                <a:solidFill>
                  <a:schemeClr val="tx1"/>
                </a:solidFill>
                <a:latin typeface="+mn-lt"/>
                <a:ea typeface="ＭＳ Ｐゴシック" charset="0"/>
                <a:cs typeface="ＭＳ Ｐゴシック" charset="0"/>
              </a:rPr>
              <a:t>Response time is the elapsed time between the submission of a request until the</a:t>
            </a:r>
          </a:p>
          <a:p>
            <a:r>
              <a:rPr lang="en-US" sz="1200" kern="1200" baseline="0" dirty="0">
                <a:solidFill>
                  <a:schemeClr val="tx1"/>
                </a:solidFill>
                <a:latin typeface="+mn-lt"/>
                <a:ea typeface="ＭＳ Ｐゴシック" charset="0"/>
                <a:cs typeface="ＭＳ Ｐゴシック" charset="0"/>
              </a:rPr>
              <a:t>response begins to appear as output. This quantity is visible to the user and is</a:t>
            </a:r>
          </a:p>
          <a:p>
            <a:r>
              <a:rPr lang="en-US" sz="1200" kern="1200" baseline="0" dirty="0">
                <a:solidFill>
                  <a:schemeClr val="tx1"/>
                </a:solidFill>
                <a:latin typeface="+mn-lt"/>
                <a:ea typeface="ＭＳ Ｐゴシック" charset="0"/>
                <a:cs typeface="ＭＳ Ｐゴシック" charset="0"/>
              </a:rPr>
              <a:t>naturally of interest to the user. We would like a scheduling policy that provides</a:t>
            </a:r>
          </a:p>
          <a:p>
            <a:r>
              <a:rPr lang="en-US" sz="1200" kern="1200" baseline="0" dirty="0">
                <a:solidFill>
                  <a:schemeClr val="tx1"/>
                </a:solidFill>
                <a:latin typeface="+mn-lt"/>
                <a:ea typeface="ＭＳ Ｐゴシック" charset="0"/>
                <a:cs typeface="ＭＳ Ｐゴシック" charset="0"/>
              </a:rPr>
              <a:t>“good” service to various users. In the case of response time, a threshold may be</a:t>
            </a:r>
          </a:p>
          <a:p>
            <a:r>
              <a:rPr lang="en-US" sz="1200" kern="1200" baseline="0" dirty="0">
                <a:solidFill>
                  <a:schemeClr val="tx1"/>
                </a:solidFill>
                <a:latin typeface="+mn-lt"/>
                <a:ea typeface="ＭＳ Ｐゴシック" charset="0"/>
                <a:cs typeface="ＭＳ Ｐゴシック" charset="0"/>
              </a:rPr>
              <a:t>defined, say two seconds. Then a goal of the scheduling mechanism should be to</a:t>
            </a:r>
          </a:p>
          <a:p>
            <a:r>
              <a:rPr lang="en-US" sz="1200" kern="1200" baseline="0" dirty="0">
                <a:solidFill>
                  <a:schemeClr val="tx1"/>
                </a:solidFill>
                <a:latin typeface="+mn-lt"/>
                <a:ea typeface="ＭＳ Ｐゴシック" charset="0"/>
                <a:cs typeface="ＭＳ Ｐゴシック" charset="0"/>
              </a:rPr>
              <a:t>maximize the number of users who experience an average response time of two</a:t>
            </a:r>
          </a:p>
          <a:p>
            <a:r>
              <a:rPr lang="en-US" sz="1200" kern="1200" baseline="0" dirty="0">
                <a:solidFill>
                  <a:schemeClr val="tx1"/>
                </a:solidFill>
                <a:latin typeface="+mn-lt"/>
                <a:ea typeface="ＭＳ Ｐゴシック" charset="0"/>
                <a:cs typeface="ＭＳ Ｐゴシック" charset="0"/>
              </a:rPr>
              <a:t>seconds or less.</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Other criteria are system oriented. That is, the focus is on effective and</a:t>
            </a:r>
          </a:p>
          <a:p>
            <a:r>
              <a:rPr lang="en-US" sz="1200" kern="1200" baseline="0" dirty="0">
                <a:solidFill>
                  <a:schemeClr val="tx1"/>
                </a:solidFill>
                <a:latin typeface="+mn-lt"/>
                <a:ea typeface="ＭＳ Ｐゴシック" charset="0"/>
                <a:cs typeface="ＭＳ Ｐゴシック" charset="0"/>
              </a:rPr>
              <a:t>efficient utilization of the processor. An example is throughput, which is the rate</a:t>
            </a:r>
          </a:p>
          <a:p>
            <a:r>
              <a:rPr lang="en-US" sz="1200" kern="1200" baseline="0" dirty="0">
                <a:solidFill>
                  <a:schemeClr val="tx1"/>
                </a:solidFill>
                <a:latin typeface="+mn-lt"/>
                <a:ea typeface="ＭＳ Ｐゴシック" charset="0"/>
                <a:cs typeface="ＭＳ Ｐゴシック" charset="0"/>
              </a:rPr>
              <a:t>at which processes are completed. This is certainly a worthwhile measure of system</a:t>
            </a:r>
          </a:p>
          <a:p>
            <a:r>
              <a:rPr lang="en-US" sz="1200" kern="1200" baseline="0" dirty="0">
                <a:solidFill>
                  <a:schemeClr val="tx1"/>
                </a:solidFill>
                <a:latin typeface="+mn-lt"/>
                <a:ea typeface="ＭＳ Ｐゴシック" charset="0"/>
                <a:cs typeface="ＭＳ Ｐゴシック" charset="0"/>
              </a:rPr>
              <a:t>performance and one that we would like to maximize. However, it focuses on</a:t>
            </a:r>
          </a:p>
          <a:p>
            <a:r>
              <a:rPr lang="en-US" sz="1200" kern="1200" baseline="0" dirty="0">
                <a:solidFill>
                  <a:schemeClr val="tx1"/>
                </a:solidFill>
                <a:latin typeface="+mn-lt"/>
                <a:ea typeface="ＭＳ Ｐゴシック" charset="0"/>
                <a:cs typeface="ＭＳ Ｐゴシック" charset="0"/>
              </a:rPr>
              <a:t>system performance rather than service provided to the user. Thus, throughput is of</a:t>
            </a:r>
          </a:p>
          <a:p>
            <a:r>
              <a:rPr lang="en-US" sz="1200" kern="1200" baseline="0" dirty="0">
                <a:solidFill>
                  <a:schemeClr val="tx1"/>
                </a:solidFill>
                <a:latin typeface="+mn-lt"/>
                <a:ea typeface="ＭＳ Ｐゴシック" charset="0"/>
                <a:cs typeface="ＭＳ Ｐゴシック" charset="0"/>
              </a:rPr>
              <a:t>concern to a system administrator but not to the user population.</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Whereas user-oriented criteria are important on virtually all systems, system-oriented</a:t>
            </a:r>
          </a:p>
          <a:p>
            <a:r>
              <a:rPr lang="en-US" sz="1200" kern="1200" baseline="0" dirty="0">
                <a:solidFill>
                  <a:schemeClr val="tx1"/>
                </a:solidFill>
                <a:latin typeface="+mn-lt"/>
                <a:ea typeface="ＭＳ Ｐゴシック" charset="0"/>
                <a:cs typeface="ＭＳ Ｐゴシック" charset="0"/>
              </a:rPr>
              <a:t>criteria are generally of minor importance on single-user systems. On a</a:t>
            </a:r>
          </a:p>
          <a:p>
            <a:r>
              <a:rPr lang="en-US" sz="1200" kern="1200" baseline="0" dirty="0">
                <a:solidFill>
                  <a:schemeClr val="tx1"/>
                </a:solidFill>
                <a:latin typeface="+mn-lt"/>
                <a:ea typeface="ＭＳ Ｐゴシック" charset="0"/>
                <a:cs typeface="ＭＳ Ｐゴシック" charset="0"/>
              </a:rPr>
              <a:t>single-user system, it probably is not important to achieve high processor utilization</a:t>
            </a:r>
          </a:p>
          <a:p>
            <a:r>
              <a:rPr lang="en-US" sz="1200" kern="1200" baseline="0" dirty="0">
                <a:solidFill>
                  <a:schemeClr val="tx1"/>
                </a:solidFill>
                <a:latin typeface="+mn-lt"/>
                <a:ea typeface="ＭＳ Ｐゴシック" charset="0"/>
                <a:cs typeface="ＭＳ Ｐゴシック" charset="0"/>
              </a:rPr>
              <a:t>or high throughput as long as the responsiveness of the system to user applications</a:t>
            </a:r>
          </a:p>
          <a:p>
            <a:r>
              <a:rPr lang="en-US" sz="1200" kern="1200" baseline="0" dirty="0">
                <a:solidFill>
                  <a:schemeClr val="tx1"/>
                </a:solidFill>
                <a:latin typeface="+mn-lt"/>
                <a:ea typeface="ＭＳ Ｐゴシック" charset="0"/>
                <a:cs typeface="ＭＳ Ｐゴシック" charset="0"/>
              </a:rPr>
              <a:t>is acceptable.</a:t>
            </a:r>
            <a:endParaRPr lang="en-NZ"/>
          </a:p>
          <a:p>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523328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Helvetica" charset="0"/>
                <a:ea typeface="MS PGothic" charset="0"/>
              </a:rPr>
              <a:t>Associate with each process the length of its next CPU burst</a:t>
            </a:r>
          </a:p>
          <a:p>
            <a:pPr lvl="1"/>
            <a:r>
              <a:rPr lang="en-US" dirty="0">
                <a:latin typeface="Helvetica" charset="0"/>
                <a:ea typeface="MS PGothic" charset="0"/>
              </a:rPr>
              <a:t> Use these lengths to schedule the process with the shortest time</a:t>
            </a:r>
          </a:p>
          <a:p>
            <a:r>
              <a:rPr lang="en-US" dirty="0">
                <a:latin typeface="Helvetica" charset="0"/>
                <a:ea typeface="MS PGothic" charset="0"/>
              </a:rPr>
              <a:t>SJF is optimal – gives minimum average waiting time for a given set of processes</a:t>
            </a:r>
          </a:p>
          <a:p>
            <a:pPr lvl="1"/>
            <a:r>
              <a:rPr lang="en-US" dirty="0">
                <a:latin typeface="Helvetica" charset="0"/>
                <a:ea typeface="MS PGothic" charset="0"/>
              </a:rPr>
              <a:t>The difficulty is knowing the length of the next CPU request</a:t>
            </a:r>
          </a:p>
          <a:p>
            <a:pPr lvl="1"/>
            <a:r>
              <a:rPr lang="en-US" dirty="0">
                <a:latin typeface="Helvetica" charset="0"/>
                <a:ea typeface="MS PGothic" charset="0"/>
              </a:rPr>
              <a:t>Could ask the user</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40</a:t>
            </a:fld>
            <a:endParaRPr lang="en-US"/>
          </a:p>
        </p:txBody>
      </p:sp>
    </p:spTree>
    <p:extLst>
      <p:ext uri="{BB962C8B-B14F-4D97-AF65-F5344CB8AC3E}">
        <p14:creationId xmlns:p14="http://schemas.microsoft.com/office/powerpoint/2010/main" val="3255327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Helvetica" charset="0"/>
                <a:ea typeface="MS PGothic" charset="0"/>
              </a:rPr>
              <a:t>A priority number (integer) is associated with each process</a:t>
            </a:r>
          </a:p>
          <a:p>
            <a:endParaRPr lang="en-US" sz="800" dirty="0">
              <a:latin typeface="Helvetica" charset="0"/>
              <a:ea typeface="MS PGothic" charset="0"/>
            </a:endParaRPr>
          </a:p>
          <a:p>
            <a:r>
              <a:rPr lang="en-US" dirty="0">
                <a:latin typeface="Helvetica" charset="0"/>
                <a:ea typeface="MS PGothic" charset="0"/>
              </a:rPr>
              <a:t>The CPU is allocated to the process with the highest priority (smallest integer </a:t>
            </a:r>
            <a:r>
              <a:rPr lang="en-US" dirty="0">
                <a:latin typeface="Helvetica" charset="0"/>
                <a:ea typeface="MS PGothic" charset="0"/>
                <a:sym typeface="Symbol" charset="0"/>
              </a:rPr>
              <a:t> highest priority)</a:t>
            </a:r>
          </a:p>
          <a:p>
            <a:pPr lvl="1"/>
            <a:r>
              <a:rPr lang="en-US" dirty="0">
                <a:latin typeface="Helvetica" charset="0"/>
                <a:ea typeface="MS PGothic" charset="0"/>
              </a:rPr>
              <a:t>Preemptive</a:t>
            </a:r>
          </a:p>
          <a:p>
            <a:pPr lvl="1"/>
            <a:r>
              <a:rPr lang="en-US" dirty="0" err="1">
                <a:latin typeface="Helvetica" charset="0"/>
                <a:ea typeface="MS PGothic" charset="0"/>
              </a:rPr>
              <a:t>Nonpreemptive</a:t>
            </a:r>
            <a:endParaRPr lang="en-US" dirty="0">
              <a:latin typeface="Helvetica" charset="0"/>
              <a:ea typeface="MS PGothic" charset="0"/>
            </a:endParaRPr>
          </a:p>
          <a:p>
            <a:pPr lvl="1"/>
            <a:endParaRPr lang="en-US" sz="800" dirty="0">
              <a:latin typeface="Helvetica" charset="0"/>
              <a:ea typeface="MS PGothic" charset="0"/>
            </a:endParaRPr>
          </a:p>
          <a:p>
            <a:r>
              <a:rPr lang="en-US" dirty="0">
                <a:latin typeface="Helvetica" charset="0"/>
                <a:ea typeface="MS PGothic" charset="0"/>
              </a:rPr>
              <a:t>SJF is priority scheduling where priority is the inverse of predicted next CPU burst time</a:t>
            </a:r>
          </a:p>
          <a:p>
            <a:endParaRPr lang="en-US" sz="800" dirty="0">
              <a:latin typeface="Helvetica" charset="0"/>
              <a:ea typeface="MS PGothic" charset="0"/>
            </a:endParaRPr>
          </a:p>
          <a:p>
            <a:r>
              <a:rPr lang="en-US" dirty="0">
                <a:latin typeface="Helvetica" charset="0"/>
                <a:ea typeface="MS PGothic" charset="0"/>
              </a:rPr>
              <a:t>Problem </a:t>
            </a:r>
            <a:r>
              <a:rPr lang="en-US" dirty="0">
                <a:latin typeface="Helvetica" charset="0"/>
                <a:ea typeface="MS PGothic" charset="0"/>
                <a:sym typeface="Symbol" charset="0"/>
              </a:rPr>
              <a:t> </a:t>
            </a:r>
            <a:r>
              <a:rPr lang="en-US" b="1" dirty="0">
                <a:solidFill>
                  <a:srgbClr val="3366FF"/>
                </a:solidFill>
                <a:latin typeface="Helvetica" charset="0"/>
                <a:ea typeface="MS PGothic" charset="0"/>
                <a:sym typeface="Symbol" charset="0"/>
              </a:rPr>
              <a:t>Starvation</a:t>
            </a:r>
            <a:r>
              <a:rPr lang="en-US" b="1" dirty="0">
                <a:latin typeface="Helvetica" charset="0"/>
                <a:ea typeface="MS PGothic" charset="0"/>
                <a:sym typeface="Symbol" charset="0"/>
              </a:rPr>
              <a:t> </a:t>
            </a:r>
            <a:r>
              <a:rPr lang="en-US" dirty="0">
                <a:latin typeface="Helvetica" charset="0"/>
                <a:ea typeface="MS PGothic" charset="0"/>
                <a:sym typeface="Symbol" charset="0"/>
              </a:rPr>
              <a:t>– low priority processes may never execute</a:t>
            </a:r>
          </a:p>
          <a:p>
            <a:endParaRPr lang="en-US" sz="800" dirty="0">
              <a:latin typeface="Helvetica" charset="0"/>
              <a:ea typeface="MS PGothic" charset="0"/>
              <a:sym typeface="Symbol" charset="0"/>
            </a:endParaRPr>
          </a:p>
          <a:p>
            <a:r>
              <a:rPr lang="en-US" dirty="0">
                <a:latin typeface="Helvetica" charset="0"/>
                <a:ea typeface="MS PGothic" charset="0"/>
                <a:sym typeface="Symbol" charset="0"/>
              </a:rPr>
              <a:t>Solution  </a:t>
            </a:r>
            <a:r>
              <a:rPr lang="en-US" b="1" dirty="0">
                <a:solidFill>
                  <a:srgbClr val="3366FF"/>
                </a:solidFill>
                <a:latin typeface="Helvetica" charset="0"/>
                <a:ea typeface="MS PGothic" charset="0"/>
                <a:sym typeface="Symbol" charset="0"/>
              </a:rPr>
              <a:t>Aging</a:t>
            </a:r>
            <a:r>
              <a:rPr lang="en-US" b="1" dirty="0">
                <a:latin typeface="Helvetica" charset="0"/>
                <a:ea typeface="MS PGothic" charset="0"/>
                <a:sym typeface="Symbol" charset="0"/>
              </a:rPr>
              <a:t> </a:t>
            </a:r>
            <a:r>
              <a:rPr lang="en-US" dirty="0">
                <a:latin typeface="Helvetica" charset="0"/>
                <a:ea typeface="MS PGothic" charset="0"/>
                <a:sym typeface="Symbol" charset="0"/>
              </a:rPr>
              <a:t>– as time progresses increase the priority of the process</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42</a:t>
            </a:fld>
            <a:endParaRPr lang="en-US"/>
          </a:p>
        </p:txBody>
      </p:sp>
    </p:spTree>
    <p:extLst>
      <p:ext uri="{BB962C8B-B14F-4D97-AF65-F5344CB8AC3E}">
        <p14:creationId xmlns:p14="http://schemas.microsoft.com/office/powerpoint/2010/main" val="2515245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Helvetica" charset="0"/>
                <a:ea typeface="MS PGothic" charset="0"/>
              </a:rPr>
              <a:t>Each process gets a small unit of CPU time (</a:t>
            </a:r>
            <a:r>
              <a:rPr lang="en-US" b="1" dirty="0">
                <a:solidFill>
                  <a:srgbClr val="3366FF"/>
                </a:solidFill>
                <a:latin typeface="Helvetica" charset="0"/>
                <a:ea typeface="MS PGothic" charset="0"/>
              </a:rPr>
              <a:t>time</a:t>
            </a:r>
            <a:r>
              <a:rPr lang="en-US" b="1" dirty="0">
                <a:latin typeface="Helvetica" charset="0"/>
                <a:ea typeface="MS PGothic" charset="0"/>
              </a:rPr>
              <a:t> </a:t>
            </a:r>
            <a:r>
              <a:rPr lang="en-US" b="1" dirty="0">
                <a:solidFill>
                  <a:srgbClr val="3366FF"/>
                </a:solidFill>
                <a:latin typeface="Helvetica" charset="0"/>
                <a:ea typeface="MS PGothic" charset="0"/>
              </a:rPr>
              <a:t>quantum</a:t>
            </a:r>
            <a:r>
              <a:rPr lang="en-US" b="1" dirty="0">
                <a:latin typeface="Helvetica" charset="0"/>
                <a:ea typeface="MS PGothic" charset="0"/>
              </a:rPr>
              <a:t> </a:t>
            </a:r>
            <a:r>
              <a:rPr lang="en-US" i="1" dirty="0">
                <a:latin typeface="Helvetica" charset="0"/>
                <a:ea typeface="MS PGothic" charset="0"/>
              </a:rPr>
              <a:t>q</a:t>
            </a:r>
            <a:r>
              <a:rPr lang="en-US" dirty="0">
                <a:latin typeface="Helvetica" charset="0"/>
                <a:ea typeface="MS PGothic" charset="0"/>
              </a:rPr>
              <a:t>), usually 10-100 milliseconds.  After this time has elapsed, the process is preempted and added to the end of the ready queue.</a:t>
            </a:r>
          </a:p>
          <a:p>
            <a:r>
              <a:rPr lang="en-US" dirty="0">
                <a:latin typeface="Helvetica" charset="0"/>
                <a:ea typeface="MS PGothic" charset="0"/>
              </a:rPr>
              <a:t>If there are </a:t>
            </a:r>
            <a:r>
              <a:rPr lang="en-US" i="1" dirty="0">
                <a:latin typeface="Helvetica" charset="0"/>
                <a:ea typeface="MS PGothic" charset="0"/>
              </a:rPr>
              <a:t>n</a:t>
            </a:r>
            <a:r>
              <a:rPr lang="en-US" dirty="0">
                <a:latin typeface="Helvetica" charset="0"/>
                <a:ea typeface="MS PGothic" charset="0"/>
              </a:rPr>
              <a:t> processes in the ready queue and the time quantum is </a:t>
            </a:r>
            <a:r>
              <a:rPr lang="en-US" i="1" dirty="0">
                <a:latin typeface="Helvetica" charset="0"/>
                <a:ea typeface="MS PGothic" charset="0"/>
              </a:rPr>
              <a:t>q</a:t>
            </a:r>
            <a:r>
              <a:rPr lang="en-US" dirty="0">
                <a:latin typeface="Helvetica" charset="0"/>
                <a:ea typeface="MS PGothic" charset="0"/>
              </a:rPr>
              <a:t>, then each process gets 1/</a:t>
            </a:r>
            <a:r>
              <a:rPr lang="en-US" i="1" dirty="0">
                <a:latin typeface="Helvetica" charset="0"/>
                <a:ea typeface="MS PGothic" charset="0"/>
              </a:rPr>
              <a:t>n</a:t>
            </a:r>
            <a:r>
              <a:rPr lang="en-US" dirty="0">
                <a:latin typeface="Helvetica" charset="0"/>
                <a:ea typeface="MS PGothic" charset="0"/>
              </a:rPr>
              <a:t> of the CPU time in chunks of at most </a:t>
            </a:r>
            <a:r>
              <a:rPr lang="en-US" i="1" dirty="0">
                <a:latin typeface="Helvetica" charset="0"/>
                <a:ea typeface="MS PGothic" charset="0"/>
              </a:rPr>
              <a:t>q</a:t>
            </a:r>
            <a:r>
              <a:rPr lang="en-US" dirty="0">
                <a:latin typeface="Helvetica" charset="0"/>
                <a:ea typeface="MS PGothic" charset="0"/>
              </a:rPr>
              <a:t> time units at once.  No process waits more than (</a:t>
            </a:r>
            <a:r>
              <a:rPr lang="en-US" i="1" dirty="0">
                <a:latin typeface="Helvetica" charset="0"/>
                <a:ea typeface="MS PGothic" charset="0"/>
              </a:rPr>
              <a:t>n</a:t>
            </a:r>
            <a:r>
              <a:rPr lang="en-US" dirty="0">
                <a:latin typeface="Helvetica" charset="0"/>
                <a:ea typeface="MS PGothic" charset="0"/>
              </a:rPr>
              <a:t>-1)</a:t>
            </a:r>
            <a:r>
              <a:rPr lang="en-US" i="1" dirty="0">
                <a:latin typeface="Helvetica" charset="0"/>
                <a:ea typeface="MS PGothic" charset="0"/>
              </a:rPr>
              <a:t>q </a:t>
            </a:r>
            <a:r>
              <a:rPr lang="en-US" dirty="0">
                <a:latin typeface="Helvetica" charset="0"/>
                <a:ea typeface="MS PGothic" charset="0"/>
              </a:rPr>
              <a:t>time units.</a:t>
            </a:r>
          </a:p>
          <a:p>
            <a:r>
              <a:rPr lang="en-US" dirty="0">
                <a:latin typeface="Helvetica" charset="0"/>
                <a:ea typeface="MS PGothic" charset="0"/>
              </a:rPr>
              <a:t>Timer interrupts every quantum to schedule next process</a:t>
            </a:r>
          </a:p>
          <a:p>
            <a:r>
              <a:rPr lang="en-US" dirty="0">
                <a:latin typeface="Helvetica" charset="0"/>
                <a:ea typeface="MS PGothic" charset="0"/>
              </a:rPr>
              <a:t>Performance</a:t>
            </a:r>
          </a:p>
          <a:p>
            <a:pPr lvl="1"/>
            <a:r>
              <a:rPr lang="en-US" i="1" dirty="0">
                <a:latin typeface="Helvetica" charset="0"/>
                <a:ea typeface="MS PGothic" charset="0"/>
              </a:rPr>
              <a:t>q</a:t>
            </a:r>
            <a:r>
              <a:rPr lang="en-US" dirty="0">
                <a:latin typeface="Helvetica" charset="0"/>
                <a:ea typeface="MS PGothic" charset="0"/>
              </a:rPr>
              <a:t> large </a:t>
            </a:r>
            <a:r>
              <a:rPr lang="en-US" dirty="0">
                <a:latin typeface="Helvetica" charset="0"/>
                <a:ea typeface="MS PGothic" charset="0"/>
                <a:sym typeface="Symbol" charset="0"/>
              </a:rPr>
              <a:t> FIFO</a:t>
            </a:r>
          </a:p>
          <a:p>
            <a:pPr lvl="1"/>
            <a:r>
              <a:rPr lang="en-US" i="1" dirty="0">
                <a:latin typeface="Helvetica" charset="0"/>
                <a:ea typeface="MS PGothic" charset="0"/>
                <a:sym typeface="Symbol" charset="0"/>
              </a:rPr>
              <a:t>q </a:t>
            </a:r>
            <a:r>
              <a:rPr lang="en-US" dirty="0">
                <a:latin typeface="Helvetica" charset="0"/>
                <a:ea typeface="MS PGothic" charset="0"/>
                <a:sym typeface="Symbol" charset="0"/>
              </a:rPr>
              <a:t>small  </a:t>
            </a:r>
            <a:r>
              <a:rPr lang="en-US" i="1" dirty="0">
                <a:latin typeface="Helvetica" charset="0"/>
                <a:ea typeface="MS PGothic" charset="0"/>
                <a:sym typeface="Symbol" charset="0"/>
              </a:rPr>
              <a:t>q </a:t>
            </a:r>
            <a:r>
              <a:rPr lang="en-US" dirty="0">
                <a:latin typeface="Helvetica" charset="0"/>
                <a:ea typeface="MS PGothic" charset="0"/>
                <a:sym typeface="Symbol" charset="0"/>
              </a:rPr>
              <a:t>must be large with respect to context switch, otherwise overhead is too high</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44</a:t>
            </a:fld>
            <a:endParaRPr lang="en-US"/>
          </a:p>
        </p:txBody>
      </p:sp>
    </p:spTree>
    <p:extLst>
      <p:ext uri="{BB962C8B-B14F-4D97-AF65-F5344CB8AC3E}">
        <p14:creationId xmlns:p14="http://schemas.microsoft.com/office/powerpoint/2010/main" val="279882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4</a:t>
            </a:fld>
            <a:endParaRPr lang="en-US"/>
          </a:p>
        </p:txBody>
      </p:sp>
    </p:spTree>
    <p:extLst>
      <p:ext uri="{BB962C8B-B14F-4D97-AF65-F5344CB8AC3E}">
        <p14:creationId xmlns:p14="http://schemas.microsoft.com/office/powerpoint/2010/main" val="248046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46</a:t>
            </a:fld>
            <a:endParaRPr lang="en-US"/>
          </a:p>
        </p:txBody>
      </p:sp>
      <p:sp>
        <p:nvSpPr>
          <p:cNvPr id="33795" name="Rectangle 2"/>
          <p:cNvSpPr>
            <a:spLocks noGrp="1" noChangeArrowheads="1"/>
          </p:cNvSpPr>
          <p:nvPr>
            <p:ph type="body" idx="1"/>
          </p:nvPr>
        </p:nvSpPr>
        <p:spPr>
          <a:xfrm>
            <a:off x="1254475" y="4344356"/>
            <a:ext cx="4278399" cy="4115118"/>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a:t>
            </a:r>
            <a:r>
              <a:rPr lang="en-US" sz="1200" kern="1200" dirty="0" err="1">
                <a:solidFill>
                  <a:schemeClr val="tx1"/>
                </a:solidFill>
                <a:effectLst/>
                <a:latin typeface="Times New Roman" pitchFamily="18" charset="0"/>
                <a:ea typeface="ＭＳ Ｐゴシック" charset="0"/>
                <a:cs typeface="+mn-cs"/>
              </a:rPr>
              <a:t>sbin</a:t>
            </a:r>
            <a:r>
              <a:rPr lang="en-US" sz="1200" kern="1200" dirty="0">
                <a:solidFill>
                  <a:schemeClr val="tx1"/>
                </a:solidFill>
                <a:effectLst/>
                <a:latin typeface="Times New Roman" pitchFamily="18" charset="0"/>
                <a:ea typeface="ＭＳ Ｐゴシック" charset="0"/>
                <a:cs typeface="+mn-cs"/>
              </a:rPr>
              <a:t> is under ~/cs161/root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All</a:t>
            </a:r>
            <a:r>
              <a:rPr lang="en-US" sz="1200" kern="1200" baseline="0" dirty="0">
                <a:solidFill>
                  <a:schemeClr val="tx1"/>
                </a:solidFill>
                <a:effectLst/>
                <a:latin typeface="Times New Roman" pitchFamily="18" charset="0"/>
                <a:ea typeface="ＭＳ Ｐゴシック" charset="0"/>
                <a:cs typeface="+mn-cs"/>
              </a:rPr>
              <a:t> executable code can be found here.</a:t>
            </a:r>
            <a:endParaRPr lang="en-US" sz="1200" kern="1200" dirty="0">
              <a:solidFill>
                <a:schemeClr val="tx1"/>
              </a:solidFill>
              <a:effectLst/>
              <a:latin typeface="Times New Roman" pitchFamily="18"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In a real operating system, the kernel's main function is to provide support for user-level programs. Most such support is accessed via "system calls." We give you one system call, reboot(), which is implemented in the function </a:t>
            </a:r>
            <a:r>
              <a:rPr lang="en-US" sz="1200" u="sng" kern="1200" dirty="0" err="1">
                <a:solidFill>
                  <a:schemeClr val="tx1"/>
                </a:solidFill>
                <a:effectLst/>
                <a:latin typeface="Times New Roman" pitchFamily="18" charset="0"/>
                <a:ea typeface="ＭＳ Ｐゴシック" charset="0"/>
                <a:cs typeface="+mn-cs"/>
              </a:rPr>
              <a:t>sys_reboot</a:t>
            </a:r>
            <a:r>
              <a:rPr lang="en-US" sz="1200" kern="1200" dirty="0">
                <a:solidFill>
                  <a:schemeClr val="tx1"/>
                </a:solidFill>
                <a:effectLst/>
                <a:latin typeface="Times New Roman" pitchFamily="18" charset="0"/>
                <a:ea typeface="ＭＳ Ｐゴシック" charset="0"/>
                <a:cs typeface="+mn-cs"/>
              </a:rPr>
              <a:t>() in </a:t>
            </a:r>
            <a:r>
              <a:rPr lang="en-US" sz="1200" u="sng" kern="1200" dirty="0" err="1">
                <a:solidFill>
                  <a:schemeClr val="tx1"/>
                </a:solidFill>
                <a:effectLst/>
                <a:latin typeface="Times New Roman" pitchFamily="18" charset="0"/>
                <a:ea typeface="ＭＳ Ｐゴシック" charset="0"/>
                <a:cs typeface="+mn-cs"/>
              </a:rPr>
              <a:t>src</a:t>
            </a:r>
            <a:r>
              <a:rPr lang="en-US" sz="1200" kern="1200" dirty="0">
                <a:solidFill>
                  <a:schemeClr val="tx1"/>
                </a:solidFill>
                <a:effectLst/>
                <a:latin typeface="Times New Roman" pitchFamily="18" charset="0"/>
                <a:ea typeface="ＭＳ Ｐゴシック" charset="0"/>
                <a:cs typeface="+mn-cs"/>
              </a:rPr>
              <a:t>/</a:t>
            </a:r>
            <a:r>
              <a:rPr lang="en-US" sz="1200" u="sng" kern="1200" dirty="0">
                <a:solidFill>
                  <a:schemeClr val="tx1"/>
                </a:solidFill>
                <a:effectLst/>
                <a:latin typeface="Times New Roman" pitchFamily="18" charset="0"/>
                <a:ea typeface="ＭＳ Ｐゴシック" charset="0"/>
                <a:cs typeface="+mn-cs"/>
              </a:rPr>
              <a:t>kern</a:t>
            </a:r>
            <a:r>
              <a:rPr lang="en-US" sz="1200" kern="1200" dirty="0">
                <a:solidFill>
                  <a:schemeClr val="tx1"/>
                </a:solidFill>
                <a:effectLst/>
                <a:latin typeface="Times New Roman" pitchFamily="18" charset="0"/>
                <a:ea typeface="ＭＳ Ｐゴシック" charset="0"/>
                <a:cs typeface="+mn-cs"/>
              </a:rPr>
              <a:t>/main/</a:t>
            </a:r>
            <a:r>
              <a:rPr lang="en-US" sz="1200" kern="1200" dirty="0" err="1">
                <a:solidFill>
                  <a:schemeClr val="tx1"/>
                </a:solidFill>
                <a:effectLst/>
                <a:latin typeface="Times New Roman" pitchFamily="18" charset="0"/>
                <a:ea typeface="ＭＳ Ｐゴシック" charset="0"/>
                <a:cs typeface="+mn-cs"/>
              </a:rPr>
              <a:t>main.c</a:t>
            </a:r>
            <a:r>
              <a:rPr lang="en-US" sz="1200" kern="1200" dirty="0">
                <a:solidFill>
                  <a:schemeClr val="tx1"/>
                </a:solidFill>
                <a:effectLst/>
                <a:latin typeface="Times New Roman" pitchFamily="18" charset="0"/>
                <a:ea typeface="ＭＳ Ｐゴシック" charset="0"/>
                <a:cs typeface="+mn-cs"/>
              </a:rPr>
              <a:t>. In </a:t>
            </a:r>
            <a:r>
              <a:rPr lang="en-US" sz="1200" u="sng" kern="1200" dirty="0">
                <a:solidFill>
                  <a:schemeClr val="tx1"/>
                </a:solidFill>
                <a:effectLst/>
                <a:latin typeface="Times New Roman" pitchFamily="18" charset="0"/>
                <a:ea typeface="ＭＳ Ｐゴシック" charset="0"/>
                <a:cs typeface="+mn-cs"/>
              </a:rPr>
              <a:t>GDB</a:t>
            </a:r>
            <a:r>
              <a:rPr lang="en-US" sz="1200" kern="1200" dirty="0">
                <a:solidFill>
                  <a:schemeClr val="tx1"/>
                </a:solidFill>
                <a:effectLst/>
                <a:latin typeface="Times New Roman" pitchFamily="18" charset="0"/>
                <a:ea typeface="ＭＳ Ｐゴシック" charset="0"/>
                <a:cs typeface="+mn-cs"/>
              </a:rPr>
              <a:t>, if you put a breakpoint on </a:t>
            </a:r>
            <a:r>
              <a:rPr lang="en-US" sz="1200" u="sng" kern="1200" dirty="0" err="1">
                <a:solidFill>
                  <a:schemeClr val="tx1"/>
                </a:solidFill>
                <a:effectLst/>
                <a:latin typeface="Times New Roman" pitchFamily="18" charset="0"/>
                <a:ea typeface="ＭＳ Ｐゴシック" charset="0"/>
                <a:cs typeface="+mn-cs"/>
              </a:rPr>
              <a:t>sys_reboot</a:t>
            </a:r>
            <a:r>
              <a:rPr lang="en-US" sz="1200" kern="1200" dirty="0">
                <a:solidFill>
                  <a:schemeClr val="tx1"/>
                </a:solidFill>
                <a:effectLst/>
                <a:latin typeface="Times New Roman" pitchFamily="18" charset="0"/>
                <a:ea typeface="ＭＳ Ｐゴシック" charset="0"/>
                <a:cs typeface="+mn-cs"/>
              </a:rPr>
              <a:t> and run the "reboot" program (by typing "p /</a:t>
            </a:r>
            <a:r>
              <a:rPr lang="en-US" sz="1200" u="sng" kern="1200" dirty="0" err="1">
                <a:solidFill>
                  <a:schemeClr val="tx1"/>
                </a:solidFill>
                <a:effectLst/>
                <a:latin typeface="Times New Roman" pitchFamily="18" charset="0"/>
                <a:ea typeface="ＭＳ Ｐゴシック" charset="0"/>
                <a:cs typeface="+mn-cs"/>
              </a:rPr>
              <a:t>sbin</a:t>
            </a:r>
            <a:r>
              <a:rPr lang="en-US" sz="1200" kern="1200" dirty="0">
                <a:solidFill>
                  <a:schemeClr val="tx1"/>
                </a:solidFill>
                <a:effectLst/>
                <a:latin typeface="Times New Roman" pitchFamily="18" charset="0"/>
                <a:ea typeface="ＭＳ Ｐゴシック" charset="0"/>
                <a:cs typeface="+mn-cs"/>
              </a:rPr>
              <a:t>/reboot" at the OS/161 menu prompt), you can use "</a:t>
            </a:r>
            <a:r>
              <a:rPr lang="en-US" sz="1200" u="sng" kern="1200" dirty="0" err="1">
                <a:solidFill>
                  <a:schemeClr val="tx1"/>
                </a:solidFill>
                <a:effectLst/>
                <a:latin typeface="Times New Roman" pitchFamily="18" charset="0"/>
                <a:ea typeface="ＭＳ Ｐゴシック" charset="0"/>
                <a:cs typeface="+mn-cs"/>
              </a:rPr>
              <a:t>backtrace</a:t>
            </a:r>
            <a:r>
              <a:rPr lang="en-US" sz="1200" kern="1200" dirty="0">
                <a:solidFill>
                  <a:schemeClr val="tx1"/>
                </a:solidFill>
                <a:effectLst/>
                <a:latin typeface="Times New Roman" pitchFamily="18" charset="0"/>
                <a:ea typeface="ＭＳ Ｐゴシック" charset="0"/>
                <a:cs typeface="+mn-cs"/>
              </a:rPr>
              <a:t>" to see how it got there.</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382588" y="684213"/>
            <a:ext cx="6096000" cy="3429000"/>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94367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47</a:t>
            </a:fld>
            <a:endParaRPr lang="en-US"/>
          </a:p>
        </p:txBody>
      </p:sp>
      <p:sp>
        <p:nvSpPr>
          <p:cNvPr id="33795" name="Rectangle 2"/>
          <p:cNvSpPr>
            <a:spLocks noGrp="1" noChangeArrowheads="1"/>
          </p:cNvSpPr>
          <p:nvPr>
            <p:ph type="body" idx="1"/>
          </p:nvPr>
        </p:nvSpPr>
        <p:spPr>
          <a:xfrm>
            <a:off x="1254475" y="4344356"/>
            <a:ext cx="4278399" cy="4115118"/>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a:solidFill>
                  <a:schemeClr val="tx1"/>
                </a:solidFill>
                <a:effectLst/>
                <a:latin typeface="Times New Roman" pitchFamily="18" charset="0"/>
                <a:ea typeface="ＭＳ Ｐゴシック" charset="0"/>
                <a:cs typeface="+mn-cs"/>
              </a:rPr>
              <a:t>userland</a:t>
            </a:r>
            <a:r>
              <a:rPr lang="en-US" sz="1200" kern="1200" dirty="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382588" y="684213"/>
            <a:ext cx="6096000" cy="3429000"/>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229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mips_trap</a:t>
            </a:r>
            <a:r>
              <a:rPr lang="en-US" dirty="0"/>
              <a:t>() and </a:t>
            </a:r>
            <a:r>
              <a:rPr lang="en-US" dirty="0" err="1"/>
              <a:t>mips_syscall</a:t>
            </a:r>
            <a:r>
              <a:rPr lang="en-US" dirty="0"/>
              <a:t>()</a:t>
            </a:r>
            <a:r>
              <a:rPr lang="en-US" baseline="0" dirty="0"/>
              <a:t> can be found in cs161/kern/arch/</a:t>
            </a:r>
            <a:r>
              <a:rPr lang="en-US" baseline="0" dirty="0" err="1"/>
              <a:t>mips</a:t>
            </a:r>
            <a:r>
              <a:rPr lang="en-US" baseline="0" dirty="0"/>
              <a:t>/</a:t>
            </a:r>
            <a:r>
              <a:rPr lang="en-US" baseline="0" dirty="0" err="1"/>
              <a:t>mips</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48</a:t>
            </a:fld>
            <a:endParaRPr lang="en-US"/>
          </a:p>
        </p:txBody>
      </p:sp>
    </p:spTree>
    <p:extLst>
      <p:ext uri="{BB962C8B-B14F-4D97-AF65-F5344CB8AC3E}">
        <p14:creationId xmlns:p14="http://schemas.microsoft.com/office/powerpoint/2010/main" val="1417952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Demonstrate</a:t>
            </a:r>
            <a:r>
              <a:rPr lang="en-US" baseline="0" dirty="0"/>
              <a:t> file: ~/cs161/</a:t>
            </a:r>
            <a:r>
              <a:rPr lang="en-US" sz="1200" dirty="0" err="1">
                <a:latin typeface="Courier New"/>
                <a:cs typeface="Courier New"/>
              </a:rPr>
              <a:t>src</a:t>
            </a:r>
            <a:r>
              <a:rPr lang="en-US" sz="1200" dirty="0">
                <a:latin typeface="Courier New"/>
                <a:cs typeface="Courier New"/>
              </a:rPr>
              <a:t>/include/</a:t>
            </a:r>
            <a:r>
              <a:rPr lang="en-US" sz="1200" dirty="0" err="1">
                <a:latin typeface="Courier New"/>
                <a:cs typeface="Courier New"/>
              </a:rPr>
              <a:t>unistd.h</a:t>
            </a:r>
            <a:endParaRPr lang="en-US" sz="1200" dirty="0">
              <a:latin typeface="Courier New"/>
              <a:cs typeface="Courier New"/>
            </a:endParaRPr>
          </a:p>
          <a:p>
            <a:endParaRPr lang="en-US" sz="1200" dirty="0">
              <a:latin typeface="Courier New"/>
              <a:cs typeface="Courier New"/>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ourier New"/>
                <a:cs typeface="Courier New"/>
              </a:rPr>
              <a:t>Also show: ~/cs161/</a:t>
            </a:r>
            <a:r>
              <a:rPr lang="en-US" sz="2400" kern="0" dirty="0" err="1">
                <a:latin typeface="Courier New"/>
                <a:cs typeface="Courier New"/>
              </a:rPr>
              <a:t>src</a:t>
            </a:r>
            <a:r>
              <a:rPr lang="en-US" sz="2400" kern="0" dirty="0">
                <a:latin typeface="Courier New"/>
                <a:cs typeface="Courier New"/>
              </a:rPr>
              <a:t>/kern/include/</a:t>
            </a:r>
            <a:r>
              <a:rPr lang="en-US" sz="2400" kern="0" dirty="0" err="1">
                <a:latin typeface="Courier New"/>
                <a:cs typeface="Courier New"/>
              </a:rPr>
              <a:t>syscall.h</a:t>
            </a:r>
            <a:endParaRPr lang="en-US" sz="2400" kern="0" dirty="0">
              <a:latin typeface="Calibri" panose="020F0502020204030204" pitchFamily="34" charset="0"/>
              <a:cs typeface="Courier New"/>
            </a:endParaRPr>
          </a:p>
          <a:p>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49</a:t>
            </a:fld>
            <a:endParaRPr lang="en-US"/>
          </a:p>
        </p:txBody>
      </p:sp>
    </p:spTree>
    <p:extLst>
      <p:ext uri="{BB962C8B-B14F-4D97-AF65-F5344CB8AC3E}">
        <p14:creationId xmlns:p14="http://schemas.microsoft.com/office/powerpoint/2010/main" val="2840511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a:t>
            </a:r>
            <a:r>
              <a:rPr lang="en-US" baseline="0" dirty="0"/>
              <a:t> source code file: ~/cs161/</a:t>
            </a:r>
            <a:r>
              <a:rPr lang="en-US" baseline="0" dirty="0" err="1"/>
              <a:t>src</a:t>
            </a:r>
            <a:r>
              <a:rPr lang="en-US" baseline="0" dirty="0"/>
              <a:t>/</a:t>
            </a:r>
            <a:r>
              <a:rPr lang="en-US" sz="1200" dirty="0">
                <a:latin typeface="Courier New"/>
                <a:cs typeface="Courier New"/>
              </a:rPr>
              <a:t>kern/include/</a:t>
            </a:r>
            <a:r>
              <a:rPr lang="en-US" sz="1200" dirty="0" err="1">
                <a:latin typeface="Courier New"/>
                <a:cs typeface="Courier New"/>
              </a:rPr>
              <a:t>thread.h</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51</a:t>
            </a:fld>
            <a:endParaRPr lang="en-US"/>
          </a:p>
        </p:txBody>
      </p:sp>
    </p:spTree>
    <p:extLst>
      <p:ext uri="{BB962C8B-B14F-4D97-AF65-F5344CB8AC3E}">
        <p14:creationId xmlns:p14="http://schemas.microsoft.com/office/powerpoint/2010/main" val="1583136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a:t>
            </a:r>
            <a:r>
              <a:rPr lang="en-US" dirty="0" err="1"/>
              <a:t>conf.kern</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52</a:t>
            </a:fld>
            <a:endParaRPr lang="en-US"/>
          </a:p>
        </p:txBody>
      </p:sp>
    </p:spTree>
    <p:extLst>
      <p:ext uri="{BB962C8B-B14F-4D97-AF65-F5344CB8AC3E}">
        <p14:creationId xmlns:p14="http://schemas.microsoft.com/office/powerpoint/2010/main" val="1392784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While surveying the various mechanisms and policies associated with memory management, it is helpful to keep in mind the requirements that memory management is intended to satisfy. These requirements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Relocation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Protection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Sharing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Logical organization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Physical organization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extLst>
      <p:ext uri="{BB962C8B-B14F-4D97-AF65-F5344CB8AC3E}">
        <p14:creationId xmlns:p14="http://schemas.microsoft.com/office/powerpoint/2010/main" val="1284904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While surveying the various mechanisms and policies associated with memory management, it is helpful to keep in mind the requirements that memory management is intended to satisfy. These requirements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Relocation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Protection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Sharing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Logical organization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Physical organization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330704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a multiprogramming system, the available main memory is generally shared among a number of processes. Typically, it is not possible for the programmer to know in advance which other programs will be resident in main memory at the time of execution of his or her program. In addition, we would like to be able to swap active processes in and out of main memory to maximize processor utilization by providing a large pool of ready processes to execute. Once a program is swapped out to disk, it would be quite limiting to specify that when it is next swapped back in, it must be placed in the same main memory region as before. Instead, we may need to </a:t>
            </a:r>
            <a:r>
              <a:rPr lang="en-US" sz="1200" b="1" kern="1200" baseline="0" dirty="0">
                <a:solidFill>
                  <a:schemeClr val="tx1"/>
                </a:solidFill>
                <a:latin typeface="+mn-lt"/>
                <a:ea typeface="+mn-ea"/>
                <a:cs typeface="+mn-cs"/>
              </a:rPr>
              <a:t>relocate </a:t>
            </a:r>
            <a:r>
              <a:rPr lang="en-US" sz="1200" b="0" kern="1200" baseline="0" dirty="0">
                <a:solidFill>
                  <a:schemeClr val="tx1"/>
                </a:solidFill>
                <a:latin typeface="+mn-lt"/>
                <a:ea typeface="+mn-ea"/>
                <a:cs typeface="+mn-cs"/>
              </a:rPr>
              <a:t>the process to a different area of memory.</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extLst>
      <p:ext uri="{BB962C8B-B14F-4D97-AF65-F5344CB8AC3E}">
        <p14:creationId xmlns:p14="http://schemas.microsoft.com/office/powerpoint/2010/main" val="466012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Dynamic Linking</a:t>
            </a:r>
          </a:p>
          <a:p>
            <a:endParaRPr lang="en-US" sz="1200" b="1" kern="1200" baseline="0" dirty="0">
              <a:solidFill>
                <a:schemeClr val="tx1"/>
              </a:solidFill>
              <a:latin typeface="+mn-lt"/>
              <a:ea typeface="+mn-ea"/>
              <a:cs typeface="+mn-cs"/>
            </a:endParaRPr>
          </a:p>
          <a:p>
            <a:r>
              <a:rPr lang="en-US" sz="1200" dirty="0"/>
              <a:t>Linking postponed until execution time</a:t>
            </a:r>
          </a:p>
          <a:p>
            <a:r>
              <a:rPr lang="en-US" sz="1200" dirty="0"/>
              <a:t>Small piece of code, </a:t>
            </a:r>
            <a:r>
              <a:rPr lang="en-US" sz="1200" i="1" dirty="0"/>
              <a:t>stub</a:t>
            </a:r>
            <a:r>
              <a:rPr lang="en-US" sz="1200" dirty="0"/>
              <a:t>, used to locate the appropriate memory-resident library routine</a:t>
            </a:r>
          </a:p>
          <a:p>
            <a:r>
              <a:rPr lang="en-US" sz="1200" dirty="0"/>
              <a:t>Stub replaces itself with the address of the routine, and executes the routine</a:t>
            </a:r>
          </a:p>
          <a:p>
            <a:r>
              <a:rPr lang="en-US" sz="1200" dirty="0"/>
              <a:t>Operating system needed to check if routine is in processes</a:t>
            </a:r>
            <a:r>
              <a:rPr lang="ja-JP" altLang="en-US" sz="1200" dirty="0">
                <a:latin typeface="Arial"/>
              </a:rPr>
              <a:t>’</a:t>
            </a:r>
            <a:r>
              <a:rPr lang="en-US" sz="1200" dirty="0"/>
              <a:t> memory address</a:t>
            </a:r>
          </a:p>
          <a:p>
            <a:r>
              <a:rPr lang="en-US" sz="1200" dirty="0"/>
              <a:t>Dynamic linking is particularly useful for libraries</a:t>
            </a:r>
          </a:p>
          <a:p>
            <a:endParaRPr lang="en-US" sz="1200" b="1"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extLst>
      <p:ext uri="{BB962C8B-B14F-4D97-AF65-F5344CB8AC3E}">
        <p14:creationId xmlns:p14="http://schemas.microsoft.com/office/powerpoint/2010/main" val="40393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5</a:t>
            </a:fld>
            <a:endParaRPr lang="en-US"/>
          </a:p>
        </p:txBody>
      </p:sp>
    </p:spTree>
    <p:extLst>
      <p:ext uri="{BB962C8B-B14F-4D97-AF65-F5344CB8AC3E}">
        <p14:creationId xmlns:p14="http://schemas.microsoft.com/office/powerpoint/2010/main" val="2480465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principal operation of memory management is to bring processes into main memory for execution by the processor. In almost all modern multiprogramming systems, this involves a sophisticated scheme known as virtual memory. Virtual memory is, in turn, based on the use of one or both of two basic techniques: segmentation and paging. Before we can look at these virtual memory techniques, we must prepare the ground by looking at simpler techniques that do not involve virtual memory ( Table 7.2 summarizes all the techniques examined in this chapter and the next). One of these techniques, partitioning, has been used in several variations in some now-obsolete operating systems. The other two techniques, simple paging and simple segmentation, are not used by themselves. However, it will clarify the discussion of virtual memory if we look first at these two techniques in the absence of virtual memory considerations.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extLst>
      <p:ext uri="{BB962C8B-B14F-4D97-AF65-F5344CB8AC3E}">
        <p14:creationId xmlns:p14="http://schemas.microsoft.com/office/powerpoint/2010/main" val="703618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a </a:t>
            </a:r>
            <a:r>
              <a:rPr lang="en-US" sz="1200" kern="1200" baseline="0" dirty="0" err="1">
                <a:solidFill>
                  <a:schemeClr val="tx1"/>
                </a:solidFill>
                <a:latin typeface="+mn-lt"/>
                <a:ea typeface="+mn-ea"/>
                <a:cs typeface="+mn-cs"/>
              </a:rPr>
              <a:t>uniprogramming</a:t>
            </a:r>
            <a:r>
              <a:rPr lang="en-US" sz="1200" kern="1200" baseline="0" dirty="0">
                <a:solidFill>
                  <a:schemeClr val="tx1"/>
                </a:solidFill>
                <a:latin typeface="+mn-lt"/>
                <a:ea typeface="+mn-ea"/>
                <a:cs typeface="+mn-cs"/>
              </a:rPr>
              <a:t> system, main memory is divided into two parts: one part</a:t>
            </a:r>
          </a:p>
          <a:p>
            <a:r>
              <a:rPr lang="en-US" sz="1200" kern="1200" baseline="0" dirty="0">
                <a:solidFill>
                  <a:schemeClr val="tx1"/>
                </a:solidFill>
                <a:latin typeface="+mn-lt"/>
                <a:ea typeface="+mn-ea"/>
                <a:cs typeface="+mn-cs"/>
              </a:rPr>
              <a:t>for the operating system (resident monitor, kernel) and other part for the program</a:t>
            </a:r>
          </a:p>
          <a:p>
            <a:r>
              <a:rPr lang="en-US" sz="1200" kern="1200" baseline="0" dirty="0">
                <a:solidFill>
                  <a:schemeClr val="tx1"/>
                </a:solidFill>
                <a:latin typeface="+mn-lt"/>
                <a:ea typeface="+mn-ea"/>
                <a:cs typeface="+mn-cs"/>
              </a:rPr>
              <a:t>currently being executed. In a multiprogramming system, the “user” part of</a:t>
            </a:r>
          </a:p>
          <a:p>
            <a:r>
              <a:rPr lang="en-US" sz="1200" kern="1200" baseline="0" dirty="0">
                <a:solidFill>
                  <a:schemeClr val="tx1"/>
                </a:solidFill>
                <a:latin typeface="+mn-lt"/>
                <a:ea typeface="+mn-ea"/>
                <a:cs typeface="+mn-cs"/>
              </a:rPr>
              <a:t>memory must be further subdivided to accommodate multiple processes. The task</a:t>
            </a:r>
          </a:p>
          <a:p>
            <a:r>
              <a:rPr lang="en-US" sz="1200" kern="1200" baseline="0" dirty="0">
                <a:solidFill>
                  <a:schemeClr val="tx1"/>
                </a:solidFill>
                <a:latin typeface="+mn-lt"/>
                <a:ea typeface="+mn-ea"/>
                <a:cs typeface="+mn-cs"/>
              </a:rPr>
              <a:t>of subdivision is carried out dynamically by the operating system and is known as</a:t>
            </a:r>
          </a:p>
          <a:p>
            <a:r>
              <a:rPr lang="en-US" sz="1200" kern="1200" baseline="0" dirty="0">
                <a:solidFill>
                  <a:schemeClr val="tx1"/>
                </a:solidFill>
                <a:latin typeface="+mn-lt"/>
                <a:ea typeface="+mn-ea"/>
                <a:cs typeface="+mn-cs"/>
              </a:rPr>
              <a:t>memory management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Effective memory management is vital in a multiprogramming system. If only</a:t>
            </a:r>
          </a:p>
          <a:p>
            <a:r>
              <a:rPr lang="en-US" sz="1200" kern="1200" baseline="0" dirty="0">
                <a:solidFill>
                  <a:schemeClr val="tx1"/>
                </a:solidFill>
                <a:latin typeface="+mn-lt"/>
                <a:ea typeface="+mn-ea"/>
                <a:cs typeface="+mn-cs"/>
              </a:rPr>
              <a:t>a few processes are in memory, then for much of the time all of the processes will be</a:t>
            </a:r>
          </a:p>
          <a:p>
            <a:r>
              <a:rPr lang="en-US" sz="1200" kern="1200" baseline="0" dirty="0">
                <a:solidFill>
                  <a:schemeClr val="tx1"/>
                </a:solidFill>
                <a:latin typeface="+mn-lt"/>
                <a:ea typeface="+mn-ea"/>
                <a:cs typeface="+mn-cs"/>
              </a:rPr>
              <a:t>waiting for I/O (input/output) and the processor will be idle. Thus memory needs to</a:t>
            </a:r>
          </a:p>
          <a:p>
            <a:r>
              <a:rPr lang="en-US" sz="1200" kern="1200" baseline="0" dirty="0">
                <a:solidFill>
                  <a:schemeClr val="tx1"/>
                </a:solidFill>
                <a:latin typeface="+mn-lt"/>
                <a:ea typeface="+mn-ea"/>
                <a:cs typeface="+mn-cs"/>
              </a:rPr>
              <a:t>be allocated to ensure a reasonable supply of ready processes to consume available</a:t>
            </a:r>
          </a:p>
          <a:p>
            <a:r>
              <a:rPr lang="en-US" sz="1200" kern="1200" baseline="0" dirty="0">
                <a:solidFill>
                  <a:schemeClr val="tx1"/>
                </a:solidFill>
                <a:latin typeface="+mn-lt"/>
                <a:ea typeface="+mn-ea"/>
                <a:cs typeface="+mn-cs"/>
              </a:rPr>
              <a:t>processor time.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Table 7.1 introduces some key terms for our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extLst>
      <p:ext uri="{BB962C8B-B14F-4D97-AF65-F5344CB8AC3E}">
        <p14:creationId xmlns:p14="http://schemas.microsoft.com/office/powerpoint/2010/main" val="1672681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7C61C-C926-254F-9D65-189E7B0C3DCF}" type="slidenum">
              <a:rPr lang="en-US"/>
              <a:pPr/>
              <a:t>63</a:t>
            </a:fld>
            <a:endParaRPr lang="en-US"/>
          </a:p>
        </p:txBody>
      </p:sp>
      <p:sp>
        <p:nvSpPr>
          <p:cNvPr id="8427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842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3715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0D2EC8-8973-AA4F-82E9-E5DE4FC5AD38}" type="slidenum">
              <a:rPr lang="en-US"/>
              <a:pPr/>
              <a:t>64</a:t>
            </a:fld>
            <a:endParaRPr lang="en-US"/>
          </a:p>
        </p:txBody>
      </p:sp>
      <p:sp>
        <p:nvSpPr>
          <p:cNvPr id="8437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843779" name="Rectangle 3"/>
          <p:cNvSpPr>
            <a:spLocks noGrp="1" noChangeArrowheads="1"/>
          </p:cNvSpPr>
          <p:nvPr>
            <p:ph type="body" idx="1"/>
          </p:nvPr>
        </p:nvSpPr>
        <p:spPr/>
        <p:txBody>
          <a:bodyPr/>
          <a:lstStyle/>
          <a:p>
            <a:r>
              <a:rPr lang="en-US"/>
              <a:t>Timesharing systems forced OS away from fixed-partition strategies</a:t>
            </a:r>
          </a:p>
          <a:p>
            <a:endParaRPr lang="en-US"/>
          </a:p>
        </p:txBody>
      </p:sp>
    </p:spTree>
    <p:extLst>
      <p:ext uri="{BB962C8B-B14F-4D97-AF65-F5344CB8AC3E}">
        <p14:creationId xmlns:p14="http://schemas.microsoft.com/office/powerpoint/2010/main" val="857629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3DBB8E-3737-7B4B-ACC3-FA0BD3794D89}" type="slidenum">
              <a:rPr lang="en-US"/>
              <a:pPr/>
              <a:t>66</a:t>
            </a:fld>
            <a:endParaRPr lang="en-US"/>
          </a:p>
        </p:txBody>
      </p:sp>
      <p:sp>
        <p:nvSpPr>
          <p:cNvPr id="84787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847875" name="Rectangle 3"/>
          <p:cNvSpPr>
            <a:spLocks noGrp="1" noChangeArrowheads="1"/>
          </p:cNvSpPr>
          <p:nvPr>
            <p:ph type="body" idx="1"/>
          </p:nvPr>
        </p:nvSpPr>
        <p:spPr/>
        <p:txBody>
          <a:bodyPr/>
          <a:lstStyle/>
          <a:p>
            <a:r>
              <a:rPr lang="en-US"/>
              <a:t>Know memory requirement in advance</a:t>
            </a:r>
          </a:p>
        </p:txBody>
      </p:sp>
    </p:spTree>
    <p:extLst>
      <p:ext uri="{BB962C8B-B14F-4D97-AF65-F5344CB8AC3E}">
        <p14:creationId xmlns:p14="http://schemas.microsoft.com/office/powerpoint/2010/main" val="273356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1200" b="1" i="1" kern="1200" baseline="0" dirty="0">
                <a:solidFill>
                  <a:schemeClr val="tx1"/>
                </a:solidFill>
                <a:latin typeface="+mn-lt"/>
                <a:ea typeface="ＭＳ Ｐゴシック" charset="0"/>
                <a:cs typeface="ＭＳ Ｐゴシック" charset="0"/>
              </a:rPr>
              <a:t>Question: Which one will you pick?</a:t>
            </a:r>
          </a:p>
          <a:p>
            <a:endParaRPr lang="en-US" sz="1200" b="1" i="1" kern="1200" baseline="0" dirty="0">
              <a:solidFill>
                <a:schemeClr val="tx1"/>
              </a:solidFill>
              <a:latin typeface="+mn-lt"/>
              <a:ea typeface="ＭＳ Ｐゴシック" charset="0"/>
              <a:cs typeface="ＭＳ Ｐゴシック" charset="0"/>
            </a:endParaRPr>
          </a:p>
          <a:p>
            <a:r>
              <a:rPr lang="en-US" sz="1200" b="1" i="1" kern="1200" baseline="0" dirty="0">
                <a:solidFill>
                  <a:schemeClr val="tx1"/>
                </a:solidFill>
                <a:latin typeface="+mn-lt"/>
                <a:ea typeface="ＭＳ Ｐゴシック" charset="0"/>
                <a:cs typeface="ＭＳ Ｐゴシック" charset="0"/>
              </a:rPr>
              <a:t>PLACEMENT ALGORITHM </a:t>
            </a:r>
            <a:r>
              <a:rPr lang="en-US" sz="1200" b="0" i="1" kern="1200" baseline="0" dirty="0">
                <a:solidFill>
                  <a:schemeClr val="tx1"/>
                </a:solidFill>
                <a:latin typeface="+mn-lt"/>
                <a:ea typeface="ＭＳ Ｐゴシック" charset="0"/>
                <a:cs typeface="ＭＳ Ｐゴシック" charset="0"/>
              </a:rPr>
              <a:t>With equal-size partitions, the placement of processes </a:t>
            </a:r>
            <a:r>
              <a:rPr lang="en-US" sz="1200" kern="1200" baseline="0" dirty="0">
                <a:solidFill>
                  <a:schemeClr val="tx1"/>
                </a:solidFill>
                <a:latin typeface="+mn-lt"/>
                <a:ea typeface="ＭＳ Ｐゴシック" charset="0"/>
                <a:cs typeface="ＭＳ Ｐゴシック" charset="0"/>
              </a:rPr>
              <a:t>in memory is trivial. As long as there is any available partition, a process can be loaded into that partition. Because all partitions are of equal size, it does not matter which partition is used. If all partitions are occupied with processes that are not ready to run, then one of these processes must be swapped out to make room for a new process. Which one to swap out is a scheduling decision; this topic is explored in Part Four.</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With unequal-size partitions, there are two possible ways to assign processes to partitions. The simplest way is to assign each process to the smallest partition within which it will fit. In this case, a scheduling queue is needed for each partition, to hold swapped-out processes destined for that partition ( Figure 7.3a ). The advantage of this approach is that processes are always assigned in such a way as to </a:t>
            </a:r>
            <a:r>
              <a:rPr lang="en-US" sz="1200" b="1" kern="1200" baseline="0" dirty="0">
                <a:solidFill>
                  <a:schemeClr val="tx1"/>
                </a:solidFill>
                <a:latin typeface="+mn-lt"/>
                <a:ea typeface="ＭＳ Ｐゴシック" charset="0"/>
                <a:cs typeface="ＭＳ Ｐゴシック" charset="0"/>
              </a:rPr>
              <a:t>minimize wasted memory within a partition </a:t>
            </a:r>
            <a:r>
              <a:rPr lang="en-US" sz="1200" kern="1200" baseline="0" dirty="0">
                <a:solidFill>
                  <a:schemeClr val="tx1"/>
                </a:solidFill>
                <a:latin typeface="+mn-lt"/>
                <a:ea typeface="ＭＳ Ｐゴシック" charset="0"/>
                <a:cs typeface="ＭＳ Ｐゴシック" charset="0"/>
              </a:rPr>
              <a:t>(internal fragmentation).</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Although this technique seems optimum from the point of view of an individual partition, it is not optimum from the point of view of the system as a whole. In Figure 7.2b , for example, consider a case in which there are no processes with a size between 12 and 16M at a certain point in time. In that case, the 16M partition will remain unused, even though some smaller process could have been assigned to it. Thus, a preferable approach would be to employ a single queue for all processes ( Figure 7.3b ). When it is time to load a process into main memory, the smallest available partition that will hold the process is selected. If all partitions are occupied, then a swapping decision must be made. Preference might be given to swapping out of the smallest partition that will hold the incoming process. It is also possible to consider other factors, such as priority, and a preference for swapping out blocked</a:t>
            </a:r>
          </a:p>
          <a:p>
            <a:r>
              <a:rPr lang="en-US" sz="1200" kern="1200" baseline="0" dirty="0">
                <a:solidFill>
                  <a:schemeClr val="tx1"/>
                </a:solidFill>
                <a:latin typeface="+mn-lt"/>
                <a:ea typeface="ＭＳ Ｐゴシック" charset="0"/>
                <a:cs typeface="ＭＳ Ｐゴシック" charset="0"/>
              </a:rPr>
              <a:t>processes versus ready processes.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67</a:t>
            </a:fld>
            <a:endParaRPr lang="en-US"/>
          </a:p>
        </p:txBody>
      </p:sp>
    </p:spTree>
    <p:extLst>
      <p:ext uri="{BB962C8B-B14F-4D97-AF65-F5344CB8AC3E}">
        <p14:creationId xmlns:p14="http://schemas.microsoft.com/office/powerpoint/2010/main" val="641063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To overcome some of the difficulties with fixed partitioning, an approach known as dynamic partitioning was developed. Again, this approach has been supplanted by more sophisticated memory management techniques. An important operating system that used this technique was IBM’s mainframe operating system, OS/MVT (</a:t>
            </a:r>
            <a:r>
              <a:rPr lang="en-US" sz="1200" b="1" kern="1200" baseline="0" dirty="0">
                <a:solidFill>
                  <a:schemeClr val="tx1"/>
                </a:solidFill>
                <a:latin typeface="+mn-lt"/>
                <a:ea typeface="+mn-ea"/>
                <a:cs typeface="+mn-cs"/>
              </a:rPr>
              <a:t>Multiprogramming with a Variable Number of Tasks</a:t>
            </a:r>
            <a:r>
              <a:rPr lang="en-US" sz="1200" kern="1200" baseline="0" dirty="0">
                <a:solidFill>
                  <a:schemeClr val="tx1"/>
                </a:solidFill>
                <a:latin typeface="+mn-lt"/>
                <a:ea typeface="+mn-ea"/>
                <a:cs typeface="+mn-cs"/>
              </a:rPr>
              <a: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dynamic partitioning, the partitions are of variable length and number. When a process is brought into main memory, it is allocated exactly as much memory as it requires and no more.</a:t>
            </a:r>
          </a:p>
          <a:p>
            <a:endParaRPr lang="en-US" sz="1200" kern="1200" baseline="0" dirty="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OS/360</a:t>
            </a:r>
            <a:r>
              <a:rPr lang="en-US" sz="1200" kern="1200" dirty="0">
                <a:solidFill>
                  <a:schemeClr val="tx1"/>
                </a:solidFill>
                <a:effectLst/>
                <a:latin typeface="+mn-lt"/>
                <a:ea typeface="+mn-ea"/>
                <a:cs typeface="+mn-cs"/>
              </a:rPr>
              <a:t>, officially known as IBM System/360 Operating System,[1][2] is a discontinued batch processing operating system developed by IBM for their then-new System/360 mainframe computer, announced in 1964; it was heavily influenced by the earlier </a:t>
            </a:r>
            <a:r>
              <a:rPr lang="en-US" sz="1200" u="sng" kern="1200" dirty="0">
                <a:solidFill>
                  <a:schemeClr val="tx1"/>
                </a:solidFill>
                <a:effectLst/>
                <a:latin typeface="+mn-lt"/>
                <a:ea typeface="+mn-ea"/>
                <a:cs typeface="+mn-cs"/>
              </a:rPr>
              <a:t>IBSYS</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rPr>
              <a:t>IBJOB</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Input/Output</a:t>
            </a:r>
            <a:r>
              <a:rPr lang="en-US" sz="1200" kern="1200" dirty="0">
                <a:solidFill>
                  <a:schemeClr val="tx1"/>
                </a:solidFill>
                <a:effectLst/>
                <a:latin typeface="+mn-lt"/>
                <a:ea typeface="+mn-ea"/>
                <a:cs typeface="+mn-cs"/>
              </a:rPr>
              <a:t> Control System (</a:t>
            </a:r>
            <a:r>
              <a:rPr lang="en-US" sz="1200" u="sng" kern="1200" dirty="0">
                <a:solidFill>
                  <a:schemeClr val="tx1"/>
                </a:solidFill>
                <a:effectLst/>
                <a:latin typeface="+mn-lt"/>
                <a:ea typeface="+mn-ea"/>
                <a:cs typeface="+mn-cs"/>
              </a:rPr>
              <a:t>IOCS</a:t>
            </a:r>
            <a:r>
              <a:rPr lang="en-US" sz="1200" kern="1200" dirty="0">
                <a:solidFill>
                  <a:schemeClr val="tx1"/>
                </a:solidFill>
                <a:effectLst/>
                <a:latin typeface="+mn-lt"/>
                <a:ea typeface="+mn-ea"/>
                <a:cs typeface="+mn-cs"/>
              </a:rPr>
              <a:t>) packages. It was among the earliest operating systems to make direct access storage devices a prerequisite for their operation.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u="sng" kern="1200" dirty="0">
                <a:solidFill>
                  <a:schemeClr val="tx1"/>
                </a:solidFill>
                <a:effectLst/>
                <a:latin typeface="+mn-lt"/>
                <a:ea typeface="+mn-ea"/>
                <a:cs typeface="+mn-cs"/>
              </a:rPr>
              <a:t>Multiprogramming</a:t>
            </a:r>
            <a:r>
              <a:rPr lang="en-US" sz="1200" kern="1200" dirty="0">
                <a:solidFill>
                  <a:schemeClr val="tx1"/>
                </a:solidFill>
                <a:effectLst/>
                <a:latin typeface="+mn-lt"/>
                <a:ea typeface="+mn-ea"/>
                <a:cs typeface="+mn-cs"/>
              </a:rPr>
              <a:t> with a Variable number of Tasks (</a:t>
            </a:r>
            <a:r>
              <a:rPr lang="en-US" sz="1200" u="sng" kern="1200" dirty="0">
                <a:solidFill>
                  <a:schemeClr val="tx1"/>
                </a:solidFill>
                <a:effectLst/>
                <a:latin typeface="+mn-lt"/>
                <a:ea typeface="+mn-ea"/>
                <a:cs typeface="+mn-cs"/>
              </a:rPr>
              <a:t>MVT</a:t>
            </a:r>
            <a:r>
              <a:rPr lang="en-US" sz="1200" kern="1200" dirty="0">
                <a:solidFill>
                  <a:schemeClr val="tx1"/>
                </a:solidFill>
                <a:effectLst/>
                <a:latin typeface="+mn-lt"/>
                <a:ea typeface="+mn-ea"/>
                <a:cs typeface="+mn-cs"/>
              </a:rPr>
              <a:t>)[14] was the most sophisticated of three available configurations of OS/</a:t>
            </a:r>
            <a:r>
              <a:rPr lang="en-US" sz="1200" u="sng" kern="1200" dirty="0">
                <a:solidFill>
                  <a:schemeClr val="tx1"/>
                </a:solidFill>
                <a:effectLst/>
                <a:latin typeface="+mn-lt"/>
                <a:ea typeface="+mn-ea"/>
                <a:cs typeface="+mn-cs"/>
              </a:rPr>
              <a:t>360's</a:t>
            </a:r>
            <a:r>
              <a:rPr lang="en-US" sz="1200" kern="1200" dirty="0">
                <a:solidFill>
                  <a:schemeClr val="tx1"/>
                </a:solidFill>
                <a:effectLst/>
                <a:latin typeface="+mn-lt"/>
                <a:ea typeface="+mn-ea"/>
                <a:cs typeface="+mn-cs"/>
              </a:rPr>
              <a:t> control program.[2] </a:t>
            </a:r>
            <a:r>
              <a:rPr lang="en-US" sz="1200" u="sng" kern="1200" dirty="0">
                <a:solidFill>
                  <a:schemeClr val="tx1"/>
                </a:solidFill>
                <a:effectLst/>
                <a:latin typeface="+mn-lt"/>
                <a:ea typeface="+mn-ea"/>
                <a:cs typeface="+mn-cs"/>
              </a:rPr>
              <a:t>MVT</a:t>
            </a:r>
            <a:r>
              <a:rPr lang="en-US" sz="1200" kern="1200" dirty="0">
                <a:solidFill>
                  <a:schemeClr val="tx1"/>
                </a:solidFill>
                <a:effectLst/>
                <a:latin typeface="+mn-lt"/>
                <a:ea typeface="+mn-ea"/>
                <a:cs typeface="+mn-cs"/>
              </a:rPr>
              <a:t> was intended for the largest machines in the System/360 family. Introduced in 1964, it did not become available until 1967. Early versions had many problems and the simpler </a:t>
            </a:r>
            <a:r>
              <a:rPr lang="en-US" sz="1200" u="sng" kern="1200" dirty="0">
                <a:solidFill>
                  <a:schemeClr val="tx1"/>
                </a:solidFill>
                <a:effectLst/>
                <a:latin typeface="+mn-lt"/>
                <a:ea typeface="+mn-ea"/>
                <a:cs typeface="+mn-cs"/>
              </a:rPr>
              <a:t>MFT</a:t>
            </a:r>
            <a:r>
              <a:rPr lang="en-US" sz="1200" kern="1200" dirty="0">
                <a:solidFill>
                  <a:schemeClr val="tx1"/>
                </a:solidFill>
                <a:effectLst/>
                <a:latin typeface="+mn-lt"/>
                <a:ea typeface="+mn-ea"/>
                <a:cs typeface="+mn-cs"/>
              </a:rPr>
              <a:t> continued to be used for many years.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extLst>
      <p:ext uri="{BB962C8B-B14F-4D97-AF65-F5344CB8AC3E}">
        <p14:creationId xmlns:p14="http://schemas.microsoft.com/office/powerpoint/2010/main" val="2043799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An example, using 64 Mbytes of main memory. Initially, main memory is empty, except for the OS (a). The first three processes are loaded in, starting where the operating system ends and occupying just enough space for each process (b, c, d). This leaves a “hole” at the end of memory that is too small for a fourth process. At some point, none of</a:t>
            </a:r>
          </a:p>
          <a:p>
            <a:r>
              <a:rPr lang="en-US" sz="1200" kern="1200" baseline="0" dirty="0">
                <a:solidFill>
                  <a:schemeClr val="tx1"/>
                </a:solidFill>
                <a:latin typeface="+mn-lt"/>
                <a:ea typeface="ＭＳ Ｐゴシック" charset="0"/>
                <a:cs typeface="ＭＳ Ｐゴシック" charset="0"/>
              </a:rPr>
              <a:t>the processes in memory is ready. The operating system swaps out process 2 (e), which leaves sufficient room to load a new process, process 4 (f). Because process 4 is smaller than process 2, another small hole is created. Later, a point is reached at which none of the processes in main memory is ready, but process 2, in the Ready-Suspend state, is available. Because there is insufficient room in memory for process 2, the operating system swaps process 1 out (g) and swaps process 2 back in (h).</a:t>
            </a:r>
          </a:p>
          <a:p>
            <a:endParaRPr lang="en-US" sz="1200" kern="1200" baseline="0" dirty="0">
              <a:solidFill>
                <a:schemeClr val="tx1"/>
              </a:solidFill>
              <a:latin typeface="+mn-lt"/>
              <a:ea typeface="ＭＳ Ｐゴシック" charset="0"/>
              <a:cs typeface="ＭＳ Ｐゴシック" charset="0"/>
            </a:endParaRPr>
          </a:p>
          <a:p>
            <a:r>
              <a:rPr lang="en-US" sz="1200" b="1" kern="1200" baseline="0" dirty="0">
                <a:solidFill>
                  <a:srgbClr val="FF0000"/>
                </a:solidFill>
                <a:latin typeface="+mn-lt"/>
                <a:ea typeface="ＭＳ Ｐゴシック" charset="0"/>
                <a:cs typeface="ＭＳ Ｐゴシック" charset="0"/>
              </a:rPr>
              <a:t>Problem:</a:t>
            </a:r>
            <a:r>
              <a:rPr lang="en-US" sz="1200" kern="1200" baseline="0" dirty="0">
                <a:solidFill>
                  <a:schemeClr val="tx1"/>
                </a:solidFill>
                <a:latin typeface="+mn-lt"/>
                <a:ea typeface="ＭＳ Ｐゴシック" charset="0"/>
                <a:cs typeface="ＭＳ Ｐゴシック" charset="0"/>
              </a:rPr>
              <a:t> As this example shows, this method starts out well, but eventually it leads to a situation in which there are a lot of small holes in memory. As time goes on, memory becomes more and more fragmented, and memory utilization declines. This phenomenon is referred to as </a:t>
            </a:r>
            <a:r>
              <a:rPr lang="en-US" sz="1200" b="1" kern="1200" baseline="0" dirty="0">
                <a:solidFill>
                  <a:schemeClr val="tx1"/>
                </a:solidFill>
                <a:latin typeface="+mn-lt"/>
                <a:ea typeface="ＭＳ Ｐゴシック" charset="0"/>
                <a:cs typeface="ＭＳ Ｐゴシック" charset="0"/>
              </a:rPr>
              <a:t>external fragmentation </a:t>
            </a:r>
            <a:r>
              <a:rPr lang="en-US" sz="1200" b="0" kern="1200" baseline="0" dirty="0">
                <a:solidFill>
                  <a:schemeClr val="tx1"/>
                </a:solidFill>
                <a:latin typeface="+mn-lt"/>
                <a:ea typeface="ＭＳ Ｐゴシック" charset="0"/>
                <a:cs typeface="ＭＳ Ｐゴシック" charset="0"/>
              </a:rPr>
              <a:t>, indicating that the memory </a:t>
            </a:r>
            <a:r>
              <a:rPr lang="en-US" sz="1200" kern="1200" baseline="0" dirty="0">
                <a:solidFill>
                  <a:schemeClr val="tx1"/>
                </a:solidFill>
                <a:latin typeface="+mn-lt"/>
                <a:ea typeface="ＭＳ Ｐゴシック" charset="0"/>
                <a:cs typeface="ＭＳ Ｐゴシック" charset="0"/>
              </a:rPr>
              <a:t>that is external to all partitions becomes increasingly fragmented. This is in contrast to internal fragmentation, referred to earlier.</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69</a:t>
            </a:fld>
            <a:endParaRPr lang="en-US"/>
          </a:p>
        </p:txBody>
      </p:sp>
    </p:spTree>
    <p:extLst>
      <p:ext uri="{BB962C8B-B14F-4D97-AF65-F5344CB8AC3E}">
        <p14:creationId xmlns:p14="http://schemas.microsoft.com/office/powerpoint/2010/main" val="12290310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marR="0" lvl="0" indent="-228600" algn="l" defTabSz="914400" rtl="0" eaLnBrk="0" fontAlgn="base" latinLnBrk="0" hangingPunct="0">
              <a:lnSpc>
                <a:spcPct val="100000"/>
              </a:lnSpc>
              <a:spcBef>
                <a:spcPct val="30000"/>
              </a:spcBef>
              <a:spcAft>
                <a:spcPct val="0"/>
              </a:spcAft>
              <a:buClrTx/>
              <a:buSzTx/>
              <a:buFont typeface="+mj-lt"/>
              <a:buNone/>
              <a:tabLst/>
              <a:defRPr/>
            </a:pPr>
            <a:r>
              <a:rPr lang="en-US" sz="1200" kern="1200" baseline="0" dirty="0">
                <a:solidFill>
                  <a:schemeClr val="tx1"/>
                </a:solidFill>
                <a:latin typeface="+mn-lt"/>
                <a:ea typeface="+mn-ea"/>
                <a:cs typeface="+mn-cs"/>
              </a:rPr>
              <a:t>One technique for overcoming external fragmentation is </a:t>
            </a:r>
            <a:r>
              <a:rPr lang="en-US" sz="1200" b="1" kern="1200" baseline="0" dirty="0">
                <a:solidFill>
                  <a:schemeClr val="tx1"/>
                </a:solidFill>
                <a:latin typeface="+mn-lt"/>
                <a:ea typeface="+mn-ea"/>
                <a:cs typeface="+mn-cs"/>
              </a:rPr>
              <a:t>compaction : </a:t>
            </a:r>
            <a:r>
              <a:rPr lang="en-US" sz="1200" b="0" kern="1200" baseline="0" dirty="0">
                <a:solidFill>
                  <a:schemeClr val="tx1"/>
                </a:solidFill>
                <a:latin typeface="+mn-lt"/>
                <a:ea typeface="+mn-ea"/>
                <a:cs typeface="+mn-cs"/>
              </a:rPr>
              <a:t>From</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time to time, the OS shifts the processes so that they are contiguous and so that all of the free memory is together in one block. For example, in Figure 7.4h , compaction will result in a block of free memory of length 16M. This may well be sufficient to load in an additional process. The difficulty with compaction is that it is a time-consuming procedure and wasteful of processor time. Note that compaction implies the need for a dynamic relocation capability. That is, it must be possible to move a program from one region to another in main memory </a:t>
            </a:r>
            <a:r>
              <a:rPr lang="en-US" sz="1200" b="1" kern="1200" baseline="0" dirty="0">
                <a:solidFill>
                  <a:srgbClr val="FF0000"/>
                </a:solidFill>
                <a:latin typeface="+mn-lt"/>
                <a:ea typeface="+mn-ea"/>
                <a:cs typeface="+mn-cs"/>
              </a:rPr>
              <a:t>without invalidating the memory references </a:t>
            </a:r>
            <a:r>
              <a:rPr lang="en-US" sz="1200" kern="1200" baseline="0" dirty="0">
                <a:solidFill>
                  <a:schemeClr val="tx1"/>
                </a:solidFill>
                <a:latin typeface="+mn-lt"/>
                <a:ea typeface="+mn-ea"/>
                <a:cs typeface="+mn-cs"/>
              </a:rPr>
              <a:t>in the program (see Appendix 7A).</a:t>
            </a:r>
            <a:endParaRPr lang="en-US" dirty="0"/>
          </a:p>
          <a:p>
            <a:pPr marL="228600" lvl="0" indent="-228600">
              <a:buFont typeface="+mj-lt"/>
              <a:buAutoNum type="arabicPeriod"/>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extLst>
      <p:ext uri="{BB962C8B-B14F-4D97-AF65-F5344CB8AC3E}">
        <p14:creationId xmlns:p14="http://schemas.microsoft.com/office/powerpoint/2010/main" val="1897593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1" kern="1200" baseline="0" dirty="0">
                <a:solidFill>
                  <a:schemeClr val="tx1"/>
                </a:solidFill>
                <a:latin typeface="+mn-lt"/>
                <a:ea typeface="+mn-ea"/>
                <a:cs typeface="+mn-cs"/>
              </a:rPr>
              <a:t>Because memory compaction is time consuming, the OS </a:t>
            </a:r>
            <a:r>
              <a:rPr lang="en-US" sz="1200" kern="1200" baseline="0" dirty="0">
                <a:solidFill>
                  <a:schemeClr val="tx1"/>
                </a:solidFill>
                <a:latin typeface="+mn-lt"/>
                <a:ea typeface="+mn-ea"/>
                <a:cs typeface="+mn-cs"/>
              </a:rPr>
              <a:t>designer must be clever in deciding how to assign processes to memory (how to plug the holes). When it is time to load or swap a process into main memory, and if there is more than one free block of memory of sufficient size, then the operating system must decide which free block to allocate.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Three placement algorithms that might be considered are best-fit, first-fit, and next-fit. All, of course, are limited to choosing among free blocks of main memory that are equal to or larger than the process to be brought in. </a:t>
            </a:r>
            <a:r>
              <a:rPr lang="en-US" sz="1200" b="1" kern="1200" baseline="0" dirty="0">
                <a:solidFill>
                  <a:schemeClr val="tx1"/>
                </a:solidFill>
                <a:latin typeface="+mn-lt"/>
                <a:ea typeface="+mn-ea"/>
                <a:cs typeface="+mn-cs"/>
              </a:rPr>
              <a:t>Best-fit </a:t>
            </a:r>
            <a:r>
              <a:rPr lang="en-US" sz="1200" b="0" kern="1200" baseline="0" dirty="0">
                <a:solidFill>
                  <a:schemeClr val="tx1"/>
                </a:solidFill>
                <a:latin typeface="+mn-lt"/>
                <a:ea typeface="+mn-ea"/>
                <a:cs typeface="+mn-cs"/>
              </a:rPr>
              <a:t>chooses the </a:t>
            </a:r>
            <a:r>
              <a:rPr lang="en-US" sz="1200" kern="1200" baseline="0" dirty="0">
                <a:solidFill>
                  <a:schemeClr val="tx1"/>
                </a:solidFill>
                <a:latin typeface="+mn-lt"/>
                <a:ea typeface="+mn-ea"/>
                <a:cs typeface="+mn-cs"/>
              </a:rPr>
              <a:t>block that is closest in size to the request. </a:t>
            </a:r>
            <a:r>
              <a:rPr lang="en-US" sz="1200" b="1" kern="1200" baseline="0" dirty="0">
                <a:solidFill>
                  <a:schemeClr val="tx1"/>
                </a:solidFill>
                <a:latin typeface="+mn-lt"/>
                <a:ea typeface="+mn-ea"/>
                <a:cs typeface="+mn-cs"/>
              </a:rPr>
              <a:t>First-fit </a:t>
            </a:r>
            <a:r>
              <a:rPr lang="en-US" sz="1200" b="0" kern="1200" baseline="0" dirty="0">
                <a:solidFill>
                  <a:schemeClr val="tx1"/>
                </a:solidFill>
                <a:latin typeface="+mn-lt"/>
                <a:ea typeface="+mn-ea"/>
                <a:cs typeface="+mn-cs"/>
              </a:rPr>
              <a:t>begins to scan memory from the </a:t>
            </a:r>
            <a:r>
              <a:rPr lang="en-US" sz="1200" kern="1200" baseline="0" dirty="0">
                <a:solidFill>
                  <a:schemeClr val="tx1"/>
                </a:solidFill>
                <a:latin typeface="+mn-lt"/>
                <a:ea typeface="+mn-ea"/>
                <a:cs typeface="+mn-cs"/>
              </a:rPr>
              <a:t>beginning and chooses the first available block that is large enough. </a:t>
            </a:r>
            <a:r>
              <a:rPr lang="en-US" sz="1200" b="1" kern="1200" baseline="0" dirty="0">
                <a:solidFill>
                  <a:schemeClr val="tx1"/>
                </a:solidFill>
                <a:latin typeface="+mn-lt"/>
                <a:ea typeface="+mn-ea"/>
                <a:cs typeface="+mn-cs"/>
              </a:rPr>
              <a:t>Next-fit </a:t>
            </a:r>
            <a:r>
              <a:rPr lang="en-US" sz="1200" b="0" kern="1200" baseline="0" dirty="0">
                <a:solidFill>
                  <a:schemeClr val="tx1"/>
                </a:solidFill>
                <a:latin typeface="+mn-lt"/>
                <a:ea typeface="+mn-ea"/>
                <a:cs typeface="+mn-cs"/>
              </a:rPr>
              <a:t>begins </a:t>
            </a:r>
            <a:r>
              <a:rPr lang="en-US" sz="1200" kern="1200" baseline="0" dirty="0">
                <a:solidFill>
                  <a:schemeClr val="tx1"/>
                </a:solidFill>
                <a:latin typeface="+mn-lt"/>
                <a:ea typeface="+mn-ea"/>
                <a:cs typeface="+mn-cs"/>
              </a:rPr>
              <a:t>to scan memory from the location of the last placement, and chooses the next available block that is large enough.</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extLst>
      <p:ext uri="{BB962C8B-B14F-4D97-AF65-F5344CB8AC3E}">
        <p14:creationId xmlns:p14="http://schemas.microsoft.com/office/powerpoint/2010/main" val="57300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an example of deadlock involving reusable resources, consider two processes that compete for exclusive access to a disk file D and a tape drive T. The programs engage in the operations depicted in Figure 6.4 . Deadlock occurs if each process holds one resource and requests the other. For example, deadlock occurs if the multiprogramming system interleaves the execution of the two processes as follows:</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p</a:t>
            </a:r>
            <a:r>
              <a:rPr lang="en-US" sz="1200" kern="1200" baseline="0" dirty="0">
                <a:solidFill>
                  <a:schemeClr val="tx1"/>
                </a:solidFill>
                <a:latin typeface="+mn-lt"/>
                <a:ea typeface="+mn-ea"/>
                <a:cs typeface="+mn-cs"/>
              </a:rPr>
              <a:t> 0 </a:t>
            </a:r>
            <a:r>
              <a:rPr lang="en-US" sz="1200" kern="1200" baseline="0" dirty="0" err="1">
                <a:solidFill>
                  <a:schemeClr val="tx1"/>
                </a:solidFill>
                <a:latin typeface="+mn-lt"/>
                <a:ea typeface="+mn-ea"/>
                <a:cs typeface="+mn-cs"/>
              </a:rPr>
              <a:t>p</a:t>
            </a:r>
            <a:r>
              <a:rPr lang="en-US" sz="1200" kern="1200" baseline="0" dirty="0">
                <a:solidFill>
                  <a:schemeClr val="tx1"/>
                </a:solidFill>
                <a:latin typeface="+mn-lt"/>
                <a:ea typeface="+mn-ea"/>
                <a:cs typeface="+mn-cs"/>
              </a:rPr>
              <a:t> 1 </a:t>
            </a:r>
            <a:r>
              <a:rPr lang="en-US" sz="1200" kern="1200" baseline="0" dirty="0" err="1">
                <a:solidFill>
                  <a:schemeClr val="tx1"/>
                </a:solidFill>
                <a:latin typeface="+mn-lt"/>
                <a:ea typeface="+mn-ea"/>
                <a:cs typeface="+mn-cs"/>
              </a:rPr>
              <a:t>q</a:t>
            </a:r>
            <a:r>
              <a:rPr lang="en-US" sz="1200" kern="1200" baseline="0" dirty="0">
                <a:solidFill>
                  <a:schemeClr val="tx1"/>
                </a:solidFill>
                <a:latin typeface="+mn-lt"/>
                <a:ea typeface="+mn-ea"/>
                <a:cs typeface="+mn-cs"/>
              </a:rPr>
              <a:t> 0 </a:t>
            </a:r>
            <a:r>
              <a:rPr lang="en-US" sz="1200" kern="1200" baseline="0" dirty="0" err="1">
                <a:solidFill>
                  <a:schemeClr val="tx1"/>
                </a:solidFill>
                <a:latin typeface="+mn-lt"/>
                <a:ea typeface="+mn-ea"/>
                <a:cs typeface="+mn-cs"/>
              </a:rPr>
              <a:t>q</a:t>
            </a:r>
            <a:r>
              <a:rPr lang="en-US" sz="1200" kern="1200" baseline="0" dirty="0">
                <a:solidFill>
                  <a:schemeClr val="tx1"/>
                </a:solidFill>
                <a:latin typeface="+mn-lt"/>
                <a:ea typeface="+mn-ea"/>
                <a:cs typeface="+mn-cs"/>
              </a:rPr>
              <a:t> 1 </a:t>
            </a:r>
            <a:r>
              <a:rPr lang="en-US" sz="1200" kern="1200" baseline="0" dirty="0" err="1">
                <a:solidFill>
                  <a:schemeClr val="tx1"/>
                </a:solidFill>
                <a:latin typeface="+mn-lt"/>
                <a:ea typeface="+mn-ea"/>
                <a:cs typeface="+mn-cs"/>
              </a:rPr>
              <a:t>p</a:t>
            </a:r>
            <a:r>
              <a:rPr lang="en-US" sz="1200" kern="1200" baseline="0" dirty="0">
                <a:solidFill>
                  <a:schemeClr val="tx1"/>
                </a:solidFill>
                <a:latin typeface="+mn-lt"/>
                <a:ea typeface="+mn-ea"/>
                <a:cs typeface="+mn-cs"/>
              </a:rPr>
              <a:t> 2 </a:t>
            </a:r>
            <a:r>
              <a:rPr lang="en-US" sz="1200" kern="1200" baseline="0" dirty="0" err="1">
                <a:solidFill>
                  <a:schemeClr val="tx1"/>
                </a:solidFill>
                <a:latin typeface="+mn-lt"/>
                <a:ea typeface="+mn-ea"/>
                <a:cs typeface="+mn-cs"/>
              </a:rPr>
              <a:t>q</a:t>
            </a:r>
            <a:r>
              <a:rPr lang="en-US" sz="1200" kern="1200" baseline="0" dirty="0">
                <a:solidFill>
                  <a:schemeClr val="tx1"/>
                </a:solidFill>
                <a:latin typeface="+mn-lt"/>
                <a:ea typeface="+mn-ea"/>
                <a:cs typeface="+mn-cs"/>
              </a:rPr>
              <a:t> 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may appear that this is a programming error rather than a problem for the OS designer. However, we have seen that concurrent program design is challenging. Such deadlocks do occur, and the cause is often embedded in complex program logic, making detection difficult. One strategy for dealing with such a deadlock is to impose system design constraints concerning the order in which resources can be requested.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4437865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Figure 7.5a shows an example memory configuration after a number of placement and swapping-out operations. The last block that was used was a 22-Mbyte block from which a 14-Mbyte partition was created. Figure 7.5b shows the difference between the best-, first-, and next-fit placement algorithms in satisfying a 16-Mbyte allocation request. Best-fit will search the entire list of available blocks and make use of the 18-Mbyte block, leaving a 2-Mbyte fragment. First-fit results in a 6-Mbyte fragment, and next-fit results in a 20-Mbyte fragment.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Which of these approaches is best will depend on the exact sequence of process swapping that occurs and the size of those processes. However, some general comments can be made (see also [BREN89], [SHOR75], and [BAYS77]). The first-fit algorithm is not only the simplest but usually the best and fastest as well. The next-fit algorithm tends to produce slightly worse results than the first-fit. The next-fit algorithm will more frequently lead to an allocation from a free block at the end of memory. The result is that the largest block of free memory, which usually appears at the end of the memory space, is quickly broken up into small fragments. Thus, compaction may be required more frequently with next-fit. On the other hand, the first-fit algorithm may litter the front end with small free partitions that need to be searched over on each subsequent first-fit pass. The best-fit algorithm, despite its name, is usually the worst performer. Because this algorithm looks for the smallest block that will satisfy the requirement, it guarantees that the fragment left behind is as small as possible. Although each memory request always wastes the smallest amount of memory, the result is that main memory is quickly littered by blocks too small to satisfy memory allocation requests. Thus, memory compaction must be done more frequently than with the other algorithms.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extLst>
      <p:ext uri="{BB962C8B-B14F-4D97-AF65-F5344CB8AC3E}">
        <p14:creationId xmlns:p14="http://schemas.microsoft.com/office/powerpoint/2010/main" val="724495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Both fixed and dynamic partitioning schemes have drawbacks. A fixed partitioning scheme limits the number of active processes and may use space inefficiently if there is a poor match between available partition sizes and process sizes. A dynamic partitioning scheme is more complex to maintain and includes the overhead of compaction. An interesting compromise is the buddy system ([KNUT97], [PETE77]).</a:t>
            </a:r>
          </a:p>
          <a:p>
            <a:endParaRPr lang="en-US" sz="1200" kern="1200" baseline="0" dirty="0">
              <a:solidFill>
                <a:schemeClr val="tx1"/>
              </a:solidFill>
              <a:latin typeface="+mn-lt"/>
              <a:ea typeface="+mn-ea"/>
              <a:cs typeface="+mn-cs"/>
            </a:endParaRPr>
          </a:p>
          <a:p>
            <a:r>
              <a:rPr lang="en-US" sz="3000" dirty="0"/>
              <a:t>Memory blocks are available of size 2</a:t>
            </a:r>
            <a:r>
              <a:rPr lang="en-US" sz="3000" i="1" baseline="30000" dirty="0"/>
              <a:t>K</a:t>
            </a:r>
            <a:r>
              <a:rPr lang="en-US" sz="3000" i="1" dirty="0"/>
              <a:t> words, L ≤ K ≤ U, </a:t>
            </a:r>
            <a:r>
              <a:rPr lang="en-US" sz="3000" dirty="0"/>
              <a:t>where </a:t>
            </a:r>
          </a:p>
          <a:p>
            <a:pPr lvl="2"/>
            <a:r>
              <a:rPr lang="en-US" dirty="0"/>
              <a:t>2</a:t>
            </a:r>
            <a:r>
              <a:rPr lang="en-US" i="1" baseline="30000" dirty="0"/>
              <a:t>L</a:t>
            </a:r>
            <a:r>
              <a:rPr lang="en-US" i="1" dirty="0"/>
              <a:t> = smallest size block that is allocated </a:t>
            </a:r>
          </a:p>
          <a:p>
            <a:pPr lvl="2"/>
            <a:r>
              <a:rPr lang="en-US" dirty="0"/>
              <a:t>2</a:t>
            </a:r>
            <a:r>
              <a:rPr lang="en-US" baseline="30000" dirty="0"/>
              <a:t>U</a:t>
            </a:r>
            <a:r>
              <a:rPr lang="en-US" dirty="0"/>
              <a:t> = largest size block that is allocated; generally 2</a:t>
            </a:r>
            <a:r>
              <a:rPr lang="en-US" baseline="30000" dirty="0"/>
              <a:t>U</a:t>
            </a:r>
            <a:r>
              <a:rPr lang="en-US" dirty="0"/>
              <a:t> is the size of the entire memory available for allocation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begin, the entire space available for allocation is treated as a single block of size 2</a:t>
            </a:r>
            <a:r>
              <a:rPr lang="en-US" sz="1200" i="1" kern="1200" baseline="30000" dirty="0">
                <a:solidFill>
                  <a:schemeClr val="tx1"/>
                </a:solidFill>
                <a:latin typeface="+mn-lt"/>
                <a:ea typeface="+mn-ea"/>
                <a:cs typeface="+mn-cs"/>
              </a:rPr>
              <a:t>U</a:t>
            </a:r>
            <a:r>
              <a:rPr lang="en-US" sz="1200" i="1" kern="1200" baseline="0" dirty="0">
                <a:solidFill>
                  <a:schemeClr val="tx1"/>
                </a:solidFill>
                <a:latin typeface="+mn-lt"/>
                <a:ea typeface="+mn-ea"/>
                <a:cs typeface="+mn-cs"/>
              </a:rPr>
              <a:t> . If a request of size s such that 2</a:t>
            </a:r>
            <a:r>
              <a:rPr lang="en-US" sz="1200" i="1" kern="1200" baseline="30000" dirty="0">
                <a:solidFill>
                  <a:schemeClr val="tx1"/>
                </a:solidFill>
                <a:latin typeface="+mn-lt"/>
                <a:ea typeface="+mn-ea"/>
                <a:cs typeface="+mn-cs"/>
              </a:rPr>
              <a:t>U –1 </a:t>
            </a:r>
            <a:r>
              <a:rPr lang="en-US" sz="1200" i="1" kern="1200" baseline="0" dirty="0">
                <a:solidFill>
                  <a:schemeClr val="tx1"/>
                </a:solidFill>
                <a:latin typeface="+mn-lt"/>
                <a:ea typeface="+mn-ea"/>
                <a:cs typeface="+mn-cs"/>
              </a:rPr>
              <a:t>≤ s 2</a:t>
            </a:r>
            <a:r>
              <a:rPr lang="en-US" sz="1200" i="1" kern="1200" baseline="30000" dirty="0">
                <a:solidFill>
                  <a:schemeClr val="tx1"/>
                </a:solidFill>
                <a:latin typeface="+mn-lt"/>
                <a:ea typeface="+mn-ea"/>
                <a:cs typeface="+mn-cs"/>
              </a:rPr>
              <a:t>U </a:t>
            </a:r>
            <a:r>
              <a:rPr lang="en-US" sz="1200" i="1" kern="1200" baseline="0" dirty="0">
                <a:solidFill>
                  <a:schemeClr val="tx1"/>
                </a:solidFill>
                <a:latin typeface="+mn-lt"/>
                <a:ea typeface="+mn-ea"/>
                <a:cs typeface="+mn-cs"/>
              </a:rPr>
              <a:t>is made, then the entire block </a:t>
            </a:r>
            <a:r>
              <a:rPr lang="en-US" sz="1200" kern="1200" baseline="0" dirty="0">
                <a:solidFill>
                  <a:schemeClr val="tx1"/>
                </a:solidFill>
                <a:latin typeface="+mn-lt"/>
                <a:ea typeface="+mn-ea"/>
                <a:cs typeface="+mn-cs"/>
              </a:rPr>
              <a:t>is allocated. Otherwise, the block is split into two equal buddies of size </a:t>
            </a:r>
            <a:r>
              <a:rPr lang="en-US" sz="1200" i="1" kern="1200" baseline="0" dirty="0">
                <a:solidFill>
                  <a:schemeClr val="tx1"/>
                </a:solidFill>
                <a:latin typeface="+mn-lt"/>
                <a:ea typeface="+mn-ea"/>
                <a:cs typeface="+mn-cs"/>
              </a:rPr>
              <a:t>2</a:t>
            </a:r>
            <a:r>
              <a:rPr lang="en-US" sz="1200" i="1" kern="1200" baseline="30000" dirty="0">
                <a:solidFill>
                  <a:schemeClr val="tx1"/>
                </a:solidFill>
                <a:latin typeface="+mn-lt"/>
                <a:ea typeface="+mn-ea"/>
                <a:cs typeface="+mn-cs"/>
              </a:rPr>
              <a:t>U –1 </a:t>
            </a:r>
            <a:r>
              <a:rPr lang="en-US" sz="1200" i="1" kern="1200" baseline="0" dirty="0">
                <a:solidFill>
                  <a:schemeClr val="tx1"/>
                </a:solidFill>
                <a:latin typeface="+mn-lt"/>
                <a:ea typeface="+mn-ea"/>
                <a:cs typeface="+mn-cs"/>
              </a:rPr>
              <a:t>. If 2</a:t>
            </a:r>
            <a:r>
              <a:rPr lang="en-US" sz="1200" i="1" kern="1200" baseline="30000" dirty="0">
                <a:solidFill>
                  <a:schemeClr val="tx1"/>
                </a:solidFill>
                <a:latin typeface="+mn-lt"/>
                <a:ea typeface="+mn-ea"/>
                <a:cs typeface="+mn-cs"/>
              </a:rPr>
              <a:t>U –2 ≤</a:t>
            </a:r>
            <a:r>
              <a:rPr lang="en-US" sz="1200" i="1" kern="1200" baseline="0" dirty="0">
                <a:solidFill>
                  <a:schemeClr val="tx1"/>
                </a:solidFill>
                <a:latin typeface="+mn-lt"/>
                <a:ea typeface="+mn-ea"/>
                <a:cs typeface="+mn-cs"/>
              </a:rPr>
              <a:t> ≤ </a:t>
            </a:r>
            <a:r>
              <a:rPr lang="en-US" sz="1200" i="1" kern="1200" baseline="0" dirty="0" err="1">
                <a:solidFill>
                  <a:schemeClr val="tx1"/>
                </a:solidFill>
                <a:latin typeface="+mn-lt"/>
                <a:ea typeface="+mn-ea"/>
                <a:cs typeface="+mn-cs"/>
              </a:rPr>
              <a:t>s</a:t>
            </a:r>
            <a:r>
              <a:rPr lang="en-US" sz="1200" i="1" kern="1200" baseline="0" dirty="0">
                <a:solidFill>
                  <a:schemeClr val="tx1"/>
                </a:solidFill>
                <a:latin typeface="+mn-lt"/>
                <a:ea typeface="+mn-ea"/>
                <a:cs typeface="+mn-cs"/>
              </a:rPr>
              <a:t> 2</a:t>
            </a:r>
            <a:r>
              <a:rPr lang="en-US" sz="1200" i="1" kern="1200" baseline="30000" dirty="0">
                <a:solidFill>
                  <a:schemeClr val="tx1"/>
                </a:solidFill>
                <a:latin typeface="+mn-lt"/>
                <a:ea typeface="+mn-ea"/>
                <a:cs typeface="+mn-cs"/>
              </a:rPr>
              <a:t>U –1 </a:t>
            </a:r>
            <a:r>
              <a:rPr lang="en-US" sz="1200" i="1" kern="1200" baseline="0" dirty="0">
                <a:solidFill>
                  <a:schemeClr val="tx1"/>
                </a:solidFill>
                <a:latin typeface="+mn-lt"/>
                <a:ea typeface="+mn-ea"/>
                <a:cs typeface="+mn-cs"/>
              </a:rPr>
              <a:t>, then the request is allocated to one of the two buddies. Otherwise, one </a:t>
            </a:r>
            <a:r>
              <a:rPr lang="en-US" sz="1200" kern="1200" baseline="0" dirty="0">
                <a:solidFill>
                  <a:schemeClr val="tx1"/>
                </a:solidFill>
                <a:latin typeface="+mn-lt"/>
                <a:ea typeface="+mn-ea"/>
                <a:cs typeface="+mn-cs"/>
              </a:rPr>
              <a:t>of the buddies is split in half again. This process continues until the smallest block greater than or equal to </a:t>
            </a:r>
            <a:r>
              <a:rPr lang="en-US" sz="1200" i="1" kern="1200" baseline="0" dirty="0">
                <a:solidFill>
                  <a:schemeClr val="tx1"/>
                </a:solidFill>
                <a:latin typeface="+mn-lt"/>
                <a:ea typeface="+mn-ea"/>
                <a:cs typeface="+mn-cs"/>
              </a:rPr>
              <a:t>s is generated and allocated to the request. At any time, the </a:t>
            </a:r>
            <a:r>
              <a:rPr lang="en-US" sz="1200" kern="1200" baseline="0" dirty="0">
                <a:solidFill>
                  <a:schemeClr val="tx1"/>
                </a:solidFill>
                <a:latin typeface="+mn-lt"/>
                <a:ea typeface="+mn-ea"/>
                <a:cs typeface="+mn-cs"/>
              </a:rPr>
              <a:t>buddy system maintains a list of holes (unallocated blocks) of each size 2</a:t>
            </a:r>
            <a:r>
              <a:rPr lang="en-US" sz="1200" kern="1200" baseline="30000" dirty="0">
                <a:solidFill>
                  <a:schemeClr val="tx1"/>
                </a:solidFill>
                <a:latin typeface="+mn-lt"/>
                <a:ea typeface="+mn-ea"/>
                <a:cs typeface="+mn-cs"/>
              </a:rPr>
              <a:t> i </a:t>
            </a:r>
            <a:r>
              <a:rPr lang="en-US" sz="1200" i="1" kern="1200" baseline="0" dirty="0">
                <a:solidFill>
                  <a:schemeClr val="tx1"/>
                </a:solidFill>
                <a:latin typeface="+mn-lt"/>
                <a:ea typeface="+mn-ea"/>
                <a:cs typeface="+mn-cs"/>
              </a:rPr>
              <a:t>. A hole </a:t>
            </a:r>
            <a:r>
              <a:rPr lang="en-US" sz="1200" kern="1200" baseline="0" dirty="0">
                <a:solidFill>
                  <a:schemeClr val="tx1"/>
                </a:solidFill>
                <a:latin typeface="+mn-lt"/>
                <a:ea typeface="+mn-ea"/>
                <a:cs typeface="+mn-cs"/>
              </a:rPr>
              <a:t>may be removed from the ( </a:t>
            </a:r>
            <a:r>
              <a:rPr lang="en-US" sz="1200" i="1" kern="1200" baseline="0" dirty="0">
                <a:solidFill>
                  <a:schemeClr val="tx1"/>
                </a:solidFill>
                <a:latin typeface="+mn-lt"/>
                <a:ea typeface="+mn-ea"/>
                <a:cs typeface="+mn-cs"/>
              </a:rPr>
              <a:t>i + 1) list by splitting it in half to create two buddies of </a:t>
            </a:r>
            <a:r>
              <a:rPr lang="en-US" sz="1200" kern="1200" baseline="0" dirty="0">
                <a:solidFill>
                  <a:schemeClr val="tx1"/>
                </a:solidFill>
                <a:latin typeface="+mn-lt"/>
                <a:ea typeface="+mn-ea"/>
                <a:cs typeface="+mn-cs"/>
              </a:rPr>
              <a:t>size 2</a:t>
            </a:r>
            <a:r>
              <a:rPr lang="en-US" sz="1200" kern="1200" baseline="30000" dirty="0">
                <a:solidFill>
                  <a:schemeClr val="tx1"/>
                </a:solidFill>
                <a:latin typeface="+mn-lt"/>
                <a:ea typeface="+mn-ea"/>
                <a:cs typeface="+mn-cs"/>
              </a:rPr>
              <a:t> </a:t>
            </a:r>
            <a:r>
              <a:rPr lang="en-US" sz="1200" i="1" kern="1200" baseline="30000" dirty="0">
                <a:solidFill>
                  <a:schemeClr val="tx1"/>
                </a:solidFill>
                <a:latin typeface="+mn-lt"/>
                <a:ea typeface="+mn-ea"/>
                <a:cs typeface="+mn-cs"/>
              </a:rPr>
              <a:t>i </a:t>
            </a:r>
            <a:r>
              <a:rPr lang="en-US" sz="1200" i="1" kern="1200" baseline="0" dirty="0">
                <a:solidFill>
                  <a:schemeClr val="tx1"/>
                </a:solidFill>
                <a:latin typeface="+mn-lt"/>
                <a:ea typeface="+mn-ea"/>
                <a:cs typeface="+mn-cs"/>
              </a:rPr>
              <a:t>in the i list. Whenever a pair of buddies on the i list both become unallocated, </a:t>
            </a:r>
            <a:r>
              <a:rPr lang="en-US" sz="1200" kern="1200" baseline="0" dirty="0">
                <a:solidFill>
                  <a:schemeClr val="tx1"/>
                </a:solidFill>
                <a:latin typeface="+mn-lt"/>
                <a:ea typeface="+mn-ea"/>
                <a:cs typeface="+mn-cs"/>
              </a:rPr>
              <a:t>they are removed from that list and coalesced into a single block on the ( </a:t>
            </a:r>
            <a:r>
              <a:rPr lang="en-US" sz="1200" i="1" kern="1200" baseline="0" dirty="0">
                <a:solidFill>
                  <a:schemeClr val="tx1"/>
                </a:solidFill>
                <a:latin typeface="+mn-lt"/>
                <a:ea typeface="+mn-ea"/>
                <a:cs typeface="+mn-cs"/>
              </a:rPr>
              <a:t>i + 1) list.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extLst>
      <p:ext uri="{BB962C8B-B14F-4D97-AF65-F5344CB8AC3E}">
        <p14:creationId xmlns:p14="http://schemas.microsoft.com/office/powerpoint/2010/main" val="3660270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7.6 gives an example using a 1-Mbyte initial block. The first request, A, is for 100 Kbytes, for which a 128K block is needed. The initial block is divided into two 512K buddies. The first of these is divided into two 256K buddies, and the first of these is divided into two 128K buddies, one of which is allocated to A. The next request, B, requires a 256K block. Such a block is already available and is allocated. The process continues with splitting and coalescing occurring as needed. Note that when E is released, two 128K buddies are coalesced into a 256K block, which is immediately coalesced with its buddy.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extLst>
      <p:ext uri="{BB962C8B-B14F-4D97-AF65-F5344CB8AC3E}">
        <p14:creationId xmlns:p14="http://schemas.microsoft.com/office/powerpoint/2010/main" val="14230441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Both unequal fixed-size and variable-size partitions are inefficient in the use of memory; the former results in internal fragmentation, the latter in external fragmentation. Suppose, however, that main memory is partitioned into equal fixed-size chunks that are relatively small, and that each process is also divided into small fixed-size chunks of the same size. Then the chunks of a process, known as </a:t>
            </a:r>
            <a:r>
              <a:rPr lang="en-US" sz="1200" b="1" kern="1200" baseline="0" dirty="0">
                <a:solidFill>
                  <a:schemeClr val="tx1"/>
                </a:solidFill>
                <a:latin typeface="+mn-lt"/>
                <a:ea typeface="+mn-ea"/>
                <a:cs typeface="+mn-cs"/>
              </a:rPr>
              <a:t>pages , </a:t>
            </a:r>
            <a:r>
              <a:rPr lang="en-US" sz="1200" kern="1200" baseline="0" dirty="0">
                <a:solidFill>
                  <a:schemeClr val="tx1"/>
                </a:solidFill>
                <a:latin typeface="+mn-lt"/>
                <a:ea typeface="+mn-ea"/>
                <a:cs typeface="+mn-cs"/>
              </a:rPr>
              <a:t>could be assigned to available chunks of memory, known as </a:t>
            </a:r>
            <a:r>
              <a:rPr lang="en-US" sz="1200" b="1" kern="1200" baseline="0" dirty="0">
                <a:solidFill>
                  <a:schemeClr val="tx1"/>
                </a:solidFill>
                <a:latin typeface="+mn-lt"/>
                <a:ea typeface="+mn-ea"/>
                <a:cs typeface="+mn-cs"/>
              </a:rPr>
              <a:t>frames , or page frames. </a:t>
            </a:r>
            <a:r>
              <a:rPr lang="en-US" sz="1200" kern="1200" baseline="0" dirty="0">
                <a:solidFill>
                  <a:schemeClr val="tx1"/>
                </a:solidFill>
                <a:latin typeface="+mn-lt"/>
                <a:ea typeface="+mn-ea"/>
                <a:cs typeface="+mn-cs"/>
              </a:rPr>
              <a:t>We show in this section that the wasted space in memory for each process is due to internal fragmentation consisting of only a fraction of the last page of a process. There is no external fragmentation.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extLst>
      <p:ext uri="{BB962C8B-B14F-4D97-AF65-F5344CB8AC3E}">
        <p14:creationId xmlns:p14="http://schemas.microsoft.com/office/powerpoint/2010/main" val="577938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simple base address register will no longer suffice. Rather, the operating system maintains a </a:t>
            </a:r>
            <a:r>
              <a:rPr lang="en-US" sz="1200" b="1" kern="1200" baseline="0" dirty="0">
                <a:solidFill>
                  <a:schemeClr val="tx1"/>
                </a:solidFill>
                <a:latin typeface="+mn-lt"/>
                <a:ea typeface="+mn-ea"/>
                <a:cs typeface="+mn-cs"/>
              </a:rPr>
              <a:t>page table </a:t>
            </a:r>
            <a:r>
              <a:rPr lang="en-US" sz="1200" b="0" kern="1200" baseline="0" dirty="0">
                <a:solidFill>
                  <a:schemeClr val="tx1"/>
                </a:solidFill>
                <a:latin typeface="+mn-lt"/>
                <a:ea typeface="+mn-ea"/>
                <a:cs typeface="+mn-cs"/>
              </a:rPr>
              <a:t>for each process. The page table shows the frame location for </a:t>
            </a:r>
            <a:r>
              <a:rPr lang="en-US" sz="1200" kern="1200" baseline="0" dirty="0">
                <a:solidFill>
                  <a:schemeClr val="tx1"/>
                </a:solidFill>
                <a:latin typeface="+mn-lt"/>
                <a:ea typeface="+mn-ea"/>
                <a:cs typeface="+mn-cs"/>
              </a:rPr>
              <a:t>each page of the process. Within the program, each logical address consists of a page number and an offset within the page. Recall that in the case of simple partition, a logical address is the location of a word relative to the beginning of the program; the processor translates that into a physical address. With paging, the logical-to-physical address translation is still done by processor hardware. Now the processor must know how to access the page table of the current process. Presented with a logical address (page number, offset), the processor uses the page table to produce a physical address (frame number, offset).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extLst>
      <p:ext uri="{BB962C8B-B14F-4D97-AF65-F5344CB8AC3E}">
        <p14:creationId xmlns:p14="http://schemas.microsoft.com/office/powerpoint/2010/main" val="337615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 Table Examples</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78</a:t>
            </a:fld>
            <a:endParaRPr lang="en-US"/>
          </a:p>
        </p:txBody>
      </p:sp>
    </p:spTree>
    <p:extLst>
      <p:ext uri="{BB962C8B-B14F-4D97-AF65-F5344CB8AC3E}">
        <p14:creationId xmlns:p14="http://schemas.microsoft.com/office/powerpoint/2010/main" val="12246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DEAEADDB-80BC-7848-B190-BAEAC0B7BDFB}" type="slidenum">
              <a:rPr lang="en-US">
                <a:latin typeface="Times New Roman" charset="0"/>
              </a:rPr>
              <a:pPr/>
              <a:t>7</a:t>
            </a:fld>
            <a:endParaRPr lang="en-US">
              <a:latin typeface="Times New Roman" charset="0"/>
            </a:endParaRPr>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509957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DEAEADDB-80BC-7848-B190-BAEAC0B7BDFB}" type="slidenum">
              <a:rPr lang="en-US">
                <a:latin typeface="Times New Roman" charset="0"/>
              </a:rPr>
              <a:pPr/>
              <a:t>8</a:t>
            </a:fld>
            <a:endParaRPr lang="en-US">
              <a:latin typeface="Times New Roman" charset="0"/>
            </a:endParaRPr>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47929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3674">
              <a:defRPr>
                <a:solidFill>
                  <a:schemeClr val="tx1"/>
                </a:solidFill>
                <a:latin typeface="Verdana" charset="0"/>
                <a:ea typeface="MS PGothic" charset="0"/>
                <a:cs typeface="MS PGothic" charset="0"/>
              </a:defRPr>
            </a:lvl1pPr>
            <a:lvl2pPr marL="722296" indent="-277806" defTabSz="913674">
              <a:defRPr>
                <a:solidFill>
                  <a:schemeClr val="tx1"/>
                </a:solidFill>
                <a:latin typeface="Verdana" charset="0"/>
                <a:ea typeface="MS PGothic" charset="0"/>
                <a:cs typeface="MS PGothic" charset="0"/>
              </a:defRPr>
            </a:lvl2pPr>
            <a:lvl3pPr marL="1111225" indent="-222245" defTabSz="913674">
              <a:defRPr>
                <a:solidFill>
                  <a:schemeClr val="tx1"/>
                </a:solidFill>
                <a:latin typeface="Verdana" charset="0"/>
                <a:ea typeface="MS PGothic" charset="0"/>
                <a:cs typeface="MS PGothic" charset="0"/>
              </a:defRPr>
            </a:lvl3pPr>
            <a:lvl4pPr marL="1555714" indent="-222245" defTabSz="913674">
              <a:defRPr>
                <a:solidFill>
                  <a:schemeClr val="tx1"/>
                </a:solidFill>
                <a:latin typeface="Verdana" charset="0"/>
                <a:ea typeface="MS PGothic" charset="0"/>
                <a:cs typeface="MS PGothic" charset="0"/>
              </a:defRPr>
            </a:lvl4pPr>
            <a:lvl5pPr marL="2000204" indent="-222245" defTabSz="913674">
              <a:defRPr>
                <a:solidFill>
                  <a:schemeClr val="tx1"/>
                </a:solidFill>
                <a:latin typeface="Verdana" charset="0"/>
                <a:ea typeface="MS PGothic" charset="0"/>
                <a:cs typeface="MS PGothic" charset="0"/>
              </a:defRPr>
            </a:lvl5pPr>
            <a:lvl6pPr marL="244469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6pPr>
            <a:lvl7pPr marL="288918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7pPr>
            <a:lvl8pPr marL="333367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8pPr>
            <a:lvl9pPr marL="3778164" indent="-222245" defTabSz="913674" eaLnBrk="0" fontAlgn="base" hangingPunct="0">
              <a:spcBef>
                <a:spcPct val="0"/>
              </a:spcBef>
              <a:spcAft>
                <a:spcPct val="0"/>
              </a:spcAft>
              <a:defRPr>
                <a:solidFill>
                  <a:schemeClr val="tx1"/>
                </a:solidFill>
                <a:latin typeface="Verdana" charset="0"/>
                <a:ea typeface="MS PGothic" charset="0"/>
                <a:cs typeface="MS PGothic" charset="0"/>
              </a:defRPr>
            </a:lvl9pPr>
          </a:lstStyle>
          <a:p>
            <a:fld id="{DEAEADDB-80BC-7848-B190-BAEAC0B7BDFB}" type="slidenum">
              <a:rPr lang="en-US">
                <a:latin typeface="Times New Roman" charset="0"/>
              </a:rPr>
              <a:pPr/>
              <a:t>9</a:t>
            </a:fld>
            <a:endParaRPr lang="en-US">
              <a:latin typeface="Times New Roman" charset="0"/>
            </a:endParaRPr>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832814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0"/>
          </p:nvPr>
        </p:nvSpPr>
        <p:spPr>
          <a:xfrm>
            <a:off x="8737600" y="6356351"/>
            <a:ext cx="1422400" cy="365125"/>
          </a:xfrm>
        </p:spPr>
        <p:txBody>
          <a:bodyPr/>
          <a:lstStyle>
            <a:lvl1pPr>
              <a:defRPr/>
            </a:lvl1pPr>
          </a:lstStyle>
          <a:p>
            <a:pPr>
              <a:defRPr/>
            </a:pPr>
            <a:fld id="{28F4A3D6-8C1B-B547-85DF-557C25BCE148}" type="slidenum">
              <a:rPr lang="en-US"/>
              <a:pPr>
                <a:defRPr/>
              </a:pPr>
              <a:t>‹#›</a:t>
            </a:fld>
            <a:endParaRPr lang="en-US"/>
          </a:p>
        </p:txBody>
      </p:sp>
    </p:spTree>
    <p:extLst>
      <p:ext uri="{BB962C8B-B14F-4D97-AF65-F5344CB8AC3E}">
        <p14:creationId xmlns:p14="http://schemas.microsoft.com/office/powerpoint/2010/main" val="8562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8" descr="SGCOE V 158 289"/>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0000FF"/>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a:xfrm>
            <a:off x="304800" y="6248401"/>
            <a:ext cx="1625600" cy="365125"/>
          </a:xfrm>
        </p:spPr>
        <p:txBody>
          <a:bodyPr/>
          <a:lstStyle>
            <a:lvl1pPr>
              <a:defRPr/>
            </a:lvl1pPr>
          </a:lstStyle>
          <a:p>
            <a:pPr>
              <a:defRPr/>
            </a:pPr>
            <a:fld id="{4650CFA0-3E24-3141-A4B7-FE671916A352}" type="slidenum">
              <a:rPr lang="en-US"/>
              <a:pPr>
                <a:defRPr/>
              </a:pPr>
              <a:t>‹#›</a:t>
            </a:fld>
            <a:endParaRPr lang="en-US"/>
          </a:p>
        </p:txBody>
      </p:sp>
    </p:spTree>
    <p:extLst>
      <p:ext uri="{BB962C8B-B14F-4D97-AF65-F5344CB8AC3E}">
        <p14:creationId xmlns:p14="http://schemas.microsoft.com/office/powerpoint/2010/main" val="234912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useBgFill="1">
        <p:nvSpPr>
          <p:cNvPr id="7" name="Rectangle 6"/>
          <p:cNvSpPr/>
          <p:nvPr/>
        </p:nvSpPr>
        <p:spPr>
          <a:xfrm>
            <a:off x="474133" y="566058"/>
            <a:ext cx="11195352"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a:xfrm>
            <a:off x="8920480" y="6492876"/>
            <a:ext cx="2844800" cy="365125"/>
          </a:xfrm>
          <a:prstGeom prst="rect">
            <a:avLst/>
          </a:prstGeom>
        </p:spPr>
        <p:txBody>
          <a:bodyPr/>
          <a:lstStyle/>
          <a:p>
            <a:pPr>
              <a:defRPr/>
            </a:pPr>
            <a:fld id="{5B242E86-E886-49FE-9E81-CBA74FDF21F4}" type="datetimeFigureOut">
              <a:rPr lang="en-US" smtClean="0"/>
              <a:pPr>
                <a:defRPr/>
              </a:pPr>
              <a:t>3/25/2017</a:t>
            </a:fld>
            <a:endParaRPr lang="en-US" dirty="0"/>
          </a:p>
        </p:txBody>
      </p:sp>
      <p:sp>
        <p:nvSpPr>
          <p:cNvPr id="3" name="Footer Placeholder 2"/>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25665067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920480" y="6492876"/>
            <a:ext cx="2844800" cy="365125"/>
          </a:xfrm>
          <a:prstGeom prst="rect">
            <a:avLst/>
          </a:prstGeom>
        </p:spPr>
        <p:txBody>
          <a:bodyPr/>
          <a:lstStyle/>
          <a:p>
            <a:pPr>
              <a:defRPr/>
            </a:pPr>
            <a:endParaRPr lang="en-US" dirty="0"/>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81059097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872067" y="2286001"/>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endParaRPr lang="en-US" dirty="0"/>
          </a:p>
        </p:txBody>
      </p:sp>
      <p:sp>
        <p:nvSpPr>
          <p:cNvPr id="6" name="Footer Placeholder 5"/>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7" name="Slide Number Placeholder 6"/>
          <p:cNvSpPr>
            <a:spLocks noGrp="1"/>
          </p:cNvSpPr>
          <p:nvPr>
            <p:ph type="sldNum" sz="quarter" idx="12"/>
          </p:nvPr>
        </p:nvSpPr>
        <p:spPr/>
        <p:txBody>
          <a:bodyPr/>
          <a:lstStyle>
            <a:lvl1pPr algn="l">
              <a:defRPr/>
            </a:lvl1p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872067" y="4302966"/>
            <a:ext cx="10464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63499869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445105" y="566058"/>
            <a:ext cx="1127276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877824" y="1644868"/>
            <a:ext cx="48768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6437376" y="654268"/>
            <a:ext cx="48768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824" y="2774732"/>
            <a:ext cx="48768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fld id="{0688B8AE-CFA3-F447-8BB8-E5238B17FFA5}" type="datetime1">
              <a:rPr lang="en-US" smtClean="0"/>
              <a:t>3/25/2017</a:t>
            </a:fld>
            <a:endParaRPr lang="en-US" dirty="0"/>
          </a:p>
        </p:txBody>
      </p:sp>
      <p:sp>
        <p:nvSpPr>
          <p:cNvPr id="6" name="Footer Placeholder 5"/>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7" name="Slide Number Placeholder 6"/>
          <p:cNvSpPr>
            <a:spLocks noGrp="1"/>
          </p:cNvSpPr>
          <p:nvPr>
            <p:ph type="sldNum" sz="quarter" idx="12"/>
          </p:nvPr>
        </p:nvSpPr>
        <p:spPr/>
        <p:txBody>
          <a:bodyPr/>
          <a:lstStyle>
            <a:lvl1pPr algn="l">
              <a:defRPr/>
            </a:lvl1p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3835121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BFA6D376-C5A1-F04E-B9D7-60DF914D445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78" r:id="rId1"/>
    <p:sldLayoutId id="2147484279" r:id="rId2"/>
    <p:sldLayoutId id="2147484282" r:id="rId3"/>
    <p:sldLayoutId id="2147484283" r:id="rId4"/>
    <p:sldLayoutId id="2147484284" r:id="rId5"/>
    <p:sldLayoutId id="2147484285" r:id="rId6"/>
  </p:sldLayoutIdLst>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ctrTitle" idx="4294967295"/>
          </p:nvPr>
        </p:nvSpPr>
        <p:spPr>
          <a:xfrm>
            <a:off x="1828800" y="457200"/>
            <a:ext cx="8686800" cy="3429000"/>
          </a:xfrm>
        </p:spPr>
        <p:txBody>
          <a:bodyPr/>
          <a:lstStyle/>
          <a:p>
            <a:pPr eaLnBrk="1" hangingPunct="1"/>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altLang="zh-CN" dirty="0">
                <a:latin typeface="Calibri" charset="0"/>
              </a:rPr>
              <a:t>Midterm Exam 2</a:t>
            </a:r>
            <a:br>
              <a:rPr lang="en-US" altLang="zh-CN" dirty="0">
                <a:latin typeface="Calibri" charset="0"/>
              </a:rPr>
            </a:br>
            <a:r>
              <a:rPr lang="en-US" altLang="zh-CN" dirty="0">
                <a:latin typeface="Calibri" charset="0"/>
              </a:rPr>
              <a:t>Review</a:t>
            </a:r>
          </a:p>
        </p:txBody>
      </p:sp>
      <p:sp>
        <p:nvSpPr>
          <p:cNvPr id="7170" name="Text Box 3"/>
          <p:cNvSpPr txBox="1">
            <a:spLocks noChangeArrowheads="1"/>
          </p:cNvSpPr>
          <p:nvPr/>
        </p:nvSpPr>
        <p:spPr bwMode="auto">
          <a:xfrm>
            <a:off x="3581400" y="4267201"/>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a:t>
            </a:r>
            <a:r>
              <a:rPr kumimoji="1" lang="en-US" i="1" dirty="0" err="1">
                <a:latin typeface="Calibri" charset="0"/>
              </a:rPr>
              <a:t>www.eng.auburn.edu</a:t>
            </a:r>
            <a:r>
              <a:rPr kumimoji="1" lang="en-US" i="1" dirty="0">
                <a:latin typeface="Calibri" charset="0"/>
              </a:rPr>
              <a:t>/~</a:t>
            </a:r>
            <a:r>
              <a:rPr kumimoji="1" lang="en-US" i="1" dirty="0" err="1">
                <a:latin typeface="Calibri" charset="0"/>
              </a:rPr>
              <a:t>xqin</a:t>
            </a:r>
            <a:endParaRPr kumimoji="1" lang="en-US" i="1" dirty="0">
              <a:latin typeface="Calibri" charset="0"/>
            </a:endParaRPr>
          </a:p>
          <a:p>
            <a:pPr algn="ctr">
              <a:lnSpc>
                <a:spcPct val="50000"/>
              </a:lnSpc>
              <a:spcBef>
                <a:spcPct val="50000"/>
              </a:spcBef>
            </a:pPr>
            <a:r>
              <a:rPr kumimoji="1" lang="en-US" i="1" dirty="0" err="1">
                <a:latin typeface="Calibri" charset="0"/>
              </a:rPr>
              <a:t>xqin@auburn.edu</a:t>
            </a:r>
            <a:endParaRPr kumimoji="1" lang="en-US" altLang="zh-CN" i="1" dirty="0">
              <a:latin typeface="Calibri" charset="0"/>
              <a:ea typeface="SimSun" charset="0"/>
              <a:cs typeface="SimSun"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228601"/>
            <a:ext cx="7937500" cy="808037"/>
          </a:xfrm>
        </p:spPr>
        <p:txBody>
          <a:bodyPr/>
          <a:lstStyle/>
          <a:p>
            <a:pPr eaLnBrk="1" hangingPunct="1"/>
            <a:r>
              <a:rPr lang="en-US" dirty="0">
                <a:latin typeface="Arial" charset="0"/>
                <a:ea typeface="MS PGothic" charset="0"/>
              </a:rPr>
              <a:t>Deadlock Characterization</a:t>
            </a:r>
          </a:p>
        </p:txBody>
      </p:sp>
      <p:sp>
        <p:nvSpPr>
          <p:cNvPr id="7171" name="Rectangle 3"/>
          <p:cNvSpPr>
            <a:spLocks noGrp="1" noChangeArrowheads="1"/>
          </p:cNvSpPr>
          <p:nvPr>
            <p:ph type="body" idx="1"/>
          </p:nvPr>
        </p:nvSpPr>
        <p:spPr>
          <a:xfrm>
            <a:off x="1828800" y="1600200"/>
            <a:ext cx="8534400" cy="4533900"/>
          </a:xfrm>
        </p:spPr>
        <p:txBody>
          <a:bodyPr/>
          <a:lstStyle/>
          <a:p>
            <a:r>
              <a:rPr lang="en-US" dirty="0">
                <a:solidFill>
                  <a:srgbClr val="FF0000"/>
                </a:solidFill>
                <a:latin typeface="+mn-lt"/>
                <a:ea typeface="MS PGothic" charset="0"/>
              </a:rPr>
              <a:t>4. Circular wait</a:t>
            </a:r>
            <a:r>
              <a:rPr lang="en-US" b="1" dirty="0">
                <a:latin typeface="+mn-lt"/>
                <a:ea typeface="MS PGothic" charset="0"/>
              </a:rPr>
              <a:t>:</a:t>
            </a:r>
            <a:r>
              <a:rPr lang="en-US" dirty="0">
                <a:latin typeface="+mn-lt"/>
                <a:ea typeface="MS PGothic" charset="0"/>
              </a:rPr>
              <a:t>  </a:t>
            </a:r>
          </a:p>
          <a:p>
            <a:pPr lvl="1"/>
            <a:r>
              <a:rPr lang="en-US" dirty="0">
                <a:latin typeface="+mn-lt"/>
                <a:ea typeface="MS PGothic" charset="0"/>
              </a:rPr>
              <a:t>a set {</a:t>
            </a:r>
            <a:r>
              <a:rPr lang="en-US" i="1" dirty="0">
                <a:latin typeface="+mn-lt"/>
                <a:ea typeface="MS PGothic" charset="0"/>
              </a:rPr>
              <a:t>P</a:t>
            </a:r>
            <a:r>
              <a:rPr lang="en-US" baseline="-25000" dirty="0">
                <a:latin typeface="+mn-lt"/>
                <a:ea typeface="MS PGothic" charset="0"/>
              </a:rPr>
              <a:t>0</a:t>
            </a: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1</a:t>
            </a:r>
            <a:r>
              <a:rPr lang="en-US" dirty="0">
                <a:latin typeface="+mn-lt"/>
                <a:ea typeface="MS PGothic" charset="0"/>
              </a:rPr>
              <a:t>, …, </a:t>
            </a:r>
            <a:r>
              <a:rPr lang="en-US" i="1" dirty="0" err="1">
                <a:latin typeface="+mn-lt"/>
                <a:ea typeface="MS PGothic" charset="0"/>
              </a:rPr>
              <a:t>P</a:t>
            </a:r>
            <a:r>
              <a:rPr lang="en-US" baseline="-25000" dirty="0" err="1">
                <a:latin typeface="+mn-lt"/>
                <a:ea typeface="MS PGothic" charset="0"/>
              </a:rPr>
              <a:t>n</a:t>
            </a:r>
            <a:r>
              <a:rPr lang="en-US" dirty="0">
                <a:latin typeface="+mn-lt"/>
                <a:ea typeface="MS PGothic" charset="0"/>
              </a:rPr>
              <a:t>} of waiting processes </a:t>
            </a:r>
          </a:p>
          <a:p>
            <a:pPr lvl="1"/>
            <a:r>
              <a:rPr lang="en-US" i="1" dirty="0">
                <a:latin typeface="+mn-lt"/>
                <a:ea typeface="MS PGothic" charset="0"/>
              </a:rPr>
              <a:t>P</a:t>
            </a:r>
            <a:r>
              <a:rPr lang="en-US" baseline="-25000" dirty="0">
                <a:latin typeface="+mn-lt"/>
                <a:ea typeface="MS PGothic" charset="0"/>
              </a:rPr>
              <a:t>0 </a:t>
            </a:r>
            <a:r>
              <a:rPr lang="en-US" dirty="0">
                <a:latin typeface="+mn-lt"/>
                <a:ea typeface="MS PGothic" charset="0"/>
              </a:rPr>
              <a:t>is waiting for a resource that is held by </a:t>
            </a:r>
            <a:r>
              <a:rPr lang="en-US" i="1" dirty="0">
                <a:latin typeface="+mn-lt"/>
                <a:ea typeface="MS PGothic" charset="0"/>
              </a:rPr>
              <a:t>P</a:t>
            </a:r>
            <a:r>
              <a:rPr lang="en-US" baseline="-25000" dirty="0">
                <a:latin typeface="+mn-lt"/>
                <a:ea typeface="MS PGothic" charset="0"/>
              </a:rPr>
              <a:t>1</a:t>
            </a:r>
            <a:r>
              <a:rPr lang="en-US" dirty="0">
                <a:latin typeface="+mn-lt"/>
                <a:ea typeface="MS PGothic" charset="0"/>
              </a:rPr>
              <a:t>, </a:t>
            </a:r>
          </a:p>
          <a:p>
            <a:pPr lvl="1"/>
            <a:r>
              <a:rPr lang="en-US" i="1" dirty="0">
                <a:latin typeface="+mn-lt"/>
                <a:ea typeface="MS PGothic" charset="0"/>
              </a:rPr>
              <a:t>P</a:t>
            </a:r>
            <a:r>
              <a:rPr lang="en-US" baseline="-25000" dirty="0">
                <a:latin typeface="+mn-lt"/>
                <a:ea typeface="MS PGothic" charset="0"/>
              </a:rPr>
              <a:t>1</a:t>
            </a:r>
            <a:r>
              <a:rPr lang="en-US" dirty="0">
                <a:latin typeface="+mn-lt"/>
                <a:ea typeface="MS PGothic" charset="0"/>
              </a:rPr>
              <a:t> is waiting for a resource that is held by </a:t>
            </a:r>
            <a:r>
              <a:rPr lang="en-US" i="1" dirty="0">
                <a:latin typeface="+mn-lt"/>
                <a:ea typeface="MS PGothic" charset="0"/>
              </a:rPr>
              <a:t>P</a:t>
            </a:r>
            <a:r>
              <a:rPr lang="en-US" baseline="-25000" dirty="0">
                <a:latin typeface="+mn-lt"/>
                <a:ea typeface="MS PGothic" charset="0"/>
              </a:rPr>
              <a:t>2</a:t>
            </a:r>
            <a:r>
              <a:rPr lang="en-US" dirty="0">
                <a:latin typeface="+mn-lt"/>
                <a:ea typeface="MS PGothic" charset="0"/>
              </a:rPr>
              <a:t>, …, </a:t>
            </a:r>
          </a:p>
          <a:p>
            <a:pPr lvl="1"/>
            <a:r>
              <a:rPr lang="en-US" i="1" dirty="0" err="1">
                <a:latin typeface="+mn-lt"/>
                <a:ea typeface="MS PGothic" charset="0"/>
              </a:rPr>
              <a:t>P</a:t>
            </a:r>
            <a:r>
              <a:rPr lang="en-US" i="1" baseline="-25000" dirty="0" err="1">
                <a:latin typeface="+mn-lt"/>
                <a:ea typeface="MS PGothic" charset="0"/>
              </a:rPr>
              <a:t>n</a:t>
            </a:r>
            <a:r>
              <a:rPr lang="en-US" baseline="-25000" dirty="0">
                <a:latin typeface="+mn-lt"/>
                <a:ea typeface="MS PGothic" charset="0"/>
              </a:rPr>
              <a:t>–1</a:t>
            </a:r>
            <a:r>
              <a:rPr lang="en-US" dirty="0">
                <a:latin typeface="+mn-lt"/>
                <a:ea typeface="MS PGothic" charset="0"/>
              </a:rPr>
              <a:t> is waiting for a resource that is held by </a:t>
            </a:r>
            <a:r>
              <a:rPr lang="en-US" i="1" dirty="0" err="1">
                <a:latin typeface="+mn-lt"/>
                <a:ea typeface="MS PGothic" charset="0"/>
              </a:rPr>
              <a:t>P</a:t>
            </a:r>
            <a:r>
              <a:rPr lang="en-US" baseline="-25000" dirty="0" err="1">
                <a:latin typeface="+mn-lt"/>
                <a:ea typeface="MS PGothic" charset="0"/>
              </a:rPr>
              <a:t>n</a:t>
            </a:r>
            <a:r>
              <a:rPr lang="en-US" dirty="0">
                <a:latin typeface="+mn-lt"/>
                <a:ea typeface="MS PGothic" charset="0"/>
              </a:rPr>
              <a:t>, and </a:t>
            </a:r>
          </a:p>
          <a:p>
            <a:pPr lvl="1"/>
            <a:r>
              <a:rPr lang="en-US" i="1" dirty="0" err="1">
                <a:latin typeface="+mn-lt"/>
                <a:ea typeface="MS PGothic" charset="0"/>
              </a:rPr>
              <a:t>P</a:t>
            </a:r>
            <a:r>
              <a:rPr lang="en-US" baseline="-25000" dirty="0" err="1">
                <a:latin typeface="+mn-lt"/>
                <a:ea typeface="MS PGothic" charset="0"/>
              </a:rPr>
              <a:t>n</a:t>
            </a:r>
            <a:r>
              <a:rPr lang="en-US" dirty="0">
                <a:latin typeface="+mn-lt"/>
                <a:ea typeface="MS PGothic" charset="0"/>
              </a:rPr>
              <a:t> is waiting for a resource that is held by </a:t>
            </a:r>
            <a:r>
              <a:rPr lang="en-US" i="1" dirty="0">
                <a:latin typeface="+mn-lt"/>
                <a:ea typeface="MS PGothic" charset="0"/>
              </a:rPr>
              <a:t>P</a:t>
            </a:r>
            <a:r>
              <a:rPr lang="en-US" baseline="-25000" dirty="0">
                <a:latin typeface="+mn-lt"/>
                <a:ea typeface="MS PGothic" charset="0"/>
              </a:rPr>
              <a:t>0</a:t>
            </a:r>
            <a:r>
              <a:rPr lang="en-US" dirty="0">
                <a:latin typeface="+mn-lt"/>
                <a:ea typeface="MS PGothic" charset="0"/>
              </a:rPr>
              <a:t>.</a:t>
            </a:r>
          </a:p>
          <a:p>
            <a:endParaRPr lang="en-US" dirty="0">
              <a:latin typeface="+mn-lt"/>
              <a:ea typeface="MS PGothic" charset="0"/>
            </a:endParaRPr>
          </a:p>
        </p:txBody>
      </p:sp>
      <p:sp>
        <p:nvSpPr>
          <p:cNvPr id="7172" name="Text Box 5"/>
          <p:cNvSpPr txBox="1">
            <a:spLocks noChangeArrowheads="1"/>
          </p:cNvSpPr>
          <p:nvPr/>
        </p:nvSpPr>
        <p:spPr bwMode="auto">
          <a:xfrm>
            <a:off x="1676400" y="1112222"/>
            <a:ext cx="891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2800" dirty="0">
                <a:latin typeface="+mn-lt"/>
              </a:rPr>
              <a:t>Deadlock can arise if four conditions hold simultaneously.</a:t>
            </a:r>
          </a:p>
        </p:txBody>
      </p:sp>
      <p:pic>
        <p:nvPicPr>
          <p:cNvPr id="2" name="Picture 1"/>
          <p:cNvPicPr>
            <a:picLocks noChangeAspect="1"/>
          </p:cNvPicPr>
          <p:nvPr/>
        </p:nvPicPr>
        <p:blipFill>
          <a:blip r:embed="rId3"/>
          <a:stretch>
            <a:fillRect/>
          </a:stretch>
        </p:blipFill>
        <p:spPr>
          <a:xfrm>
            <a:off x="4038600" y="4038600"/>
            <a:ext cx="3721100" cy="2621888"/>
          </a:xfrm>
          <a:prstGeom prst="rect">
            <a:avLst/>
          </a:prstGeom>
        </p:spPr>
      </p:pic>
    </p:spTree>
    <p:extLst>
      <p:ext uri="{BB962C8B-B14F-4D97-AF65-F5344CB8AC3E}">
        <p14:creationId xmlns:p14="http://schemas.microsoft.com/office/powerpoint/2010/main" val="8050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981201" y="304800"/>
            <a:ext cx="8634413" cy="576262"/>
          </a:xfrm>
        </p:spPr>
        <p:txBody>
          <a:bodyPr/>
          <a:lstStyle/>
          <a:p>
            <a:pPr eaLnBrk="1" hangingPunct="1"/>
            <a:r>
              <a:rPr lang="en-US" dirty="0">
                <a:latin typeface="+mj-lt"/>
                <a:ea typeface="MS PGothic" charset="0"/>
              </a:rPr>
              <a:t>Resource-Allocation Graph</a:t>
            </a:r>
          </a:p>
        </p:txBody>
      </p:sp>
      <p:sp>
        <p:nvSpPr>
          <p:cNvPr id="10243" name="Rectangle 3"/>
          <p:cNvSpPr>
            <a:spLocks noGrp="1" noChangeArrowheads="1"/>
          </p:cNvSpPr>
          <p:nvPr>
            <p:ph type="body" idx="1"/>
          </p:nvPr>
        </p:nvSpPr>
        <p:spPr>
          <a:xfrm>
            <a:off x="1981201" y="1295401"/>
            <a:ext cx="7343775" cy="4530725"/>
          </a:xfrm>
        </p:spPr>
        <p:txBody>
          <a:bodyPr/>
          <a:lstStyle/>
          <a:p>
            <a:r>
              <a:rPr lang="en-US" dirty="0">
                <a:latin typeface="+mn-lt"/>
                <a:ea typeface="MS PGothic" charset="0"/>
              </a:rPr>
              <a:t>Process</a:t>
            </a:r>
            <a:br>
              <a:rPr lang="en-US" dirty="0">
                <a:latin typeface="+mn-lt"/>
                <a:ea typeface="MS PGothic" charset="0"/>
              </a:rPr>
            </a:br>
            <a:br>
              <a:rPr lang="en-US" dirty="0">
                <a:latin typeface="+mn-lt"/>
                <a:ea typeface="MS PGothic" charset="0"/>
              </a:rPr>
            </a:br>
            <a:endParaRPr lang="en-US" dirty="0">
              <a:latin typeface="+mn-lt"/>
              <a:ea typeface="MS PGothic" charset="0"/>
            </a:endParaRPr>
          </a:p>
          <a:p>
            <a:r>
              <a:rPr lang="en-US" dirty="0">
                <a:latin typeface="+mn-lt"/>
                <a:ea typeface="MS PGothic" charset="0"/>
              </a:rPr>
              <a:t>Resource Type with 4 instances</a:t>
            </a:r>
          </a:p>
          <a:p>
            <a:pPr>
              <a:buFont typeface="Monotype Sorts" charset="0"/>
              <a:buNone/>
            </a:pPr>
            <a:endParaRPr lang="en-US" dirty="0">
              <a:latin typeface="+mn-lt"/>
              <a:ea typeface="MS PGothic" charset="0"/>
            </a:endParaRPr>
          </a:p>
          <a:p>
            <a:endParaRPr lang="en-US" dirty="0">
              <a:latin typeface="+mn-lt"/>
              <a:ea typeface="MS PGothic" charset="0"/>
            </a:endParaRPr>
          </a:p>
          <a:p>
            <a:r>
              <a:rPr lang="en-US" i="1" dirty="0">
                <a:latin typeface="+mn-lt"/>
                <a:ea typeface="MS PGothic" charset="0"/>
              </a:rPr>
              <a:t>P</a:t>
            </a:r>
            <a:r>
              <a:rPr lang="en-US" i="1" baseline="-25000" dirty="0">
                <a:latin typeface="+mn-lt"/>
                <a:ea typeface="MS PGothic" charset="0"/>
              </a:rPr>
              <a:t>i</a:t>
            </a:r>
            <a:r>
              <a:rPr lang="en-US" i="1" dirty="0">
                <a:latin typeface="+mn-lt"/>
                <a:ea typeface="MS PGothic" charset="0"/>
              </a:rPr>
              <a:t> </a:t>
            </a:r>
            <a:r>
              <a:rPr lang="en-US" dirty="0">
                <a:latin typeface="+mn-lt"/>
                <a:ea typeface="MS PGothic" charset="0"/>
              </a:rPr>
              <a:t>requests instance of </a:t>
            </a:r>
            <a:r>
              <a:rPr lang="en-US" i="1" dirty="0" err="1">
                <a:latin typeface="+mn-lt"/>
                <a:ea typeface="MS PGothic" charset="0"/>
              </a:rPr>
              <a:t>R</a:t>
            </a:r>
            <a:r>
              <a:rPr lang="en-US" i="1" baseline="-25000" dirty="0" err="1">
                <a:latin typeface="+mn-lt"/>
                <a:ea typeface="MS PGothic" charset="0"/>
              </a:rPr>
              <a:t>j</a:t>
            </a:r>
            <a:endParaRPr lang="en-US" dirty="0">
              <a:latin typeface="+mn-lt"/>
              <a:ea typeface="MS PGothic" charset="0"/>
            </a:endParaRPr>
          </a:p>
          <a:p>
            <a:endParaRPr lang="en-US" dirty="0">
              <a:latin typeface="+mn-lt"/>
              <a:ea typeface="MS PGothic" charset="0"/>
            </a:endParaRPr>
          </a:p>
          <a:p>
            <a:pPr>
              <a:buFont typeface="Monotype Sorts" charset="0"/>
              <a:buNone/>
            </a:pPr>
            <a:endParaRPr lang="en-US" dirty="0">
              <a:latin typeface="+mn-lt"/>
              <a:ea typeface="MS PGothic" charset="0"/>
            </a:endParaRPr>
          </a:p>
          <a:p>
            <a:r>
              <a:rPr lang="en-US" i="1" dirty="0">
                <a:latin typeface="+mn-lt"/>
                <a:ea typeface="MS PGothic" charset="0"/>
              </a:rPr>
              <a:t>P</a:t>
            </a:r>
            <a:r>
              <a:rPr lang="en-US" i="1" baseline="-25000" dirty="0">
                <a:latin typeface="+mn-lt"/>
                <a:ea typeface="MS PGothic" charset="0"/>
              </a:rPr>
              <a:t>i</a:t>
            </a:r>
            <a:r>
              <a:rPr lang="en-US" dirty="0">
                <a:latin typeface="+mn-lt"/>
                <a:ea typeface="MS PGothic" charset="0"/>
              </a:rPr>
              <a:t> is holding an instance of </a:t>
            </a:r>
            <a:r>
              <a:rPr lang="en-US" i="1" dirty="0" err="1">
                <a:latin typeface="+mn-lt"/>
                <a:ea typeface="MS PGothic" charset="0"/>
              </a:rPr>
              <a:t>R</a:t>
            </a:r>
            <a:r>
              <a:rPr lang="en-US" i="1" baseline="-25000" dirty="0" err="1">
                <a:latin typeface="+mn-lt"/>
                <a:ea typeface="MS PGothic" charset="0"/>
              </a:rPr>
              <a:t>j</a:t>
            </a:r>
            <a:endParaRPr lang="en-US" i="1" dirty="0">
              <a:latin typeface="+mn-lt"/>
              <a:ea typeface="MS PGothic" charset="0"/>
            </a:endParaRPr>
          </a:p>
        </p:txBody>
      </p:sp>
      <p:sp>
        <p:nvSpPr>
          <p:cNvPr id="10244" name="Oval 4"/>
          <p:cNvSpPr>
            <a:spLocks noChangeArrowheads="1"/>
          </p:cNvSpPr>
          <p:nvPr/>
        </p:nvSpPr>
        <p:spPr bwMode="auto">
          <a:xfrm>
            <a:off x="5667375" y="1493838"/>
            <a:ext cx="495300" cy="495300"/>
          </a:xfrm>
          <a:prstGeom prst="ellipse">
            <a:avLst/>
          </a:prstGeom>
          <a:solidFill>
            <a:srgbClr val="CCECFF"/>
          </a:solidFill>
          <a:ln w="9525">
            <a:solidFill>
              <a:schemeClr val="tx1"/>
            </a:solidFill>
            <a:round/>
            <a:headEnd/>
            <a:tailEnd/>
          </a:ln>
        </p:spPr>
        <p:txBody>
          <a:bodyPr wrap="none" anchor="ctr"/>
          <a:lstStyle/>
          <a:p>
            <a:endParaRPr lang="en-US"/>
          </a:p>
        </p:txBody>
      </p:sp>
      <p:sp>
        <p:nvSpPr>
          <p:cNvPr id="10246" name="Oval 6"/>
          <p:cNvSpPr>
            <a:spLocks noChangeArrowheads="1"/>
          </p:cNvSpPr>
          <p:nvPr/>
        </p:nvSpPr>
        <p:spPr bwMode="auto">
          <a:xfrm>
            <a:off x="6324600" y="3657601"/>
            <a:ext cx="813872" cy="828079"/>
          </a:xfrm>
          <a:prstGeom prst="ellipse">
            <a:avLst/>
          </a:prstGeom>
          <a:solidFill>
            <a:srgbClr val="CCECFF"/>
          </a:solidFill>
          <a:ln w="9525">
            <a:solidFill>
              <a:schemeClr val="tx1"/>
            </a:solidFill>
            <a:round/>
            <a:headEnd/>
            <a:tailEnd/>
          </a:ln>
        </p:spPr>
        <p:txBody>
          <a:bodyPr wrap="none" anchor="ctr"/>
          <a:lstStyle/>
          <a:p>
            <a:pPr algn="ctr"/>
            <a:r>
              <a:rPr lang="en-US" i="1" dirty="0">
                <a:latin typeface="Helvetica" charset="0"/>
              </a:rPr>
              <a:t>P</a:t>
            </a:r>
            <a:r>
              <a:rPr lang="en-US" i="1" baseline="-25000" dirty="0">
                <a:latin typeface="Helvetica" charset="0"/>
              </a:rPr>
              <a:t>i</a:t>
            </a:r>
            <a:endParaRPr lang="en-US" i="1" dirty="0">
              <a:latin typeface="Helvetica" charset="0"/>
            </a:endParaRPr>
          </a:p>
        </p:txBody>
      </p:sp>
      <p:grpSp>
        <p:nvGrpSpPr>
          <p:cNvPr id="3" name="Group 13"/>
          <p:cNvGrpSpPr>
            <a:grpSpLocks/>
          </p:cNvGrpSpPr>
          <p:nvPr/>
        </p:nvGrpSpPr>
        <p:grpSpPr bwMode="auto">
          <a:xfrm>
            <a:off x="7738236" y="3721101"/>
            <a:ext cx="719964" cy="700682"/>
            <a:chOff x="2666" y="1966"/>
            <a:chExt cx="276" cy="264"/>
          </a:xfrm>
          <a:solidFill>
            <a:srgbClr val="CCECFF"/>
          </a:solidFill>
        </p:grpSpPr>
        <p:sp>
          <p:nvSpPr>
            <p:cNvPr id="10259" name="Rectangle 14"/>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10260" name="Rectangle 15"/>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10261" name="Rectangle 16"/>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10262" name="Rectangle 17"/>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10263" name="Rectangle 18"/>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grpSp>
      <p:sp>
        <p:nvSpPr>
          <p:cNvPr id="10249" name="Line 19"/>
          <p:cNvSpPr>
            <a:spLocks noChangeShapeType="1"/>
          </p:cNvSpPr>
          <p:nvPr/>
        </p:nvSpPr>
        <p:spPr bwMode="auto">
          <a:xfrm>
            <a:off x="7162800" y="4114801"/>
            <a:ext cx="533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250" name="Text Box 20"/>
          <p:cNvSpPr txBox="1">
            <a:spLocks noChangeArrowheads="1"/>
          </p:cNvSpPr>
          <p:nvPr/>
        </p:nvSpPr>
        <p:spPr bwMode="auto">
          <a:xfrm>
            <a:off x="7848601" y="4416625"/>
            <a:ext cx="55562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400" i="1" dirty="0" err="1">
                <a:latin typeface="Helvetica" charset="0"/>
              </a:rPr>
              <a:t>R</a:t>
            </a:r>
            <a:r>
              <a:rPr lang="en-US" sz="1400" i="1" baseline="-25000" dirty="0" err="1">
                <a:latin typeface="Helvetica" charset="0"/>
              </a:rPr>
              <a:t>j</a:t>
            </a:r>
            <a:endParaRPr lang="en-US" sz="1400" i="1" dirty="0">
              <a:latin typeface="Helvetica" charset="0"/>
            </a:endParaRPr>
          </a:p>
        </p:txBody>
      </p:sp>
      <p:grpSp>
        <p:nvGrpSpPr>
          <p:cNvPr id="29" name="Group 13"/>
          <p:cNvGrpSpPr>
            <a:grpSpLocks/>
          </p:cNvGrpSpPr>
          <p:nvPr/>
        </p:nvGrpSpPr>
        <p:grpSpPr bwMode="auto">
          <a:xfrm>
            <a:off x="7738236" y="2514600"/>
            <a:ext cx="719964" cy="700682"/>
            <a:chOff x="2666" y="1966"/>
            <a:chExt cx="276" cy="264"/>
          </a:xfrm>
          <a:solidFill>
            <a:srgbClr val="CCECFF"/>
          </a:solidFill>
        </p:grpSpPr>
        <p:sp>
          <p:nvSpPr>
            <p:cNvPr id="30" name="Rectangle 14"/>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1" name="Rectangle 15"/>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2" name="Rectangle 16"/>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3" name="Rectangle 17"/>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4" name="Rectangle 18"/>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grpSp>
      <p:sp>
        <p:nvSpPr>
          <p:cNvPr id="35" name="Oval 6"/>
          <p:cNvSpPr>
            <a:spLocks noChangeArrowheads="1"/>
          </p:cNvSpPr>
          <p:nvPr/>
        </p:nvSpPr>
        <p:spPr bwMode="auto">
          <a:xfrm>
            <a:off x="6934200" y="4876802"/>
            <a:ext cx="813872" cy="828079"/>
          </a:xfrm>
          <a:prstGeom prst="ellipse">
            <a:avLst/>
          </a:prstGeom>
          <a:solidFill>
            <a:srgbClr val="CCECFF"/>
          </a:solidFill>
          <a:ln w="9525">
            <a:solidFill>
              <a:schemeClr val="tx1"/>
            </a:solidFill>
            <a:round/>
            <a:headEnd/>
            <a:tailEnd/>
          </a:ln>
        </p:spPr>
        <p:txBody>
          <a:bodyPr wrap="none" anchor="ctr"/>
          <a:lstStyle/>
          <a:p>
            <a:pPr algn="ctr"/>
            <a:r>
              <a:rPr lang="en-US" i="1" dirty="0">
                <a:latin typeface="Helvetica" charset="0"/>
              </a:rPr>
              <a:t>P</a:t>
            </a:r>
            <a:r>
              <a:rPr lang="en-US" i="1" baseline="-25000" dirty="0">
                <a:latin typeface="Helvetica" charset="0"/>
              </a:rPr>
              <a:t>i</a:t>
            </a:r>
            <a:endParaRPr lang="en-US" i="1" dirty="0">
              <a:latin typeface="Helvetica" charset="0"/>
            </a:endParaRPr>
          </a:p>
        </p:txBody>
      </p:sp>
      <p:grpSp>
        <p:nvGrpSpPr>
          <p:cNvPr id="36" name="Group 13"/>
          <p:cNvGrpSpPr>
            <a:grpSpLocks/>
          </p:cNvGrpSpPr>
          <p:nvPr/>
        </p:nvGrpSpPr>
        <p:grpSpPr bwMode="auto">
          <a:xfrm>
            <a:off x="8347836" y="4940302"/>
            <a:ext cx="719964" cy="700682"/>
            <a:chOff x="2666" y="1966"/>
            <a:chExt cx="276" cy="264"/>
          </a:xfrm>
          <a:solidFill>
            <a:srgbClr val="CCECFF"/>
          </a:solidFill>
        </p:grpSpPr>
        <p:sp>
          <p:nvSpPr>
            <p:cNvPr id="37" name="Rectangle 14"/>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8" name="Rectangle 15"/>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39" name="Rectangle 16"/>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40" name="Rectangle 17"/>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sp>
          <p:nvSpPr>
            <p:cNvPr id="41" name="Rectangle 18"/>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cs typeface="+mn-cs"/>
              </a:endParaRPr>
            </a:p>
          </p:txBody>
        </p:sp>
      </p:grpSp>
      <p:sp>
        <p:nvSpPr>
          <p:cNvPr id="42" name="Line 19"/>
          <p:cNvSpPr>
            <a:spLocks noChangeShapeType="1"/>
          </p:cNvSpPr>
          <p:nvPr/>
        </p:nvSpPr>
        <p:spPr bwMode="auto">
          <a:xfrm flipH="1" flipV="1">
            <a:off x="7772400" y="5334000"/>
            <a:ext cx="533400" cy="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Text Box 20"/>
          <p:cNvSpPr txBox="1">
            <a:spLocks noChangeArrowheads="1"/>
          </p:cNvSpPr>
          <p:nvPr/>
        </p:nvSpPr>
        <p:spPr bwMode="auto">
          <a:xfrm>
            <a:off x="8458201" y="5635826"/>
            <a:ext cx="55562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1400" i="1" dirty="0" err="1">
                <a:latin typeface="Helvetica" charset="0"/>
              </a:rPr>
              <a:t>R</a:t>
            </a:r>
            <a:r>
              <a:rPr lang="en-US" sz="1400" i="1" baseline="-25000" dirty="0" err="1">
                <a:latin typeface="Helvetica" charset="0"/>
              </a:rPr>
              <a:t>j</a:t>
            </a:r>
            <a:endParaRPr lang="en-US" sz="1400" i="1" dirty="0">
              <a:latin typeface="Helvetica" charset="0"/>
            </a:endParaRPr>
          </a:p>
        </p:txBody>
      </p:sp>
    </p:spTree>
    <p:extLst>
      <p:ext uri="{BB962C8B-B14F-4D97-AF65-F5344CB8AC3E}">
        <p14:creationId xmlns:p14="http://schemas.microsoft.com/office/powerpoint/2010/main" val="184247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2136776" y="228600"/>
            <a:ext cx="8150225" cy="1371600"/>
          </a:xfrm>
        </p:spPr>
        <p:txBody>
          <a:bodyPr/>
          <a:lstStyle/>
          <a:p>
            <a:pPr eaLnBrk="1" hangingPunct="1"/>
            <a:r>
              <a:rPr lang="en-US" dirty="0">
                <a:latin typeface="+mn-lt"/>
                <a:ea typeface="MS PGothic" charset="0"/>
              </a:rPr>
              <a:t>Can you explain this resource allocation graph?</a:t>
            </a:r>
          </a:p>
        </p:txBody>
      </p:sp>
      <p:pic>
        <p:nvPicPr>
          <p:cNvPr id="11267" name="Picture 1032"/>
          <p:cNvPicPr>
            <a:picLocks noChangeAspect="1" noChangeArrowheads="1"/>
          </p:cNvPicPr>
          <p:nvPr/>
        </p:nvPicPr>
        <p:blipFill>
          <a:blip r:embed="rId3" cstate="email">
            <a:extLst>
              <a:ext uri="{28A0092B-C50C-407E-A947-70E740481C1C}">
                <a14:useLocalDpi xmlns:a14="http://schemas.microsoft.com/office/drawing/2010/main" val="0"/>
              </a:ext>
            </a:extLst>
          </a:blip>
          <a:srcRect l="25287" t="926" r="25287" b="1532"/>
          <a:stretch>
            <a:fillRect/>
          </a:stretch>
        </p:blipFill>
        <p:spPr bwMode="auto">
          <a:xfrm>
            <a:off x="4649788" y="1884364"/>
            <a:ext cx="2741612" cy="405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66710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633664" y="214313"/>
            <a:ext cx="7577137" cy="1081087"/>
          </a:xfrm>
        </p:spPr>
        <p:txBody>
          <a:bodyPr/>
          <a:lstStyle/>
          <a:p>
            <a:pPr eaLnBrk="1" hangingPunct="1"/>
            <a:r>
              <a:rPr lang="en-US" altLang="en-US" dirty="0"/>
              <a:t>Handling Deadlocks</a:t>
            </a:r>
          </a:p>
        </p:txBody>
      </p:sp>
      <p:sp>
        <p:nvSpPr>
          <p:cNvPr id="4" name="Content Placeholder 2"/>
          <p:cNvSpPr>
            <a:spLocks noGrp="1"/>
          </p:cNvSpPr>
          <p:nvPr>
            <p:ph idx="4294967295"/>
          </p:nvPr>
        </p:nvSpPr>
        <p:spPr>
          <a:xfrm>
            <a:off x="1905000" y="1371600"/>
            <a:ext cx="8305800" cy="762000"/>
          </a:xfrm>
        </p:spPr>
        <p:txBody>
          <a:bodyPr>
            <a:normAutofit/>
          </a:bodyPr>
          <a:lstStyle/>
          <a:p>
            <a:r>
              <a:rPr lang="en-NZ" sz="2800" dirty="0"/>
              <a:t>Three general approaches to dealing with deadlock:</a:t>
            </a:r>
          </a:p>
        </p:txBody>
      </p:sp>
      <p:graphicFrame>
        <p:nvGraphicFramePr>
          <p:cNvPr id="5" name="Diagram 4"/>
          <p:cNvGraphicFramePr/>
          <p:nvPr>
            <p:extLst>
              <p:ext uri="{D42A27DB-BD31-4B8C-83A1-F6EECF244321}">
                <p14:modId xmlns:p14="http://schemas.microsoft.com/office/powerpoint/2010/main" val="2840795048"/>
              </p:ext>
            </p:extLst>
          </p:nvPr>
        </p:nvGraphicFramePr>
        <p:xfrm>
          <a:off x="2590800" y="2133600"/>
          <a:ext cx="7315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13</a:t>
            </a:fld>
            <a:endParaRPr lang="en-US"/>
          </a:p>
        </p:txBody>
      </p:sp>
    </p:spTree>
    <p:extLst>
      <p:ext uri="{BB962C8B-B14F-4D97-AF65-F5344CB8AC3E}">
        <p14:creationId xmlns:p14="http://schemas.microsoft.com/office/powerpoint/2010/main" val="330871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09826" y="198438"/>
            <a:ext cx="7800975" cy="792162"/>
          </a:xfrm>
        </p:spPr>
        <p:txBody>
          <a:bodyPr/>
          <a:lstStyle/>
          <a:p>
            <a:pPr eaLnBrk="1" hangingPunct="1"/>
            <a:r>
              <a:rPr lang="en-US" altLang="en-US" dirty="0"/>
              <a:t>Deadlock Prevention (1)</a:t>
            </a:r>
          </a:p>
        </p:txBody>
      </p:sp>
      <p:sp>
        <p:nvSpPr>
          <p:cNvPr id="16387" name="Rectangle 1027"/>
          <p:cNvSpPr>
            <a:spLocks noGrp="1" noChangeArrowheads="1"/>
          </p:cNvSpPr>
          <p:nvPr>
            <p:ph type="body" idx="1"/>
          </p:nvPr>
        </p:nvSpPr>
        <p:spPr>
          <a:xfrm>
            <a:off x="2209800" y="1143000"/>
            <a:ext cx="8001000" cy="5257800"/>
          </a:xfrm>
        </p:spPr>
        <p:txBody>
          <a:bodyPr/>
          <a:lstStyle/>
          <a:p>
            <a:r>
              <a:rPr lang="en-US" altLang="en-US" b="1" dirty="0"/>
              <a:t>Mutual Exclusion</a:t>
            </a:r>
            <a:r>
              <a:rPr lang="en-US" altLang="en-US" dirty="0"/>
              <a:t> </a:t>
            </a:r>
          </a:p>
          <a:p>
            <a:pPr marL="0" indent="0">
              <a:buNone/>
            </a:pPr>
            <a:r>
              <a:rPr lang="en-US" altLang="en-US" dirty="0"/>
              <a:t>Can you propose the first deadlock prevention approach?</a:t>
            </a:r>
          </a:p>
          <a:p>
            <a:endParaRPr lang="en-US" altLang="en-US" dirty="0"/>
          </a:p>
          <a:p>
            <a:endParaRPr lang="en-US" altLang="en-US" dirty="0"/>
          </a:p>
          <a:p>
            <a:r>
              <a:rPr lang="en-US" altLang="en-US" dirty="0"/>
              <a:t>not required for sharable resources (e.g., read-only files); must hold for non-sharable resources</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14</a:t>
            </a:fld>
            <a:endParaRPr lang="en-US"/>
          </a:p>
        </p:txBody>
      </p:sp>
    </p:spTree>
    <p:extLst>
      <p:ext uri="{BB962C8B-B14F-4D97-AF65-F5344CB8AC3E}">
        <p14:creationId xmlns:p14="http://schemas.microsoft.com/office/powerpoint/2010/main" val="345829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09826" y="0"/>
            <a:ext cx="7800975" cy="792162"/>
          </a:xfrm>
        </p:spPr>
        <p:txBody>
          <a:bodyPr/>
          <a:lstStyle/>
          <a:p>
            <a:pPr eaLnBrk="1" hangingPunct="1"/>
            <a:r>
              <a:rPr lang="en-US" altLang="en-US" dirty="0"/>
              <a:t>Deadlock Prevention (2)</a:t>
            </a:r>
          </a:p>
        </p:txBody>
      </p:sp>
      <p:sp>
        <p:nvSpPr>
          <p:cNvPr id="16387" name="Rectangle 1027"/>
          <p:cNvSpPr>
            <a:spLocks noGrp="1" noChangeArrowheads="1"/>
          </p:cNvSpPr>
          <p:nvPr>
            <p:ph type="body" idx="1"/>
          </p:nvPr>
        </p:nvSpPr>
        <p:spPr>
          <a:xfrm>
            <a:off x="1828800" y="685800"/>
            <a:ext cx="8686800" cy="5257800"/>
          </a:xfrm>
        </p:spPr>
        <p:txBody>
          <a:bodyPr/>
          <a:lstStyle/>
          <a:p>
            <a:r>
              <a:rPr lang="en-US" altLang="en-US" b="1" dirty="0"/>
              <a:t>Hold and Wait</a:t>
            </a:r>
          </a:p>
          <a:p>
            <a:pPr marL="0" indent="0">
              <a:buNone/>
            </a:pPr>
            <a:r>
              <a:rPr lang="en-US" altLang="en-US" dirty="0"/>
              <a:t>Can you propose the second deadlock prevention approach?</a:t>
            </a:r>
          </a:p>
          <a:p>
            <a:pPr marL="0" indent="0">
              <a:buNone/>
            </a:pPr>
            <a:endParaRPr lang="en-US" altLang="en-US" b="1" dirty="0"/>
          </a:p>
          <a:p>
            <a:r>
              <a:rPr lang="en-US" altLang="en-US" dirty="0">
                <a:solidFill>
                  <a:srgbClr val="FF0000"/>
                </a:solidFill>
              </a:rPr>
              <a:t>Idea:</a:t>
            </a:r>
            <a:r>
              <a:rPr lang="en-US" altLang="en-US" dirty="0"/>
              <a:t> Must guarantee that whenever a process requests a resource, it </a:t>
            </a:r>
            <a:r>
              <a:rPr lang="en-US" altLang="en-US" dirty="0">
                <a:solidFill>
                  <a:srgbClr val="FF0000"/>
                </a:solidFill>
              </a:rPr>
              <a:t>does not hold</a:t>
            </a:r>
            <a:r>
              <a:rPr lang="en-US" altLang="en-US" dirty="0"/>
              <a:t> any other resources</a:t>
            </a:r>
          </a:p>
          <a:p>
            <a:pPr marL="0" indent="0">
              <a:buNone/>
            </a:pPr>
            <a:endParaRPr lang="en-US" altLang="en-US" dirty="0"/>
          </a:p>
          <a:p>
            <a:r>
              <a:rPr lang="en-US" altLang="en-US" dirty="0">
                <a:solidFill>
                  <a:srgbClr val="FF0000"/>
                </a:solidFill>
              </a:rPr>
              <a:t>Protocol 1</a:t>
            </a:r>
            <a:r>
              <a:rPr lang="en-US" altLang="en-US" dirty="0"/>
              <a:t>: Require process to request and be allocated all its resources before it begins execution</a:t>
            </a:r>
          </a:p>
          <a:p>
            <a:r>
              <a:rPr lang="en-US" altLang="en-US" dirty="0">
                <a:solidFill>
                  <a:srgbClr val="FF0000"/>
                </a:solidFill>
              </a:rPr>
              <a:t>Protocol 2:</a:t>
            </a:r>
            <a:r>
              <a:rPr lang="en-US" altLang="en-US" dirty="0"/>
              <a:t> Allow process to request resources only when the process has none allocated to it.</a:t>
            </a:r>
          </a:p>
          <a:p>
            <a:endParaRPr lang="en-US" altLang="en-US" dirty="0"/>
          </a:p>
          <a:p>
            <a:r>
              <a:rPr lang="en-US" altLang="en-US" dirty="0"/>
              <a:t>Problems? </a:t>
            </a:r>
          </a:p>
          <a:p>
            <a:pPr marL="0" indent="0">
              <a:buNone/>
            </a:pPr>
            <a:r>
              <a:rPr lang="en-US" altLang="en-US" dirty="0"/>
              <a:t>Low resource utilization; starvation possible</a:t>
            </a:r>
          </a:p>
        </p:txBody>
      </p:sp>
      <p:sp>
        <p:nvSpPr>
          <p:cNvPr id="6" name="Rectangle 5"/>
          <p:cNvSpPr/>
          <p:nvPr/>
        </p:nvSpPr>
        <p:spPr>
          <a:xfrm>
            <a:off x="1828800" y="6248400"/>
            <a:ext cx="6629400" cy="4953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15</a:t>
            </a:fld>
            <a:endParaRPr lang="en-US"/>
          </a:p>
        </p:txBody>
      </p:sp>
    </p:spTree>
    <p:extLst>
      <p:ext uri="{BB962C8B-B14F-4D97-AF65-F5344CB8AC3E}">
        <p14:creationId xmlns:p14="http://schemas.microsoft.com/office/powerpoint/2010/main" val="200494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2527300" y="166688"/>
            <a:ext cx="7683500" cy="671512"/>
          </a:xfrm>
        </p:spPr>
        <p:txBody>
          <a:bodyPr/>
          <a:lstStyle/>
          <a:p>
            <a:pPr eaLnBrk="1" hangingPunct="1"/>
            <a:r>
              <a:rPr lang="en-US" altLang="en-US" dirty="0"/>
              <a:t>Deadlock Prevention (3)</a:t>
            </a:r>
          </a:p>
        </p:txBody>
      </p:sp>
      <p:sp>
        <p:nvSpPr>
          <p:cNvPr id="17411" name="Rectangle 1027"/>
          <p:cNvSpPr>
            <a:spLocks noGrp="1" noChangeArrowheads="1"/>
          </p:cNvSpPr>
          <p:nvPr>
            <p:ph type="body" idx="1"/>
          </p:nvPr>
        </p:nvSpPr>
        <p:spPr>
          <a:xfrm>
            <a:off x="2057400" y="838200"/>
            <a:ext cx="8305800" cy="5791200"/>
          </a:xfrm>
        </p:spPr>
        <p:txBody>
          <a:bodyPr/>
          <a:lstStyle/>
          <a:p>
            <a:r>
              <a:rPr lang="en-US" altLang="en-US" b="1" dirty="0"/>
              <a:t>No Preemption</a:t>
            </a:r>
          </a:p>
          <a:p>
            <a:pPr marL="0" indent="0">
              <a:buNone/>
            </a:pPr>
            <a:r>
              <a:rPr lang="en-US" altLang="en-US" dirty="0"/>
              <a:t>Can you propose the third deadlock prevention approach?</a:t>
            </a:r>
          </a:p>
          <a:p>
            <a:endParaRPr lang="en-US" altLang="en-US" dirty="0"/>
          </a:p>
          <a:p>
            <a:r>
              <a:rPr lang="en-US" altLang="en-US" dirty="0"/>
              <a:t>If a process that is holding some resources requests another resource that cannot be immediately allocated to it, then all resources currently being held </a:t>
            </a:r>
            <a:r>
              <a:rPr lang="en-US" altLang="en-US" dirty="0">
                <a:solidFill>
                  <a:srgbClr val="FF0000"/>
                </a:solidFill>
              </a:rPr>
              <a:t>are released</a:t>
            </a:r>
          </a:p>
          <a:p>
            <a:r>
              <a:rPr lang="en-US" altLang="en-US" dirty="0"/>
              <a:t>Preempted resources are added to the list of resources for which the process is waiting</a:t>
            </a:r>
          </a:p>
          <a:p>
            <a:r>
              <a:rPr lang="en-US" altLang="en-US" dirty="0"/>
              <a:t>Process will be </a:t>
            </a:r>
            <a:r>
              <a:rPr lang="en-US" altLang="en-US" dirty="0">
                <a:solidFill>
                  <a:srgbClr val="FF0000"/>
                </a:solidFill>
              </a:rPr>
              <a:t>restarted</a:t>
            </a:r>
            <a:r>
              <a:rPr lang="en-US" altLang="en-US" dirty="0"/>
              <a:t> only when it can regain its old resources, as well as the new ones that it is requesting</a:t>
            </a:r>
          </a:p>
          <a:p>
            <a:pPr lvl="1"/>
            <a:endParaRPr lang="en-US" altLang="en-US" dirty="0"/>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16</a:t>
            </a:fld>
            <a:endParaRPr lang="en-US"/>
          </a:p>
        </p:txBody>
      </p:sp>
    </p:spTree>
    <p:extLst>
      <p:ext uri="{BB962C8B-B14F-4D97-AF65-F5344CB8AC3E}">
        <p14:creationId xmlns:p14="http://schemas.microsoft.com/office/powerpoint/2010/main" val="91350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2527300" y="166688"/>
            <a:ext cx="7683500" cy="747712"/>
          </a:xfrm>
        </p:spPr>
        <p:txBody>
          <a:bodyPr/>
          <a:lstStyle/>
          <a:p>
            <a:pPr eaLnBrk="1" hangingPunct="1"/>
            <a:r>
              <a:rPr lang="en-US" altLang="en-US" dirty="0"/>
              <a:t>Deadlock Prevention (Cont.)</a:t>
            </a:r>
          </a:p>
        </p:txBody>
      </p:sp>
      <p:sp>
        <p:nvSpPr>
          <p:cNvPr id="17411" name="Rectangle 1027"/>
          <p:cNvSpPr>
            <a:spLocks noGrp="1" noChangeArrowheads="1"/>
          </p:cNvSpPr>
          <p:nvPr>
            <p:ph type="body" idx="1"/>
          </p:nvPr>
        </p:nvSpPr>
        <p:spPr>
          <a:xfrm>
            <a:off x="2057400" y="1076325"/>
            <a:ext cx="8001000" cy="5324475"/>
          </a:xfrm>
        </p:spPr>
        <p:txBody>
          <a:bodyPr/>
          <a:lstStyle/>
          <a:p>
            <a:r>
              <a:rPr lang="en-US" altLang="en-US" b="1" dirty="0"/>
              <a:t>Circular Wait</a:t>
            </a:r>
            <a:endParaRPr lang="en-US" altLang="en-US" dirty="0"/>
          </a:p>
          <a:p>
            <a:pPr marL="0" indent="0">
              <a:buNone/>
            </a:pPr>
            <a:r>
              <a:rPr lang="en-US" altLang="en-US" dirty="0"/>
              <a:t>Can you propose the fourth deadlock prevention approach? (</a:t>
            </a:r>
            <a:r>
              <a:rPr lang="en-US" altLang="en-US" dirty="0">
                <a:solidFill>
                  <a:srgbClr val="FF0000"/>
                </a:solidFill>
              </a:rPr>
              <a:t>Difficult</a:t>
            </a:r>
            <a:r>
              <a:rPr lang="en-US" altLang="en-US" dirty="0"/>
              <a:t>)</a:t>
            </a:r>
          </a:p>
          <a:p>
            <a:endParaRPr lang="en-US" altLang="en-US" dirty="0"/>
          </a:p>
          <a:p>
            <a:endParaRPr lang="en-US" altLang="en-US" dirty="0"/>
          </a:p>
          <a:p>
            <a:r>
              <a:rPr lang="en-US" altLang="en-US" dirty="0"/>
              <a:t>Impose a total ordering of all resource types, and require that each process requests resources in an increasing order of enumeration</a:t>
            </a:r>
          </a:p>
          <a:p>
            <a:pPr lvl="1"/>
            <a:endParaRPr lang="en-US" altLang="en-US" dirty="0"/>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17</a:t>
            </a:fld>
            <a:endParaRPr lang="en-US"/>
          </a:p>
        </p:txBody>
      </p:sp>
    </p:spTree>
    <p:extLst>
      <p:ext uri="{BB962C8B-B14F-4D97-AF65-F5344CB8AC3E}">
        <p14:creationId xmlns:p14="http://schemas.microsoft.com/office/powerpoint/2010/main" val="1637103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447926" y="198438"/>
            <a:ext cx="7762875" cy="792162"/>
          </a:xfrm>
        </p:spPr>
        <p:txBody>
          <a:bodyPr/>
          <a:lstStyle/>
          <a:p>
            <a:pPr eaLnBrk="1" hangingPunct="1"/>
            <a:r>
              <a:rPr lang="en-US" altLang="en-US" dirty="0"/>
              <a:t>Deadlock Avoidance</a:t>
            </a:r>
          </a:p>
        </p:txBody>
      </p:sp>
      <p:sp>
        <p:nvSpPr>
          <p:cNvPr id="20483" name="Rectangle 3"/>
          <p:cNvSpPr>
            <a:spLocks noGrp="1" noChangeArrowheads="1"/>
          </p:cNvSpPr>
          <p:nvPr>
            <p:ph type="body" idx="1"/>
          </p:nvPr>
        </p:nvSpPr>
        <p:spPr>
          <a:xfrm>
            <a:off x="1905000" y="1905001"/>
            <a:ext cx="8378825" cy="4281487"/>
          </a:xfrm>
        </p:spPr>
        <p:txBody>
          <a:bodyPr/>
          <a:lstStyle/>
          <a:p>
            <a:r>
              <a:rPr lang="en-US" altLang="en-US" dirty="0"/>
              <a:t>Simplest and most useful model requires that each process declare the </a:t>
            </a:r>
            <a:r>
              <a:rPr lang="en-US" altLang="en-US" b="1" i="1" dirty="0"/>
              <a:t>maximum number</a:t>
            </a:r>
            <a:r>
              <a:rPr lang="en-US" altLang="en-US" b="1" dirty="0"/>
              <a:t> </a:t>
            </a:r>
            <a:r>
              <a:rPr lang="en-US" altLang="en-US" dirty="0"/>
              <a:t>of resources of each type that it may need</a:t>
            </a:r>
          </a:p>
          <a:p>
            <a:r>
              <a:rPr lang="en-US" altLang="en-US" dirty="0"/>
              <a:t>The deadlock-avoidance algorithm </a:t>
            </a:r>
            <a:r>
              <a:rPr lang="en-US" altLang="en-US" dirty="0">
                <a:solidFill>
                  <a:srgbClr val="FF0000"/>
                </a:solidFill>
              </a:rPr>
              <a:t>dynamically examines</a:t>
            </a:r>
            <a:r>
              <a:rPr lang="en-US" altLang="en-US" dirty="0"/>
              <a:t> the resource-allocation state to ensure that there can never be a </a:t>
            </a:r>
            <a:r>
              <a:rPr lang="en-US" altLang="en-US" dirty="0">
                <a:solidFill>
                  <a:srgbClr val="FF0000"/>
                </a:solidFill>
              </a:rPr>
              <a:t>circular-wait</a:t>
            </a:r>
            <a:r>
              <a:rPr lang="en-US" altLang="en-US" dirty="0"/>
              <a:t> condition</a:t>
            </a:r>
          </a:p>
          <a:p>
            <a:r>
              <a:rPr lang="en-US" altLang="en-US" dirty="0"/>
              <a:t>Resource-allocation </a:t>
            </a:r>
            <a:r>
              <a:rPr lang="en-US" altLang="en-US" i="1" dirty="0">
                <a:solidFill>
                  <a:srgbClr val="FF0000"/>
                </a:solidFill>
              </a:rPr>
              <a:t>state</a:t>
            </a:r>
            <a:r>
              <a:rPr lang="en-US" altLang="en-US" dirty="0"/>
              <a:t> is defined by the number of available and allocated resources, and the maximum demands of the processes</a:t>
            </a:r>
          </a:p>
        </p:txBody>
      </p:sp>
      <p:sp>
        <p:nvSpPr>
          <p:cNvPr id="20484" name="Text Box 4"/>
          <p:cNvSpPr txBox="1">
            <a:spLocks noChangeArrowheads="1"/>
          </p:cNvSpPr>
          <p:nvPr/>
        </p:nvSpPr>
        <p:spPr bwMode="auto">
          <a:xfrm>
            <a:off x="2057400" y="997804"/>
            <a:ext cx="83820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pPr>
            <a:r>
              <a:rPr lang="en-US" altLang="en-US" sz="2400" dirty="0">
                <a:latin typeface="+mn-lt"/>
              </a:rPr>
              <a:t>Requires that a system has some additional </a:t>
            </a:r>
            <a:r>
              <a:rPr lang="en-US" altLang="en-US" sz="2400" b="1" i="1" dirty="0">
                <a:latin typeface="+mn-lt"/>
              </a:rPr>
              <a:t>a priori </a:t>
            </a:r>
            <a:r>
              <a:rPr lang="en-US" altLang="en-US" sz="2400" dirty="0">
                <a:latin typeface="+mn-lt"/>
              </a:rPr>
              <a:t>information available</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18</a:t>
            </a:fld>
            <a:endParaRPr lang="en-US"/>
          </a:p>
        </p:txBody>
      </p:sp>
    </p:spTree>
    <p:extLst>
      <p:ext uri="{BB962C8B-B14F-4D97-AF65-F5344CB8AC3E}">
        <p14:creationId xmlns:p14="http://schemas.microsoft.com/office/powerpoint/2010/main" val="105760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Deadlock Avoidance Advantages</a:t>
            </a:r>
          </a:p>
        </p:txBody>
      </p:sp>
      <p:sp>
        <p:nvSpPr>
          <p:cNvPr id="6" name="Oval 2"/>
          <p:cNvSpPr>
            <a:spLocks noChangeArrowheads="1"/>
          </p:cNvSpPr>
          <p:nvPr/>
        </p:nvSpPr>
        <p:spPr bwMode="auto">
          <a:xfrm>
            <a:off x="4054475" y="1600200"/>
            <a:ext cx="3886200" cy="1524000"/>
          </a:xfrm>
          <a:prstGeom prst="ellipse">
            <a:avLst/>
          </a:prstGeom>
          <a:solidFill>
            <a:schemeClr val="hlink"/>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3"/>
          <p:cNvSpPr>
            <a:spLocks noChangeArrowheads="1"/>
          </p:cNvSpPr>
          <p:nvPr/>
        </p:nvSpPr>
        <p:spPr bwMode="auto">
          <a:xfrm>
            <a:off x="5273675" y="3200400"/>
            <a:ext cx="2971800" cy="2362200"/>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4"/>
          <p:cNvSpPr>
            <a:spLocks noChangeArrowheads="1"/>
          </p:cNvSpPr>
          <p:nvPr/>
        </p:nvSpPr>
        <p:spPr bwMode="auto">
          <a:xfrm>
            <a:off x="6188075" y="3886200"/>
            <a:ext cx="1752600" cy="1447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6"/>
          <p:cNvSpPr>
            <a:spLocks noChangeArrowheads="1"/>
          </p:cNvSpPr>
          <p:nvPr/>
        </p:nvSpPr>
        <p:spPr bwMode="auto">
          <a:xfrm>
            <a:off x="4283075" y="23622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Oval 7"/>
          <p:cNvSpPr>
            <a:spLocks noChangeArrowheads="1"/>
          </p:cNvSpPr>
          <p:nvPr/>
        </p:nvSpPr>
        <p:spPr bwMode="auto">
          <a:xfrm>
            <a:off x="7026275" y="24384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Oval 8"/>
          <p:cNvSpPr>
            <a:spLocks noChangeArrowheads="1"/>
          </p:cNvSpPr>
          <p:nvPr/>
        </p:nvSpPr>
        <p:spPr bwMode="auto">
          <a:xfrm>
            <a:off x="5959475" y="25146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Oval 9"/>
          <p:cNvSpPr>
            <a:spLocks noChangeArrowheads="1"/>
          </p:cNvSpPr>
          <p:nvPr/>
        </p:nvSpPr>
        <p:spPr bwMode="auto">
          <a:xfrm>
            <a:off x="5045075" y="25908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Oval 10"/>
          <p:cNvSpPr>
            <a:spLocks noChangeArrowheads="1"/>
          </p:cNvSpPr>
          <p:nvPr/>
        </p:nvSpPr>
        <p:spPr bwMode="auto">
          <a:xfrm>
            <a:off x="5426075" y="18288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2000"/>
              <a:t>I</a:t>
            </a:r>
          </a:p>
        </p:txBody>
      </p:sp>
      <p:sp>
        <p:nvSpPr>
          <p:cNvPr id="15" name="Oval 11"/>
          <p:cNvSpPr>
            <a:spLocks noChangeArrowheads="1"/>
          </p:cNvSpPr>
          <p:nvPr/>
        </p:nvSpPr>
        <p:spPr bwMode="auto">
          <a:xfrm>
            <a:off x="5654675" y="48768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Oval 12"/>
          <p:cNvSpPr>
            <a:spLocks noChangeArrowheads="1"/>
          </p:cNvSpPr>
          <p:nvPr/>
        </p:nvSpPr>
        <p:spPr bwMode="auto">
          <a:xfrm>
            <a:off x="7102475" y="34290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Oval 13"/>
          <p:cNvSpPr>
            <a:spLocks noChangeArrowheads="1"/>
          </p:cNvSpPr>
          <p:nvPr/>
        </p:nvSpPr>
        <p:spPr bwMode="auto">
          <a:xfrm>
            <a:off x="6111875" y="34290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Oval 14"/>
          <p:cNvSpPr>
            <a:spLocks noChangeArrowheads="1"/>
          </p:cNvSpPr>
          <p:nvPr/>
        </p:nvSpPr>
        <p:spPr bwMode="auto">
          <a:xfrm>
            <a:off x="5502275" y="41148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Oval 15"/>
          <p:cNvSpPr>
            <a:spLocks noChangeArrowheads="1"/>
          </p:cNvSpPr>
          <p:nvPr/>
        </p:nvSpPr>
        <p:spPr bwMode="auto">
          <a:xfrm>
            <a:off x="7178675" y="45720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Oval 16"/>
          <p:cNvSpPr>
            <a:spLocks noChangeArrowheads="1"/>
          </p:cNvSpPr>
          <p:nvPr/>
        </p:nvSpPr>
        <p:spPr bwMode="auto">
          <a:xfrm>
            <a:off x="6416675" y="44958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17"/>
          <p:cNvSpPr>
            <a:spLocks noChangeArrowheads="1"/>
          </p:cNvSpPr>
          <p:nvPr/>
        </p:nvSpPr>
        <p:spPr bwMode="auto">
          <a:xfrm>
            <a:off x="6797675" y="4038600"/>
            <a:ext cx="381000" cy="3810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18"/>
          <p:cNvSpPr>
            <a:spLocks noChangeShapeType="1"/>
          </p:cNvSpPr>
          <p:nvPr/>
        </p:nvSpPr>
        <p:spPr bwMode="auto">
          <a:xfrm>
            <a:off x="6797675" y="4724400"/>
            <a:ext cx="381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19"/>
          <p:cNvSpPr>
            <a:spLocks noChangeShapeType="1"/>
          </p:cNvSpPr>
          <p:nvPr/>
        </p:nvSpPr>
        <p:spPr bwMode="auto">
          <a:xfrm flipV="1">
            <a:off x="6721475" y="4343400"/>
            <a:ext cx="1524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0"/>
          <p:cNvSpPr>
            <a:spLocks noChangeShapeType="1"/>
          </p:cNvSpPr>
          <p:nvPr/>
        </p:nvSpPr>
        <p:spPr bwMode="auto">
          <a:xfrm flipH="1" flipV="1">
            <a:off x="7102475" y="4419600"/>
            <a:ext cx="1524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21"/>
          <p:cNvSpPr>
            <a:spLocks noChangeShapeType="1"/>
          </p:cNvSpPr>
          <p:nvPr/>
        </p:nvSpPr>
        <p:spPr bwMode="auto">
          <a:xfrm flipV="1">
            <a:off x="6035675" y="4800600"/>
            <a:ext cx="3810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22"/>
          <p:cNvSpPr>
            <a:spLocks noChangeShapeType="1"/>
          </p:cNvSpPr>
          <p:nvPr/>
        </p:nvSpPr>
        <p:spPr bwMode="auto">
          <a:xfrm>
            <a:off x="5730875" y="4495800"/>
            <a:ext cx="762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Line 23"/>
          <p:cNvSpPr>
            <a:spLocks noChangeShapeType="1"/>
          </p:cNvSpPr>
          <p:nvPr/>
        </p:nvSpPr>
        <p:spPr bwMode="auto">
          <a:xfrm>
            <a:off x="4664075" y="2590800"/>
            <a:ext cx="3810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Line 24"/>
          <p:cNvSpPr>
            <a:spLocks noChangeShapeType="1"/>
          </p:cNvSpPr>
          <p:nvPr/>
        </p:nvSpPr>
        <p:spPr bwMode="auto">
          <a:xfrm flipV="1">
            <a:off x="4587875" y="2133600"/>
            <a:ext cx="83820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Line 25"/>
          <p:cNvSpPr>
            <a:spLocks noChangeShapeType="1"/>
          </p:cNvSpPr>
          <p:nvPr/>
        </p:nvSpPr>
        <p:spPr bwMode="auto">
          <a:xfrm>
            <a:off x="5730875" y="2209800"/>
            <a:ext cx="30480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Line 26"/>
          <p:cNvSpPr>
            <a:spLocks noChangeShapeType="1"/>
          </p:cNvSpPr>
          <p:nvPr/>
        </p:nvSpPr>
        <p:spPr bwMode="auto">
          <a:xfrm flipV="1">
            <a:off x="5349875" y="2209800"/>
            <a:ext cx="1524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Line 27"/>
          <p:cNvSpPr>
            <a:spLocks noChangeShapeType="1"/>
          </p:cNvSpPr>
          <p:nvPr/>
        </p:nvSpPr>
        <p:spPr bwMode="auto">
          <a:xfrm>
            <a:off x="6340475" y="2667000"/>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28"/>
          <p:cNvSpPr>
            <a:spLocks noChangeShapeType="1"/>
          </p:cNvSpPr>
          <p:nvPr/>
        </p:nvSpPr>
        <p:spPr bwMode="auto">
          <a:xfrm>
            <a:off x="5807075" y="2057400"/>
            <a:ext cx="12192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Line 29"/>
          <p:cNvSpPr>
            <a:spLocks noChangeShapeType="1"/>
          </p:cNvSpPr>
          <p:nvPr/>
        </p:nvSpPr>
        <p:spPr bwMode="auto">
          <a:xfrm>
            <a:off x="6188075" y="2895600"/>
            <a:ext cx="76200" cy="533400"/>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Line 30"/>
          <p:cNvSpPr>
            <a:spLocks noChangeShapeType="1"/>
          </p:cNvSpPr>
          <p:nvPr/>
        </p:nvSpPr>
        <p:spPr bwMode="auto">
          <a:xfrm flipH="1" flipV="1">
            <a:off x="5349875" y="2895600"/>
            <a:ext cx="76200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31"/>
          <p:cNvSpPr>
            <a:spLocks noChangeShapeType="1"/>
          </p:cNvSpPr>
          <p:nvPr/>
        </p:nvSpPr>
        <p:spPr bwMode="auto">
          <a:xfrm>
            <a:off x="5197475" y="2971800"/>
            <a:ext cx="457200" cy="1143000"/>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Line 32"/>
          <p:cNvSpPr>
            <a:spLocks noChangeShapeType="1"/>
          </p:cNvSpPr>
          <p:nvPr/>
        </p:nvSpPr>
        <p:spPr bwMode="auto">
          <a:xfrm>
            <a:off x="5883275" y="4267200"/>
            <a:ext cx="914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Line 33"/>
          <p:cNvSpPr>
            <a:spLocks noChangeShapeType="1"/>
          </p:cNvSpPr>
          <p:nvPr/>
        </p:nvSpPr>
        <p:spPr bwMode="auto">
          <a:xfrm flipV="1">
            <a:off x="5807075" y="3733800"/>
            <a:ext cx="3810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Line 34"/>
          <p:cNvSpPr>
            <a:spLocks noChangeShapeType="1"/>
          </p:cNvSpPr>
          <p:nvPr/>
        </p:nvSpPr>
        <p:spPr bwMode="auto">
          <a:xfrm>
            <a:off x="7254875" y="2819400"/>
            <a:ext cx="0" cy="609600"/>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Line 35"/>
          <p:cNvSpPr>
            <a:spLocks noChangeShapeType="1"/>
          </p:cNvSpPr>
          <p:nvPr/>
        </p:nvSpPr>
        <p:spPr bwMode="auto">
          <a:xfrm>
            <a:off x="7254875" y="3810000"/>
            <a:ext cx="7620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36"/>
          <p:cNvSpPr>
            <a:spLocks noChangeShapeType="1"/>
          </p:cNvSpPr>
          <p:nvPr/>
        </p:nvSpPr>
        <p:spPr bwMode="auto">
          <a:xfrm>
            <a:off x="6416675" y="3733800"/>
            <a:ext cx="4572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Line 37"/>
          <p:cNvSpPr>
            <a:spLocks noChangeShapeType="1"/>
          </p:cNvSpPr>
          <p:nvPr/>
        </p:nvSpPr>
        <p:spPr bwMode="auto">
          <a:xfrm flipH="1">
            <a:off x="6492875" y="3581400"/>
            <a:ext cx="609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Text Box 38"/>
          <p:cNvSpPr txBox="1">
            <a:spLocks noChangeArrowheads="1"/>
          </p:cNvSpPr>
          <p:nvPr/>
        </p:nvSpPr>
        <p:spPr bwMode="auto">
          <a:xfrm>
            <a:off x="2362201" y="3013075"/>
            <a:ext cx="13773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Safe States</a:t>
            </a:r>
          </a:p>
        </p:txBody>
      </p:sp>
      <p:sp>
        <p:nvSpPr>
          <p:cNvPr id="43" name="Text Box 39"/>
          <p:cNvSpPr txBox="1">
            <a:spLocks noChangeArrowheads="1"/>
          </p:cNvSpPr>
          <p:nvPr/>
        </p:nvSpPr>
        <p:spPr bwMode="auto">
          <a:xfrm>
            <a:off x="2667001" y="4232275"/>
            <a:ext cx="163378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Unsafe States</a:t>
            </a:r>
          </a:p>
        </p:txBody>
      </p:sp>
      <p:sp>
        <p:nvSpPr>
          <p:cNvPr id="44" name="Text Box 40"/>
          <p:cNvSpPr txBox="1">
            <a:spLocks noChangeArrowheads="1"/>
          </p:cNvSpPr>
          <p:nvPr/>
        </p:nvSpPr>
        <p:spPr bwMode="auto">
          <a:xfrm>
            <a:off x="3216275" y="5715000"/>
            <a:ext cx="186461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Deadlock States</a:t>
            </a:r>
          </a:p>
        </p:txBody>
      </p:sp>
      <p:sp>
        <p:nvSpPr>
          <p:cNvPr id="45" name="Line 41"/>
          <p:cNvSpPr>
            <a:spLocks noChangeShapeType="1"/>
          </p:cNvSpPr>
          <p:nvPr/>
        </p:nvSpPr>
        <p:spPr bwMode="auto">
          <a:xfrm flipV="1">
            <a:off x="5273675" y="5105400"/>
            <a:ext cx="121920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Line 42"/>
          <p:cNvSpPr>
            <a:spLocks noChangeShapeType="1"/>
          </p:cNvSpPr>
          <p:nvPr/>
        </p:nvSpPr>
        <p:spPr bwMode="auto">
          <a:xfrm>
            <a:off x="4511675" y="4495800"/>
            <a:ext cx="762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Line 43"/>
          <p:cNvSpPr>
            <a:spLocks noChangeShapeType="1"/>
          </p:cNvSpPr>
          <p:nvPr/>
        </p:nvSpPr>
        <p:spPr bwMode="auto">
          <a:xfrm flipV="1">
            <a:off x="3902075" y="2819400"/>
            <a:ext cx="6096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Line 44"/>
          <p:cNvSpPr>
            <a:spLocks noChangeShapeType="1"/>
          </p:cNvSpPr>
          <p:nvPr/>
        </p:nvSpPr>
        <p:spPr bwMode="auto">
          <a:xfrm flipV="1">
            <a:off x="5883275" y="3810000"/>
            <a:ext cx="381000" cy="1066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9" name="Freeform 45"/>
          <p:cNvSpPr>
            <a:spLocks/>
          </p:cNvSpPr>
          <p:nvPr/>
        </p:nvSpPr>
        <p:spPr bwMode="auto">
          <a:xfrm>
            <a:off x="4664075" y="2413000"/>
            <a:ext cx="1295400" cy="254000"/>
          </a:xfrm>
          <a:custGeom>
            <a:avLst/>
            <a:gdLst>
              <a:gd name="T0" fmla="*/ 816 w 816"/>
              <a:gd name="T1" fmla="*/ 160 h 160"/>
              <a:gd name="T2" fmla="*/ 384 w 816"/>
              <a:gd name="T3" fmla="*/ 16 h 160"/>
              <a:gd name="T4" fmla="*/ 0 w 816"/>
              <a:gd name="T5" fmla="*/ 64 h 160"/>
            </a:gdLst>
            <a:ahLst/>
            <a:cxnLst>
              <a:cxn ang="0">
                <a:pos x="T0" y="T1"/>
              </a:cxn>
              <a:cxn ang="0">
                <a:pos x="T2" y="T3"/>
              </a:cxn>
              <a:cxn ang="0">
                <a:pos x="T4" y="T5"/>
              </a:cxn>
            </a:cxnLst>
            <a:rect l="0" t="0" r="r" b="b"/>
            <a:pathLst>
              <a:path w="816" h="160">
                <a:moveTo>
                  <a:pt x="816" y="160"/>
                </a:moveTo>
                <a:cubicBezTo>
                  <a:pt x="668" y="96"/>
                  <a:pt x="520" y="32"/>
                  <a:pt x="384" y="16"/>
                </a:cubicBezTo>
                <a:cubicBezTo>
                  <a:pt x="248" y="0"/>
                  <a:pt x="124" y="32"/>
                  <a:pt x="0" y="64"/>
                </a:cubicBez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 name="Freeform 46"/>
          <p:cNvSpPr>
            <a:spLocks/>
          </p:cNvSpPr>
          <p:nvPr/>
        </p:nvSpPr>
        <p:spPr bwMode="auto">
          <a:xfrm>
            <a:off x="5807075" y="1905000"/>
            <a:ext cx="1371600" cy="533400"/>
          </a:xfrm>
          <a:custGeom>
            <a:avLst/>
            <a:gdLst>
              <a:gd name="T0" fmla="*/ 864 w 864"/>
              <a:gd name="T1" fmla="*/ 336 h 336"/>
              <a:gd name="T2" fmla="*/ 480 w 864"/>
              <a:gd name="T3" fmla="*/ 48 h 336"/>
              <a:gd name="T4" fmla="*/ 0 w 864"/>
              <a:gd name="T5" fmla="*/ 48 h 336"/>
            </a:gdLst>
            <a:ahLst/>
            <a:cxnLst>
              <a:cxn ang="0">
                <a:pos x="T0" y="T1"/>
              </a:cxn>
              <a:cxn ang="0">
                <a:pos x="T2" y="T3"/>
              </a:cxn>
              <a:cxn ang="0">
                <a:pos x="T4" y="T5"/>
              </a:cxn>
            </a:cxnLst>
            <a:rect l="0" t="0" r="r" b="b"/>
            <a:pathLst>
              <a:path w="864" h="336">
                <a:moveTo>
                  <a:pt x="864" y="336"/>
                </a:moveTo>
                <a:cubicBezTo>
                  <a:pt x="744" y="216"/>
                  <a:pt x="624" y="96"/>
                  <a:pt x="480" y="48"/>
                </a:cubicBezTo>
                <a:cubicBezTo>
                  <a:pt x="336" y="0"/>
                  <a:pt x="168" y="24"/>
                  <a:pt x="0" y="48"/>
                </a:cubicBez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1" name="Text Box 47"/>
          <p:cNvSpPr txBox="1">
            <a:spLocks noChangeArrowheads="1"/>
          </p:cNvSpPr>
          <p:nvPr/>
        </p:nvSpPr>
        <p:spPr bwMode="auto">
          <a:xfrm>
            <a:off x="8321675" y="2514600"/>
            <a:ext cx="114326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Disallow</a:t>
            </a:r>
          </a:p>
        </p:txBody>
      </p:sp>
      <p:sp>
        <p:nvSpPr>
          <p:cNvPr id="52" name="Line 48"/>
          <p:cNvSpPr>
            <a:spLocks noChangeShapeType="1"/>
          </p:cNvSpPr>
          <p:nvPr/>
        </p:nvSpPr>
        <p:spPr bwMode="auto">
          <a:xfrm flipH="1">
            <a:off x="5349875" y="2743200"/>
            <a:ext cx="3048000" cy="533400"/>
          </a:xfrm>
          <a:prstGeom prst="line">
            <a:avLst/>
          </a:prstGeom>
          <a:noFill/>
          <a:ln w="9525">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Line 49"/>
          <p:cNvSpPr>
            <a:spLocks noChangeShapeType="1"/>
          </p:cNvSpPr>
          <p:nvPr/>
        </p:nvSpPr>
        <p:spPr bwMode="auto">
          <a:xfrm flipH="1">
            <a:off x="6264275" y="2743200"/>
            <a:ext cx="2133600" cy="457200"/>
          </a:xfrm>
          <a:prstGeom prst="line">
            <a:avLst/>
          </a:prstGeom>
          <a:noFill/>
          <a:ln w="9525">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Line 50"/>
          <p:cNvSpPr>
            <a:spLocks noChangeShapeType="1"/>
          </p:cNvSpPr>
          <p:nvPr/>
        </p:nvSpPr>
        <p:spPr bwMode="auto">
          <a:xfrm flipH="1">
            <a:off x="7254875" y="2743200"/>
            <a:ext cx="1143000" cy="381000"/>
          </a:xfrm>
          <a:prstGeom prst="line">
            <a:avLst/>
          </a:prstGeom>
          <a:noFill/>
          <a:ln w="9525">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 name="Rectangle 54"/>
          <p:cNvSpPr/>
          <p:nvPr/>
        </p:nvSpPr>
        <p:spPr>
          <a:xfrm>
            <a:off x="7178675" y="5791201"/>
            <a:ext cx="2743200" cy="307777"/>
          </a:xfrm>
          <a:prstGeom prst="rect">
            <a:avLst/>
          </a:prstGeom>
        </p:spPr>
        <p:txBody>
          <a:bodyPr wrap="square">
            <a:spAutoFit/>
          </a:bodyPr>
          <a:lstStyle/>
          <a:p>
            <a:r>
              <a:rPr lang="en-US" sz="1400" dirty="0"/>
              <a:t>Slide courtesy of Dr. Gary Nutt</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19</a:t>
            </a:fld>
            <a:endParaRPr lang="en-US" dirty="0"/>
          </a:p>
        </p:txBody>
      </p:sp>
    </p:spTree>
    <p:extLst>
      <p:ext uri="{BB962C8B-B14F-4D97-AF65-F5344CB8AC3E}">
        <p14:creationId xmlns:p14="http://schemas.microsoft.com/office/powerpoint/2010/main" val="1652945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914400"/>
          </a:xfrm>
        </p:spPr>
        <p:txBody>
          <a:bodyPr/>
          <a:lstStyle/>
          <a:p>
            <a:r>
              <a:rPr lang="en-US" dirty="0">
                <a:latin typeface="Calibri"/>
                <a:cs typeface="Calibri"/>
              </a:rPr>
              <a:t>Condition Variables: Functions </a:t>
            </a:r>
          </a:p>
        </p:txBody>
      </p:sp>
      <p:sp>
        <p:nvSpPr>
          <p:cNvPr id="4" name="Slide Number Placeholder 3"/>
          <p:cNvSpPr>
            <a:spLocks noGrp="1"/>
          </p:cNvSpPr>
          <p:nvPr>
            <p:ph type="sldNum" sz="quarter" idx="4294967295"/>
          </p:nvPr>
        </p:nvSpPr>
        <p:spPr>
          <a:xfrm>
            <a:off x="1981200" y="6245225"/>
            <a:ext cx="2133600" cy="476250"/>
          </a:xfrm>
          <a:prstGeom prst="rect">
            <a:avLst/>
          </a:prstGeom>
        </p:spPr>
        <p:txBody>
          <a:bodyPr/>
          <a:lstStyle/>
          <a:p>
            <a:fld id="{211DD708-9C6C-BC4A-8ACC-1131D652BA95}" type="slidenum">
              <a:rPr lang="en-US" smtClean="0"/>
              <a:pPr/>
              <a:t>2</a:t>
            </a:fld>
            <a:endParaRPr lang="en-US" dirty="0"/>
          </a:p>
        </p:txBody>
      </p:sp>
      <p:sp>
        <p:nvSpPr>
          <p:cNvPr id="5" name="Rectangle 4"/>
          <p:cNvSpPr/>
          <p:nvPr/>
        </p:nvSpPr>
        <p:spPr>
          <a:xfrm>
            <a:off x="1524000" y="1126154"/>
            <a:ext cx="9461500" cy="3416320"/>
          </a:xfrm>
          <a:prstGeom prst="rect">
            <a:avLst/>
          </a:prstGeom>
        </p:spPr>
        <p:txBody>
          <a:bodyPr wrap="square">
            <a:spAutoFit/>
          </a:bodyPr>
          <a:lstStyle/>
          <a:p>
            <a:r>
              <a:rPr lang="en-US" dirty="0">
                <a:latin typeface="Courier New"/>
                <a:cs typeface="Courier New"/>
              </a:rPr>
              <a:t>/* Release </a:t>
            </a:r>
            <a:r>
              <a:rPr lang="en-US" i="1" dirty="0">
                <a:latin typeface="Courier New"/>
                <a:cs typeface="Courier New"/>
              </a:rPr>
              <a:t>lock</a:t>
            </a:r>
            <a:r>
              <a:rPr lang="en-US" dirty="0">
                <a:latin typeface="Courier New"/>
                <a:cs typeface="Courier New"/>
              </a:rPr>
              <a:t>, put thread to sleep until </a:t>
            </a:r>
            <a:r>
              <a:rPr lang="en-US" i="1" dirty="0">
                <a:latin typeface="Courier New"/>
                <a:cs typeface="Courier New"/>
              </a:rPr>
              <a:t>cv</a:t>
            </a:r>
            <a:r>
              <a:rPr lang="en-US" dirty="0">
                <a:latin typeface="Courier New"/>
                <a:cs typeface="Courier New"/>
              </a:rPr>
              <a:t> is signaled; when thread wakes up again, re-acquire lock before returning */</a:t>
            </a:r>
          </a:p>
          <a:p>
            <a:endParaRPr lang="en-US" dirty="0">
              <a:latin typeface="Courier New"/>
              <a:cs typeface="Courier New"/>
            </a:endParaRPr>
          </a:p>
          <a:p>
            <a:r>
              <a:rPr lang="en-US" dirty="0">
                <a:latin typeface="Courier New"/>
                <a:cs typeface="Courier New"/>
              </a:rPr>
              <a:t>void </a:t>
            </a:r>
            <a:r>
              <a:rPr lang="en-US" dirty="0" err="1">
                <a:solidFill>
                  <a:srgbClr val="FF0000"/>
                </a:solidFill>
                <a:latin typeface="Courier New"/>
                <a:cs typeface="Courier New"/>
              </a:rPr>
              <a:t>cv_wait</a:t>
            </a:r>
            <a:r>
              <a:rPr lang="en-US" dirty="0">
                <a:latin typeface="Courier New"/>
                <a:cs typeface="Courier New"/>
              </a:rPr>
              <a:t>(</a:t>
            </a:r>
            <a:r>
              <a:rPr lang="en-US" dirty="0" err="1">
                <a:latin typeface="Courier New"/>
                <a:cs typeface="Courier New"/>
              </a:rPr>
              <a:t>struct</a:t>
            </a:r>
            <a:r>
              <a:rPr lang="en-US" dirty="0">
                <a:latin typeface="Courier New"/>
                <a:cs typeface="Courier New"/>
              </a:rPr>
              <a:t> cv *c, </a:t>
            </a:r>
            <a:r>
              <a:rPr lang="en-US" dirty="0" err="1">
                <a:solidFill>
                  <a:srgbClr val="FF0000"/>
                </a:solidFill>
                <a:latin typeface="Courier New"/>
                <a:cs typeface="Courier New"/>
              </a:rPr>
              <a:t>struct</a:t>
            </a:r>
            <a:r>
              <a:rPr lang="en-US" dirty="0">
                <a:solidFill>
                  <a:srgbClr val="FF0000"/>
                </a:solidFill>
                <a:latin typeface="Courier New"/>
                <a:cs typeface="Courier New"/>
              </a:rPr>
              <a:t> lock *</a:t>
            </a:r>
            <a:r>
              <a:rPr lang="en-US" dirty="0" err="1">
                <a:solidFill>
                  <a:srgbClr val="FF0000"/>
                </a:solidFill>
                <a:latin typeface="Courier New"/>
                <a:cs typeface="Courier New"/>
              </a:rPr>
              <a:t>mutex</a:t>
            </a:r>
            <a:r>
              <a:rPr lang="en-US" dirty="0">
                <a:latin typeface="Courier New"/>
                <a:cs typeface="Courier New"/>
              </a:rPr>
              <a:t>);</a:t>
            </a:r>
          </a:p>
          <a:p>
            <a:endParaRPr lang="en-US" dirty="0">
              <a:latin typeface="Courier New"/>
              <a:cs typeface="Courier New"/>
            </a:endParaRPr>
          </a:p>
          <a:p>
            <a:endParaRPr lang="en-US" dirty="0">
              <a:latin typeface="Courier New"/>
              <a:cs typeface="Courier New"/>
            </a:endParaRPr>
          </a:p>
          <a:p>
            <a:r>
              <a:rPr lang="en-US" dirty="0">
                <a:latin typeface="Courier New"/>
                <a:cs typeface="Courier New"/>
              </a:rPr>
              <a:t>/* If any threads are waiting on </a:t>
            </a:r>
            <a:r>
              <a:rPr lang="en-US" i="1" dirty="0">
                <a:latin typeface="Courier New"/>
                <a:cs typeface="Courier New"/>
              </a:rPr>
              <a:t>cv</a:t>
            </a:r>
            <a:r>
              <a:rPr lang="en-US" dirty="0">
                <a:latin typeface="Courier New"/>
                <a:cs typeface="Courier New"/>
              </a:rPr>
              <a:t>, wake up one of them. Caller must hold </a:t>
            </a:r>
            <a:r>
              <a:rPr lang="en-US" i="1" dirty="0">
                <a:latin typeface="Courier New"/>
                <a:cs typeface="Courier New"/>
              </a:rPr>
              <a:t>lock</a:t>
            </a:r>
            <a:r>
              <a:rPr lang="en-US" dirty="0">
                <a:latin typeface="Courier New"/>
                <a:cs typeface="Courier New"/>
              </a:rPr>
              <a:t>, which must be the same as the lock used in the wait call */</a:t>
            </a:r>
          </a:p>
          <a:p>
            <a:endParaRPr lang="en-US" dirty="0">
              <a:latin typeface="Courier New"/>
              <a:cs typeface="Courier New"/>
            </a:endParaRPr>
          </a:p>
          <a:p>
            <a:r>
              <a:rPr lang="en-US" dirty="0">
                <a:latin typeface="Courier New"/>
                <a:cs typeface="Courier New"/>
              </a:rPr>
              <a:t>void </a:t>
            </a:r>
            <a:r>
              <a:rPr lang="en-US" dirty="0" err="1">
                <a:solidFill>
                  <a:srgbClr val="FF0000"/>
                </a:solidFill>
                <a:latin typeface="Courier New"/>
                <a:cs typeface="Courier New"/>
              </a:rPr>
              <a:t>cv_signal</a:t>
            </a:r>
            <a:r>
              <a:rPr lang="en-US" dirty="0">
                <a:latin typeface="Courier New"/>
                <a:cs typeface="Courier New"/>
              </a:rPr>
              <a:t>(</a:t>
            </a:r>
            <a:r>
              <a:rPr lang="en-US" dirty="0" err="1">
                <a:latin typeface="Courier New"/>
                <a:cs typeface="Courier New"/>
              </a:rPr>
              <a:t>struct</a:t>
            </a:r>
            <a:r>
              <a:rPr lang="en-US" dirty="0">
                <a:latin typeface="Courier New"/>
                <a:cs typeface="Courier New"/>
              </a:rPr>
              <a:t> cv *c, </a:t>
            </a:r>
            <a:r>
              <a:rPr lang="en-US" dirty="0" err="1">
                <a:solidFill>
                  <a:srgbClr val="FF0000"/>
                </a:solidFill>
                <a:latin typeface="Courier New"/>
                <a:cs typeface="Courier New"/>
              </a:rPr>
              <a:t>struct</a:t>
            </a:r>
            <a:r>
              <a:rPr lang="en-US" dirty="0">
                <a:solidFill>
                  <a:srgbClr val="FF0000"/>
                </a:solidFill>
                <a:latin typeface="Courier New"/>
                <a:cs typeface="Courier New"/>
              </a:rPr>
              <a:t> lock *</a:t>
            </a:r>
            <a:r>
              <a:rPr lang="en-US" dirty="0" err="1">
                <a:solidFill>
                  <a:srgbClr val="FF0000"/>
                </a:solidFill>
                <a:latin typeface="Courier New"/>
                <a:cs typeface="Courier New"/>
              </a:rPr>
              <a:t>mutex</a:t>
            </a:r>
            <a:r>
              <a:rPr lang="en-US" dirty="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155842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81200" y="136526"/>
            <a:ext cx="8229600" cy="930275"/>
          </a:xfrm>
        </p:spPr>
        <p:txBody>
          <a:bodyPr/>
          <a:lstStyle/>
          <a:p>
            <a:pPr eaLnBrk="1" hangingPunct="1"/>
            <a:r>
              <a:rPr lang="en-US" altLang="en-US" dirty="0"/>
              <a:t>Safe State</a:t>
            </a:r>
          </a:p>
        </p:txBody>
      </p:sp>
      <p:sp>
        <p:nvSpPr>
          <p:cNvPr id="21507" name="Rectangle 3"/>
          <p:cNvSpPr>
            <a:spLocks noGrp="1" noChangeArrowheads="1"/>
          </p:cNvSpPr>
          <p:nvPr>
            <p:ph type="body" idx="1"/>
          </p:nvPr>
        </p:nvSpPr>
        <p:spPr>
          <a:xfrm>
            <a:off x="1981200" y="1066801"/>
            <a:ext cx="8305800" cy="5095875"/>
          </a:xfrm>
        </p:spPr>
        <p:txBody>
          <a:bodyPr/>
          <a:lstStyle/>
          <a:p>
            <a:r>
              <a:rPr lang="en-US" altLang="en-US" dirty="0"/>
              <a:t>When a process requests a resource, system must decide if allocation leaves the system in a safe state</a:t>
            </a:r>
          </a:p>
          <a:p>
            <a:endParaRPr lang="en-US" altLang="en-US" dirty="0"/>
          </a:p>
          <a:p>
            <a:r>
              <a:rPr lang="en-US" altLang="en-US" dirty="0"/>
              <a:t>System is in </a:t>
            </a:r>
            <a:r>
              <a:rPr lang="en-US" altLang="en-US" dirty="0">
                <a:solidFill>
                  <a:srgbClr val="FF0000"/>
                </a:solidFill>
              </a:rPr>
              <a:t>safe state</a:t>
            </a:r>
            <a:r>
              <a:rPr lang="en-US" altLang="en-US" dirty="0">
                <a:solidFill>
                  <a:srgbClr val="3366FF"/>
                </a:solidFill>
              </a:rPr>
              <a:t> </a:t>
            </a:r>
            <a:r>
              <a:rPr lang="en-US" altLang="en-US" dirty="0"/>
              <a:t>if there exists a sequence &lt;</a:t>
            </a:r>
            <a:r>
              <a:rPr lang="en-US" altLang="en-US" i="1" dirty="0"/>
              <a:t>P</a:t>
            </a:r>
            <a:r>
              <a:rPr lang="en-US" altLang="en-US" i="1" baseline="-25000" dirty="0"/>
              <a:t>1</a:t>
            </a:r>
            <a:r>
              <a:rPr lang="en-US" altLang="en-US" i="1" dirty="0"/>
              <a:t>, P</a:t>
            </a:r>
            <a:r>
              <a:rPr lang="en-US" altLang="en-US" i="1" baseline="-25000" dirty="0"/>
              <a:t>2</a:t>
            </a:r>
            <a:r>
              <a:rPr lang="en-US" altLang="en-US" i="1" dirty="0"/>
              <a:t>, …, </a:t>
            </a:r>
            <a:r>
              <a:rPr lang="en-US" altLang="en-US" i="1" dirty="0" err="1"/>
              <a:t>P</a:t>
            </a:r>
            <a:r>
              <a:rPr lang="en-US" altLang="en-US" i="1" baseline="-25000" dirty="0" err="1"/>
              <a:t>n</a:t>
            </a:r>
            <a:r>
              <a:rPr lang="en-US" altLang="en-US" dirty="0"/>
              <a:t>&gt; of ALL the  processes  in the systems such that  for each P</a:t>
            </a:r>
            <a:r>
              <a:rPr lang="en-US" altLang="en-US" baseline="-25000" dirty="0"/>
              <a:t>i</a:t>
            </a:r>
            <a:r>
              <a:rPr lang="en-US" altLang="en-US" dirty="0"/>
              <a:t>, the resources that P</a:t>
            </a:r>
            <a:r>
              <a:rPr lang="en-US" altLang="en-US" baseline="-25000" dirty="0"/>
              <a:t>i </a:t>
            </a:r>
            <a:r>
              <a:rPr lang="en-US" altLang="en-US" dirty="0"/>
              <a:t>can still request can be satisfied by currently available resources + resources held by all the </a:t>
            </a:r>
            <a:r>
              <a:rPr lang="en-US" altLang="en-US" i="1" dirty="0" err="1"/>
              <a:t>P</a:t>
            </a:r>
            <a:r>
              <a:rPr lang="en-US" altLang="en-US" i="1" baseline="-25000" dirty="0" err="1"/>
              <a:t>j</a:t>
            </a:r>
            <a:r>
              <a:rPr lang="en-US" altLang="en-US" dirty="0"/>
              <a:t>, with</a:t>
            </a:r>
            <a:r>
              <a:rPr lang="en-US" altLang="en-US" i="1" dirty="0"/>
              <a:t> j </a:t>
            </a:r>
            <a:r>
              <a:rPr lang="en-US" altLang="en-US" dirty="0"/>
              <a:t>&lt; </a:t>
            </a:r>
            <a:r>
              <a:rPr lang="en-US" altLang="en-US" i="1" dirty="0"/>
              <a:t>I</a:t>
            </a:r>
            <a:endParaRPr lang="en-US" altLang="en-US" dirty="0"/>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20</a:t>
            </a:fld>
            <a:endParaRPr lang="en-US"/>
          </a:p>
        </p:txBody>
      </p:sp>
    </p:spTree>
    <p:extLst>
      <p:ext uri="{BB962C8B-B14F-4D97-AF65-F5344CB8AC3E}">
        <p14:creationId xmlns:p14="http://schemas.microsoft.com/office/powerpoint/2010/main" val="56519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057400" y="152400"/>
            <a:ext cx="7645400" cy="1128712"/>
          </a:xfrm>
        </p:spPr>
        <p:txBody>
          <a:bodyPr/>
          <a:lstStyle/>
          <a:p>
            <a:pPr eaLnBrk="1" hangingPunct="1"/>
            <a:r>
              <a:rPr lang="en-US" altLang="en-US" dirty="0"/>
              <a:t>Avoidance Algorithms</a:t>
            </a:r>
          </a:p>
        </p:txBody>
      </p:sp>
      <p:sp>
        <p:nvSpPr>
          <p:cNvPr id="24579" name="Rectangle 3"/>
          <p:cNvSpPr>
            <a:spLocks noGrp="1" noChangeArrowheads="1"/>
          </p:cNvSpPr>
          <p:nvPr>
            <p:ph type="body" idx="1"/>
          </p:nvPr>
        </p:nvSpPr>
        <p:spPr>
          <a:xfrm>
            <a:off x="1981201" y="1295400"/>
            <a:ext cx="8000999" cy="4483100"/>
          </a:xfrm>
        </p:spPr>
        <p:txBody>
          <a:bodyPr/>
          <a:lstStyle/>
          <a:p>
            <a:r>
              <a:rPr lang="en-US" altLang="en-US" dirty="0"/>
              <a:t>Single instance of a resource type</a:t>
            </a:r>
          </a:p>
          <a:p>
            <a:pPr lvl="1"/>
            <a:r>
              <a:rPr lang="en-US" altLang="en-US" dirty="0"/>
              <a:t>Use a resource-allocation graph</a:t>
            </a:r>
          </a:p>
          <a:p>
            <a:pPr lvl="1">
              <a:buFont typeface="Monotype Sorts" pitchFamily="-84" charset="2"/>
              <a:buNone/>
            </a:pPr>
            <a:endParaRPr lang="en-US" altLang="en-US" dirty="0"/>
          </a:p>
          <a:p>
            <a:r>
              <a:rPr lang="en-US" altLang="en-US" dirty="0"/>
              <a:t>Multiple instances of a resource type</a:t>
            </a:r>
          </a:p>
          <a:p>
            <a:pPr lvl="1"/>
            <a:r>
              <a:rPr lang="en-US" altLang="en-US" dirty="0"/>
              <a:t> Use the banker</a:t>
            </a:r>
            <a:r>
              <a:rPr lang="ja-JP" altLang="en-US" dirty="0"/>
              <a:t>’</a:t>
            </a:r>
            <a:r>
              <a:rPr lang="en-US" altLang="ja-JP" dirty="0"/>
              <a:t>s algorithm</a:t>
            </a:r>
            <a:endParaRPr lang="en-US" altLang="en-US" dirty="0"/>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21</a:t>
            </a:fld>
            <a:endParaRPr lang="en-US"/>
          </a:p>
        </p:txBody>
      </p:sp>
    </p:spTree>
    <p:extLst>
      <p:ext uri="{BB962C8B-B14F-4D97-AF65-F5344CB8AC3E}">
        <p14:creationId xmlns:p14="http://schemas.microsoft.com/office/powerpoint/2010/main" val="212732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789112" y="198438"/>
            <a:ext cx="8726488" cy="944562"/>
          </a:xfrm>
        </p:spPr>
        <p:txBody>
          <a:bodyPr/>
          <a:lstStyle/>
          <a:p>
            <a:pPr eaLnBrk="1" hangingPunct="1"/>
            <a:r>
              <a:rPr lang="en-US" altLang="en-US" dirty="0"/>
              <a:t>Resource-Allocation Graph Scheme</a:t>
            </a:r>
          </a:p>
        </p:txBody>
      </p:sp>
      <p:sp>
        <p:nvSpPr>
          <p:cNvPr id="25603" name="Rectangle 3"/>
          <p:cNvSpPr>
            <a:spLocks noGrp="1" noChangeArrowheads="1"/>
          </p:cNvSpPr>
          <p:nvPr>
            <p:ph type="body" idx="1"/>
          </p:nvPr>
        </p:nvSpPr>
        <p:spPr>
          <a:xfrm>
            <a:off x="1752600" y="1143000"/>
            <a:ext cx="8686800" cy="5715000"/>
          </a:xfrm>
        </p:spPr>
        <p:txBody>
          <a:bodyPr/>
          <a:lstStyle/>
          <a:p>
            <a:r>
              <a:rPr lang="en-US" altLang="en-US" sz="2400" dirty="0">
                <a:solidFill>
                  <a:srgbClr val="FF0000"/>
                </a:solidFill>
              </a:rPr>
              <a:t>Claim edge </a:t>
            </a:r>
            <a:r>
              <a:rPr lang="en-US" altLang="en-US" sz="2400" i="1" dirty="0"/>
              <a:t>P</a:t>
            </a:r>
            <a:r>
              <a:rPr lang="en-US" altLang="en-US" sz="2400" i="1" baseline="-25000" dirty="0"/>
              <a:t>i</a:t>
            </a:r>
            <a:r>
              <a:rPr lang="en-US" altLang="en-US" sz="2400" dirty="0"/>
              <a:t> </a:t>
            </a:r>
            <a:r>
              <a:rPr lang="en-US" altLang="en-US" sz="2400" dirty="0">
                <a:sym typeface="Symbol" pitchFamily="18" charset="2"/>
              </a:rPr>
              <a:t> </a:t>
            </a:r>
            <a:r>
              <a:rPr lang="en-US" altLang="en-US" sz="2400" i="1" dirty="0" err="1">
                <a:sym typeface="Symbol" pitchFamily="18" charset="2"/>
              </a:rPr>
              <a:t>R</a:t>
            </a:r>
            <a:r>
              <a:rPr lang="en-US" altLang="en-US" sz="2400" i="1" baseline="-25000" dirty="0" err="1">
                <a:sym typeface="Symbol" pitchFamily="18" charset="2"/>
              </a:rPr>
              <a:t>j</a:t>
            </a:r>
            <a:r>
              <a:rPr lang="en-US" altLang="en-US" sz="2400" dirty="0">
                <a:sym typeface="Symbol" pitchFamily="18" charset="2"/>
              </a:rPr>
              <a:t> indicated that process </a:t>
            </a:r>
            <a:r>
              <a:rPr lang="en-US" altLang="en-US" sz="2400" i="1" dirty="0" err="1">
                <a:sym typeface="Symbol" pitchFamily="18" charset="2"/>
              </a:rPr>
              <a:t>P</a:t>
            </a:r>
            <a:r>
              <a:rPr lang="en-US" altLang="en-US" sz="2400" i="1" baseline="-25000" dirty="0" err="1">
                <a:sym typeface="Symbol" pitchFamily="18" charset="2"/>
              </a:rPr>
              <a:t>j</a:t>
            </a:r>
            <a:r>
              <a:rPr lang="en-US" altLang="en-US" sz="2400" dirty="0">
                <a:sym typeface="Symbol" pitchFamily="18" charset="2"/>
              </a:rPr>
              <a:t> </a:t>
            </a:r>
            <a:r>
              <a:rPr lang="en-US" altLang="en-US" sz="2400" dirty="0">
                <a:solidFill>
                  <a:srgbClr val="FF0000"/>
                </a:solidFill>
                <a:sym typeface="Symbol" pitchFamily="18" charset="2"/>
              </a:rPr>
              <a:t>may request</a:t>
            </a:r>
            <a:r>
              <a:rPr lang="en-US" altLang="en-US" sz="2400" dirty="0">
                <a:sym typeface="Symbol" pitchFamily="18" charset="2"/>
              </a:rPr>
              <a:t> resource </a:t>
            </a:r>
            <a:r>
              <a:rPr lang="en-US" altLang="en-US" sz="2400" i="1" dirty="0" err="1">
                <a:sym typeface="Symbol" pitchFamily="18" charset="2"/>
              </a:rPr>
              <a:t>R</a:t>
            </a:r>
            <a:r>
              <a:rPr lang="en-US" altLang="en-US" sz="2400" i="1" baseline="-25000" dirty="0" err="1">
                <a:sym typeface="Symbol" pitchFamily="18" charset="2"/>
              </a:rPr>
              <a:t>j</a:t>
            </a:r>
            <a:r>
              <a:rPr lang="en-US" altLang="en-US" sz="2400" dirty="0">
                <a:sym typeface="Symbol" pitchFamily="18" charset="2"/>
              </a:rPr>
              <a:t>; represented by a dashed line</a:t>
            </a:r>
          </a:p>
          <a:p>
            <a:endParaRPr lang="en-US" altLang="en-US" sz="2400" dirty="0">
              <a:sym typeface="Symbol" pitchFamily="18" charset="2"/>
            </a:endParaRPr>
          </a:p>
          <a:p>
            <a:endParaRPr lang="en-US" altLang="en-US" sz="2400" dirty="0">
              <a:sym typeface="Symbol" pitchFamily="18" charset="2"/>
            </a:endParaRPr>
          </a:p>
          <a:p>
            <a:endParaRPr lang="en-US" altLang="en-US" sz="2400" dirty="0">
              <a:sym typeface="Symbol" pitchFamily="18" charset="2"/>
            </a:endParaRPr>
          </a:p>
          <a:p>
            <a:endParaRPr lang="en-US" altLang="en-US" sz="2400" dirty="0">
              <a:sym typeface="Symbol" pitchFamily="18" charset="2"/>
            </a:endParaRPr>
          </a:p>
          <a:p>
            <a:endParaRPr lang="en-US" altLang="en-US" sz="2400" dirty="0">
              <a:sym typeface="Symbol" pitchFamily="18" charset="2"/>
            </a:endParaRPr>
          </a:p>
          <a:p>
            <a:endParaRPr lang="en-US" altLang="en-US" sz="2400" dirty="0">
              <a:sym typeface="Symbol" pitchFamily="18" charset="2"/>
            </a:endParaRPr>
          </a:p>
          <a:p>
            <a:r>
              <a:rPr lang="en-US" altLang="en-US" sz="2400" dirty="0">
                <a:sym typeface="Symbol" pitchFamily="18" charset="2"/>
              </a:rPr>
              <a:t>Claim edge </a:t>
            </a:r>
            <a:r>
              <a:rPr lang="en-US" altLang="en-US" sz="2400" dirty="0">
                <a:solidFill>
                  <a:srgbClr val="FF0000"/>
                </a:solidFill>
                <a:sym typeface="Symbol" pitchFamily="18" charset="2"/>
              </a:rPr>
              <a:t>converts to request edge</a:t>
            </a:r>
            <a:r>
              <a:rPr lang="en-US" altLang="en-US" sz="2400" dirty="0">
                <a:sym typeface="Symbol" pitchFamily="18" charset="2"/>
              </a:rPr>
              <a:t> when a process requests a resource</a:t>
            </a:r>
          </a:p>
          <a:p>
            <a:r>
              <a:rPr lang="en-US" altLang="en-US" sz="2400" dirty="0">
                <a:sym typeface="Symbol" pitchFamily="18" charset="2"/>
              </a:rPr>
              <a:t>Request edge </a:t>
            </a:r>
            <a:r>
              <a:rPr lang="en-US" altLang="en-US" sz="2400" dirty="0">
                <a:solidFill>
                  <a:srgbClr val="FF0000"/>
                </a:solidFill>
                <a:sym typeface="Symbol" pitchFamily="18" charset="2"/>
              </a:rPr>
              <a:t>converted to an assignment edge</a:t>
            </a:r>
            <a:r>
              <a:rPr lang="en-US" altLang="en-US" sz="2400" dirty="0">
                <a:sym typeface="Symbol" pitchFamily="18" charset="2"/>
              </a:rPr>
              <a:t> when the  resource is allocated to the process</a:t>
            </a:r>
          </a:p>
          <a:p>
            <a:r>
              <a:rPr lang="en-US" altLang="en-US" sz="2400" dirty="0">
                <a:sym typeface="Symbol" pitchFamily="18" charset="2"/>
              </a:rPr>
              <a:t>When a resource is released by a process, assignment edge </a:t>
            </a:r>
            <a:r>
              <a:rPr lang="en-US" altLang="en-US" sz="2400" dirty="0">
                <a:solidFill>
                  <a:srgbClr val="FF0000"/>
                </a:solidFill>
                <a:sym typeface="Symbol" pitchFamily="18" charset="2"/>
              </a:rPr>
              <a:t>reconverts to a claim edge</a:t>
            </a:r>
          </a:p>
          <a:p>
            <a:r>
              <a:rPr lang="en-US" altLang="en-US" sz="2400" dirty="0">
                <a:sym typeface="Symbol" pitchFamily="18" charset="2"/>
              </a:rPr>
              <a:t>Resources must be claimed </a:t>
            </a:r>
            <a:r>
              <a:rPr lang="en-US" altLang="en-US" sz="2400" i="1" dirty="0">
                <a:sym typeface="Symbol" pitchFamily="18" charset="2"/>
              </a:rPr>
              <a:t>a priori</a:t>
            </a:r>
            <a:r>
              <a:rPr lang="en-US" altLang="en-US" sz="2400" dirty="0">
                <a:sym typeface="Symbol" pitchFamily="18" charset="2"/>
              </a:rPr>
              <a:t> in the system</a:t>
            </a:r>
            <a:endParaRPr lang="en-US" altLang="en-US" sz="2400" dirty="0"/>
          </a:p>
        </p:txBody>
      </p:sp>
      <p:pic>
        <p:nvPicPr>
          <p:cNvPr id="4" name="Picture 4" descr="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1" y="1676401"/>
            <a:ext cx="2515893" cy="2549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22</a:t>
            </a:fld>
            <a:endParaRPr lang="en-US"/>
          </a:p>
        </p:txBody>
      </p:sp>
    </p:spTree>
    <p:extLst>
      <p:ext uri="{BB962C8B-B14F-4D97-AF65-F5344CB8AC3E}">
        <p14:creationId xmlns:p14="http://schemas.microsoft.com/office/powerpoint/2010/main" val="228328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828800" y="150813"/>
            <a:ext cx="8655050" cy="839787"/>
          </a:xfrm>
        </p:spPr>
        <p:txBody>
          <a:bodyPr/>
          <a:lstStyle/>
          <a:p>
            <a:pPr eaLnBrk="1" hangingPunct="1"/>
            <a:r>
              <a:rPr lang="en-US" dirty="0">
                <a:latin typeface="+mj-lt"/>
                <a:ea typeface="MS PGothic" charset="0"/>
              </a:rPr>
              <a:t>Resource-Allocation Graph Algorithm</a:t>
            </a:r>
          </a:p>
        </p:txBody>
      </p:sp>
      <p:sp>
        <p:nvSpPr>
          <p:cNvPr id="28675" name="Rectangle 3"/>
          <p:cNvSpPr>
            <a:spLocks noGrp="1" noChangeArrowheads="1"/>
          </p:cNvSpPr>
          <p:nvPr>
            <p:ph type="body" idx="1"/>
          </p:nvPr>
        </p:nvSpPr>
        <p:spPr>
          <a:xfrm>
            <a:off x="1905000" y="990600"/>
            <a:ext cx="8382000" cy="2698750"/>
          </a:xfrm>
        </p:spPr>
        <p:txBody>
          <a:bodyPr/>
          <a:lstStyle/>
          <a:p>
            <a:r>
              <a:rPr lang="en-US" altLang="zh-CN" dirty="0">
                <a:ea typeface="MS PGothic" charset="0"/>
                <a:sym typeface="Symbol" charset="0"/>
              </a:rPr>
              <a:t>What is the basic idea?</a:t>
            </a:r>
            <a:endParaRPr lang="en-US" dirty="0">
              <a:latin typeface="+mn-lt"/>
              <a:ea typeface="MS PGothic" charset="0"/>
            </a:endParaRPr>
          </a:p>
          <a:p>
            <a:r>
              <a:rPr lang="en-US" dirty="0">
                <a:latin typeface="+mn-lt"/>
                <a:ea typeface="MS PGothic" charset="0"/>
              </a:rPr>
              <a:t>Suppose that process</a:t>
            </a:r>
            <a:r>
              <a:rPr lang="en-US" i="1" dirty="0">
                <a:latin typeface="+mn-lt"/>
                <a:ea typeface="MS PGothic" charset="0"/>
              </a:rPr>
              <a:t> P</a:t>
            </a:r>
            <a:r>
              <a:rPr lang="en-US" i="1" baseline="-25000" dirty="0">
                <a:latin typeface="+mn-lt"/>
                <a:ea typeface="MS PGothic" charset="0"/>
              </a:rPr>
              <a:t>i</a:t>
            </a:r>
            <a:r>
              <a:rPr lang="en-US" dirty="0">
                <a:latin typeface="+mn-lt"/>
                <a:ea typeface="MS PGothic" charset="0"/>
              </a:rPr>
              <a:t> requests a resource </a:t>
            </a:r>
            <a:r>
              <a:rPr lang="en-US" i="1" dirty="0" err="1">
                <a:latin typeface="+mn-lt"/>
                <a:ea typeface="MS PGothic" charset="0"/>
                <a:sym typeface="Symbol" charset="0"/>
              </a:rPr>
              <a:t>R</a:t>
            </a:r>
            <a:r>
              <a:rPr lang="en-US" i="1" baseline="-25000" dirty="0" err="1">
                <a:latin typeface="+mn-lt"/>
                <a:ea typeface="MS PGothic" charset="0"/>
                <a:sym typeface="Symbol" charset="0"/>
              </a:rPr>
              <a:t>j</a:t>
            </a:r>
            <a:endParaRPr lang="en-US" i="1" baseline="-25000" dirty="0">
              <a:latin typeface="+mn-lt"/>
              <a:ea typeface="MS PGothic" charset="0"/>
              <a:sym typeface="Symbol" charset="0"/>
            </a:endParaRPr>
          </a:p>
          <a:p>
            <a:r>
              <a:rPr lang="en-US" dirty="0">
                <a:latin typeface="+mn-lt"/>
                <a:ea typeface="MS PGothic" charset="0"/>
                <a:sym typeface="Symbol" charset="0"/>
              </a:rPr>
              <a:t>The request can be granted only if </a:t>
            </a:r>
            <a:r>
              <a:rPr lang="en-US" dirty="0">
                <a:solidFill>
                  <a:srgbClr val="FF0000"/>
                </a:solidFill>
                <a:latin typeface="+mn-lt"/>
                <a:ea typeface="MS PGothic" charset="0"/>
                <a:sym typeface="Symbol" charset="0"/>
              </a:rPr>
              <a:t>converting the request edge to an assignment edge</a:t>
            </a:r>
            <a:r>
              <a:rPr lang="en-US" dirty="0">
                <a:latin typeface="+mn-lt"/>
                <a:ea typeface="MS PGothic" charset="0"/>
                <a:sym typeface="Symbol" charset="0"/>
              </a:rPr>
              <a:t> does not result in the formation of </a:t>
            </a:r>
            <a:r>
              <a:rPr lang="en-US" dirty="0">
                <a:solidFill>
                  <a:srgbClr val="FF0000"/>
                </a:solidFill>
                <a:latin typeface="+mn-lt"/>
                <a:ea typeface="MS PGothic" charset="0"/>
                <a:sym typeface="Symbol" charset="0"/>
              </a:rPr>
              <a:t>a cycle</a:t>
            </a:r>
            <a:r>
              <a:rPr lang="en-US" dirty="0">
                <a:latin typeface="+mn-lt"/>
                <a:ea typeface="MS PGothic" charset="0"/>
                <a:sym typeface="Symbol" charset="0"/>
              </a:rPr>
              <a:t> in the resource allocation graph</a:t>
            </a:r>
          </a:p>
        </p:txBody>
      </p:sp>
      <p:pic>
        <p:nvPicPr>
          <p:cNvPr id="4" name="Picture 4" descr="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733800"/>
            <a:ext cx="30480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1905000" y="1905000"/>
            <a:ext cx="8534400" cy="175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6217745" y="3657601"/>
            <a:ext cx="4419600" cy="461665"/>
          </a:xfrm>
          <a:prstGeom prst="rect">
            <a:avLst/>
          </a:prstGeom>
        </p:spPr>
        <p:txBody>
          <a:bodyPr wrap="square">
            <a:spAutoFit/>
          </a:bodyPr>
          <a:lstStyle/>
          <a:p>
            <a:r>
              <a:rPr lang="en-US" sz="2400" dirty="0">
                <a:solidFill>
                  <a:srgbClr val="FF0000"/>
                </a:solidFill>
                <a:latin typeface="+mj-lt"/>
                <a:ea typeface="MS PGothic" charset="0"/>
              </a:rPr>
              <a:t>What is a problem here?</a:t>
            </a:r>
            <a:endParaRPr lang="en-US" sz="2400" dirty="0">
              <a:latin typeface="+mj-lt"/>
            </a:endParaRPr>
          </a:p>
        </p:txBody>
      </p:sp>
      <p:sp>
        <p:nvSpPr>
          <p:cNvPr id="7" name="Rectangle 6"/>
          <p:cNvSpPr/>
          <p:nvPr/>
        </p:nvSpPr>
        <p:spPr>
          <a:xfrm>
            <a:off x="6248400" y="4267200"/>
            <a:ext cx="4419600" cy="1200328"/>
          </a:xfrm>
          <a:prstGeom prst="rect">
            <a:avLst/>
          </a:prstGeom>
        </p:spPr>
        <p:txBody>
          <a:bodyPr wrap="square">
            <a:spAutoFit/>
          </a:bodyPr>
          <a:lstStyle/>
          <a:p>
            <a:r>
              <a:rPr lang="en-US" sz="2400" dirty="0">
                <a:latin typeface="+mj-lt"/>
                <a:ea typeface="MS PGothic" charset="0"/>
              </a:rPr>
              <a:t>It is not applicable to a system with </a:t>
            </a:r>
            <a:r>
              <a:rPr lang="en-US" sz="2400" dirty="0">
                <a:solidFill>
                  <a:srgbClr val="FF0000"/>
                </a:solidFill>
                <a:latin typeface="+mj-lt"/>
                <a:ea typeface="MS PGothic" charset="0"/>
              </a:rPr>
              <a:t>multiple instances</a:t>
            </a:r>
            <a:br>
              <a:rPr lang="en-US" sz="2400" dirty="0">
                <a:solidFill>
                  <a:srgbClr val="FF0000"/>
                </a:solidFill>
                <a:latin typeface="+mj-lt"/>
                <a:ea typeface="MS PGothic" charset="0"/>
              </a:rPr>
            </a:br>
            <a:r>
              <a:rPr lang="en-US" sz="2400" dirty="0">
                <a:latin typeface="+mj-lt"/>
                <a:ea typeface="MS PGothic" charset="0"/>
              </a:rPr>
              <a:t> of each resource type</a:t>
            </a:r>
            <a:endParaRPr lang="en-US" sz="2400" dirty="0">
              <a:latin typeface="+mj-lt"/>
            </a:endParaRPr>
          </a:p>
        </p:txBody>
      </p:sp>
      <p:sp>
        <p:nvSpPr>
          <p:cNvPr id="3" name="Slide Number Placeholder 2"/>
          <p:cNvSpPr>
            <a:spLocks noGrp="1"/>
          </p:cNvSpPr>
          <p:nvPr>
            <p:ph type="sldNum" sz="quarter" idx="10"/>
          </p:nvPr>
        </p:nvSpPr>
        <p:spPr/>
        <p:txBody>
          <a:bodyPr/>
          <a:lstStyle/>
          <a:p>
            <a:pPr>
              <a:defRPr/>
            </a:pPr>
            <a:fld id="{4650CFA0-3E24-3141-A4B7-FE671916A352}" type="slidenum">
              <a:rPr lang="en-US" smtClean="0"/>
              <a:pPr>
                <a:defRPr/>
              </a:pPr>
              <a:t>23</a:t>
            </a:fld>
            <a:endParaRPr lang="en-US"/>
          </a:p>
        </p:txBody>
      </p:sp>
    </p:spTree>
    <p:extLst>
      <p:ext uri="{BB962C8B-B14F-4D97-AF65-F5344CB8AC3E}">
        <p14:creationId xmlns:p14="http://schemas.microsoft.com/office/powerpoint/2010/main" val="271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09800" y="304801"/>
            <a:ext cx="7772400" cy="960437"/>
          </a:xfrm>
        </p:spPr>
        <p:txBody>
          <a:bodyPr/>
          <a:lstStyle/>
          <a:p>
            <a:pPr eaLnBrk="1" hangingPunct="1"/>
            <a:r>
              <a:rPr lang="en-US" dirty="0">
                <a:latin typeface="+mj-lt"/>
                <a:ea typeface="MS PGothic" charset="0"/>
              </a:rPr>
              <a:t>Banker’s Algorithm</a:t>
            </a:r>
          </a:p>
        </p:txBody>
      </p:sp>
      <p:sp>
        <p:nvSpPr>
          <p:cNvPr id="29699" name="Rectangle 3"/>
          <p:cNvSpPr>
            <a:spLocks noGrp="1" noChangeArrowheads="1"/>
          </p:cNvSpPr>
          <p:nvPr>
            <p:ph type="body" idx="1"/>
          </p:nvPr>
        </p:nvSpPr>
        <p:spPr>
          <a:xfrm>
            <a:off x="2209800" y="1600201"/>
            <a:ext cx="7827962" cy="4441825"/>
          </a:xfrm>
        </p:spPr>
        <p:txBody>
          <a:bodyPr/>
          <a:lstStyle/>
          <a:p>
            <a:r>
              <a:rPr lang="en-US" dirty="0">
                <a:latin typeface="+mn-lt"/>
                <a:ea typeface="MS PGothic" charset="0"/>
              </a:rPr>
              <a:t>Multiple instances</a:t>
            </a:r>
            <a:br>
              <a:rPr lang="en-US" dirty="0">
                <a:latin typeface="+mn-lt"/>
                <a:ea typeface="MS PGothic" charset="0"/>
              </a:rPr>
            </a:br>
            <a:endParaRPr lang="en-US" dirty="0">
              <a:latin typeface="+mn-lt"/>
              <a:ea typeface="MS PGothic" charset="0"/>
            </a:endParaRPr>
          </a:p>
          <a:p>
            <a:r>
              <a:rPr lang="en-US" dirty="0">
                <a:latin typeface="+mn-lt"/>
                <a:ea typeface="MS PGothic" charset="0"/>
              </a:rPr>
              <a:t>Each process must declare </a:t>
            </a:r>
            <a:r>
              <a:rPr lang="en-US" dirty="0">
                <a:solidFill>
                  <a:srgbClr val="FF0000"/>
                </a:solidFill>
                <a:latin typeface="+mn-lt"/>
                <a:ea typeface="MS PGothic" charset="0"/>
              </a:rPr>
              <a:t>maximum use</a:t>
            </a:r>
            <a:br>
              <a:rPr lang="en-US" dirty="0">
                <a:solidFill>
                  <a:srgbClr val="FF0000"/>
                </a:solidFill>
                <a:latin typeface="+mn-lt"/>
                <a:ea typeface="MS PGothic" charset="0"/>
              </a:rPr>
            </a:br>
            <a:endParaRPr lang="en-US" dirty="0">
              <a:solidFill>
                <a:srgbClr val="FF0000"/>
              </a:solidFill>
              <a:latin typeface="+mn-lt"/>
              <a:ea typeface="MS PGothic" charset="0"/>
            </a:endParaRPr>
          </a:p>
          <a:p>
            <a:r>
              <a:rPr lang="en-US" dirty="0">
                <a:latin typeface="+mn-lt"/>
                <a:ea typeface="MS PGothic" charset="0"/>
              </a:rPr>
              <a:t>When a process requests a resource it may have to wait  </a:t>
            </a:r>
            <a:br>
              <a:rPr lang="en-US" dirty="0">
                <a:latin typeface="+mn-lt"/>
                <a:ea typeface="MS PGothic" charset="0"/>
              </a:rPr>
            </a:br>
            <a:endParaRPr lang="en-US" dirty="0">
              <a:latin typeface="+mn-lt"/>
              <a:ea typeface="MS PGothic" charset="0"/>
            </a:endParaRPr>
          </a:p>
          <a:p>
            <a:r>
              <a:rPr lang="en-US" dirty="0">
                <a:latin typeface="+mn-lt"/>
                <a:ea typeface="MS PGothic" charset="0"/>
              </a:rPr>
              <a:t>When a process gets all its resources it must return them in a finite amount of time</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24</a:t>
            </a:fld>
            <a:endParaRPr lang="en-US"/>
          </a:p>
        </p:txBody>
      </p:sp>
    </p:spTree>
    <p:extLst>
      <p:ext uri="{BB962C8B-B14F-4D97-AF65-F5344CB8AC3E}">
        <p14:creationId xmlns:p14="http://schemas.microsoft.com/office/powerpoint/2010/main" val="163683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81200" y="304800"/>
            <a:ext cx="8458200" cy="609600"/>
          </a:xfrm>
        </p:spPr>
        <p:txBody>
          <a:bodyPr/>
          <a:lstStyle/>
          <a:p>
            <a:pPr eaLnBrk="1" hangingPunct="1"/>
            <a:r>
              <a:rPr lang="en-US" sz="3600" dirty="0">
                <a:latin typeface="+mj-lt"/>
                <a:ea typeface="MS PGothic" charset="0"/>
              </a:rPr>
              <a:t>Data Structures for the Banker</a:t>
            </a:r>
            <a:r>
              <a:rPr lang="ja-JP" altLang="en-US" sz="3600" dirty="0">
                <a:latin typeface="+mj-lt"/>
                <a:ea typeface="MS PGothic" charset="0"/>
              </a:rPr>
              <a:t>’</a:t>
            </a:r>
            <a:r>
              <a:rPr lang="en-US" altLang="ja-JP" sz="3600" dirty="0">
                <a:latin typeface="+mj-lt"/>
                <a:ea typeface="MS PGothic" charset="0"/>
              </a:rPr>
              <a:t>s Algorithm </a:t>
            </a:r>
            <a:endParaRPr lang="en-US" sz="3600" dirty="0">
              <a:latin typeface="+mj-lt"/>
              <a:ea typeface="MS PGothic" charset="0"/>
            </a:endParaRPr>
          </a:p>
        </p:txBody>
      </p:sp>
      <p:sp>
        <p:nvSpPr>
          <p:cNvPr id="30723" name="Rectangle 3"/>
          <p:cNvSpPr>
            <a:spLocks noGrp="1" noChangeArrowheads="1"/>
          </p:cNvSpPr>
          <p:nvPr>
            <p:ph type="body" idx="1"/>
          </p:nvPr>
        </p:nvSpPr>
        <p:spPr>
          <a:xfrm>
            <a:off x="2133600" y="1600200"/>
            <a:ext cx="8077200" cy="5029200"/>
          </a:xfrm>
        </p:spPr>
        <p:txBody>
          <a:bodyPr/>
          <a:lstStyle/>
          <a:p>
            <a:r>
              <a:rPr lang="en-US" sz="2400" b="1" dirty="0">
                <a:latin typeface="+mn-lt"/>
                <a:ea typeface="MS PGothic" charset="0"/>
              </a:rPr>
              <a:t>Available</a:t>
            </a:r>
            <a:r>
              <a:rPr lang="en-US" sz="2400" i="1" dirty="0">
                <a:latin typeface="+mn-lt"/>
                <a:ea typeface="MS PGothic" charset="0"/>
              </a:rPr>
              <a:t>:</a:t>
            </a:r>
            <a:r>
              <a:rPr lang="en-US" sz="2400" dirty="0">
                <a:latin typeface="+mn-lt"/>
                <a:ea typeface="MS PGothic" charset="0"/>
              </a:rPr>
              <a:t>  Vector of length </a:t>
            </a:r>
            <a:r>
              <a:rPr lang="en-US" sz="2400" i="1" dirty="0">
                <a:latin typeface="+mn-lt"/>
                <a:ea typeface="MS PGothic" charset="0"/>
              </a:rPr>
              <a:t>m</a:t>
            </a:r>
            <a:r>
              <a:rPr lang="en-US" sz="2400" dirty="0">
                <a:latin typeface="+mn-lt"/>
                <a:ea typeface="MS PGothic" charset="0"/>
              </a:rPr>
              <a:t>. If available [</a:t>
            </a:r>
            <a:r>
              <a:rPr lang="en-US" sz="2400" i="1" dirty="0">
                <a:latin typeface="+mn-lt"/>
                <a:ea typeface="MS PGothic" charset="0"/>
              </a:rPr>
              <a:t>j</a:t>
            </a:r>
            <a:r>
              <a:rPr lang="en-US" sz="2400" dirty="0">
                <a:latin typeface="+mn-lt"/>
                <a:ea typeface="MS PGothic" charset="0"/>
              </a:rPr>
              <a:t>] = </a:t>
            </a:r>
            <a:r>
              <a:rPr lang="en-US" sz="2400" i="1" dirty="0">
                <a:latin typeface="+mn-lt"/>
                <a:ea typeface="MS PGothic" charset="0"/>
              </a:rPr>
              <a:t>k</a:t>
            </a:r>
            <a:r>
              <a:rPr lang="en-US" sz="2400" dirty="0">
                <a:latin typeface="+mn-lt"/>
                <a:ea typeface="MS PGothic" charset="0"/>
              </a:rPr>
              <a:t>, there are</a:t>
            </a:r>
            <a:r>
              <a:rPr lang="en-US" sz="2400" i="1" dirty="0">
                <a:latin typeface="+mn-lt"/>
                <a:ea typeface="MS PGothic" charset="0"/>
              </a:rPr>
              <a:t> k</a:t>
            </a:r>
            <a:r>
              <a:rPr lang="en-US" sz="2400" dirty="0">
                <a:latin typeface="+mn-lt"/>
                <a:ea typeface="MS PGothic" charset="0"/>
              </a:rPr>
              <a:t> instances of resource type </a:t>
            </a:r>
            <a:r>
              <a:rPr lang="en-US" sz="2400" i="1" dirty="0" err="1">
                <a:latin typeface="+mn-lt"/>
                <a:ea typeface="MS PGothic" charset="0"/>
              </a:rPr>
              <a:t>R</a:t>
            </a:r>
            <a:r>
              <a:rPr lang="en-US" sz="2400" i="1" baseline="-25000" dirty="0" err="1">
                <a:latin typeface="+mn-lt"/>
                <a:ea typeface="MS PGothic" charset="0"/>
              </a:rPr>
              <a:t>j</a:t>
            </a:r>
            <a:r>
              <a:rPr lang="en-US" sz="2400" baseline="-25000" dirty="0">
                <a:latin typeface="+mn-lt"/>
                <a:ea typeface="MS PGothic" charset="0"/>
              </a:rPr>
              <a:t>  </a:t>
            </a:r>
            <a:r>
              <a:rPr lang="en-US" sz="2400" dirty="0">
                <a:latin typeface="+mn-lt"/>
                <a:ea typeface="MS PGothic" charset="0"/>
              </a:rPr>
              <a:t>available</a:t>
            </a:r>
          </a:p>
          <a:p>
            <a:endParaRPr lang="en-US" sz="2400" dirty="0">
              <a:latin typeface="+mn-lt"/>
              <a:ea typeface="MS PGothic" charset="0"/>
            </a:endParaRPr>
          </a:p>
          <a:p>
            <a:r>
              <a:rPr lang="en-US" sz="2400" b="1" dirty="0">
                <a:solidFill>
                  <a:srgbClr val="000000"/>
                </a:solidFill>
                <a:latin typeface="+mn-lt"/>
                <a:ea typeface="MS PGothic" charset="0"/>
              </a:rPr>
              <a:t>Max</a:t>
            </a:r>
            <a:r>
              <a:rPr lang="en-US" sz="2400" i="1" dirty="0">
                <a:latin typeface="+mn-lt"/>
                <a:ea typeface="MS PGothic" charset="0"/>
              </a:rPr>
              <a:t>: n x m</a:t>
            </a:r>
            <a:r>
              <a:rPr lang="en-US" sz="2400" dirty="0">
                <a:latin typeface="+mn-lt"/>
                <a:ea typeface="MS PGothic" charset="0"/>
              </a:rPr>
              <a:t> matrix.  If </a:t>
            </a:r>
            <a:r>
              <a:rPr lang="en-US" sz="2400" i="1" dirty="0">
                <a:latin typeface="+mn-lt"/>
                <a:ea typeface="MS PGothic" charset="0"/>
              </a:rPr>
              <a:t>Max </a:t>
            </a:r>
            <a:r>
              <a:rPr lang="en-US" sz="2400" dirty="0">
                <a:latin typeface="+mn-lt"/>
                <a:ea typeface="MS PGothic" charset="0"/>
              </a:rPr>
              <a:t>[</a:t>
            </a:r>
            <a:r>
              <a:rPr lang="en-US" sz="2400" i="1" dirty="0" err="1">
                <a:latin typeface="+mn-lt"/>
                <a:ea typeface="MS PGothic" charset="0"/>
              </a:rPr>
              <a:t>i,j</a:t>
            </a:r>
            <a:r>
              <a:rPr lang="en-US" sz="2400" dirty="0">
                <a:latin typeface="+mn-lt"/>
                <a:ea typeface="MS PGothic" charset="0"/>
              </a:rPr>
              <a:t>] = </a:t>
            </a:r>
            <a:r>
              <a:rPr lang="en-US" sz="2400" i="1" dirty="0">
                <a:latin typeface="+mn-lt"/>
                <a:ea typeface="MS PGothic" charset="0"/>
              </a:rPr>
              <a:t>k</a:t>
            </a:r>
            <a:r>
              <a:rPr lang="en-US" sz="2400" dirty="0">
                <a:latin typeface="+mn-lt"/>
                <a:ea typeface="MS PGothic" charset="0"/>
              </a:rPr>
              <a:t>, then process </a:t>
            </a:r>
            <a:r>
              <a:rPr lang="en-US" sz="2400" i="1" dirty="0">
                <a:latin typeface="+mn-lt"/>
                <a:ea typeface="MS PGothic" charset="0"/>
              </a:rPr>
              <a:t>P</a:t>
            </a:r>
            <a:r>
              <a:rPr lang="en-US" sz="2400" i="1" baseline="-25000" dirty="0">
                <a:latin typeface="+mn-lt"/>
                <a:ea typeface="MS PGothic" charset="0"/>
              </a:rPr>
              <a:t>i</a:t>
            </a:r>
            <a:r>
              <a:rPr lang="en-US" sz="2400" i="1" dirty="0">
                <a:latin typeface="+mn-lt"/>
                <a:ea typeface="MS PGothic" charset="0"/>
              </a:rPr>
              <a:t> </a:t>
            </a:r>
            <a:r>
              <a:rPr lang="en-US" sz="2400" dirty="0">
                <a:latin typeface="+mn-lt"/>
                <a:ea typeface="MS PGothic" charset="0"/>
              </a:rPr>
              <a:t>may request at most</a:t>
            </a:r>
            <a:r>
              <a:rPr lang="en-US" sz="2400" i="1" dirty="0">
                <a:latin typeface="+mn-lt"/>
                <a:ea typeface="MS PGothic" charset="0"/>
              </a:rPr>
              <a:t> k </a:t>
            </a:r>
            <a:r>
              <a:rPr lang="en-US" sz="2400" dirty="0">
                <a:latin typeface="+mn-lt"/>
                <a:ea typeface="MS PGothic" charset="0"/>
              </a:rPr>
              <a:t>instances of resource type </a:t>
            </a:r>
            <a:r>
              <a:rPr lang="en-US" sz="2400" i="1" dirty="0" err="1">
                <a:latin typeface="+mn-lt"/>
                <a:ea typeface="MS PGothic" charset="0"/>
              </a:rPr>
              <a:t>R</a:t>
            </a:r>
            <a:r>
              <a:rPr lang="en-US" sz="2400" i="1" baseline="-25000" dirty="0" err="1">
                <a:latin typeface="+mn-lt"/>
                <a:ea typeface="MS PGothic" charset="0"/>
              </a:rPr>
              <a:t>j</a:t>
            </a:r>
            <a:endParaRPr lang="en-US" sz="2400" i="1" baseline="-25000" dirty="0">
              <a:latin typeface="+mn-lt"/>
              <a:ea typeface="MS PGothic" charset="0"/>
            </a:endParaRPr>
          </a:p>
          <a:p>
            <a:endParaRPr lang="en-US" sz="2400" i="1" baseline="-25000" dirty="0">
              <a:latin typeface="+mn-lt"/>
              <a:ea typeface="MS PGothic" charset="0"/>
            </a:endParaRPr>
          </a:p>
          <a:p>
            <a:r>
              <a:rPr lang="en-US" sz="2400" b="1" dirty="0">
                <a:solidFill>
                  <a:srgbClr val="000000"/>
                </a:solidFill>
                <a:latin typeface="+mn-lt"/>
                <a:ea typeface="MS PGothic" charset="0"/>
              </a:rPr>
              <a:t>Allocation</a:t>
            </a:r>
            <a:r>
              <a:rPr lang="en-US" sz="2400" i="1" dirty="0">
                <a:latin typeface="+mn-lt"/>
                <a:ea typeface="MS PGothic" charset="0"/>
              </a:rPr>
              <a:t>:  n </a:t>
            </a:r>
            <a:r>
              <a:rPr lang="en-US" sz="2400" dirty="0">
                <a:latin typeface="+mn-lt"/>
                <a:ea typeface="MS PGothic" charset="0"/>
              </a:rPr>
              <a:t>x</a:t>
            </a:r>
            <a:r>
              <a:rPr lang="en-US" sz="2400" i="1" dirty="0">
                <a:latin typeface="+mn-lt"/>
                <a:ea typeface="MS PGothic" charset="0"/>
              </a:rPr>
              <a:t> m</a:t>
            </a:r>
            <a:r>
              <a:rPr lang="en-US" sz="2400" dirty="0">
                <a:latin typeface="+mn-lt"/>
                <a:ea typeface="MS PGothic" charset="0"/>
              </a:rPr>
              <a:t> matrix.  If Allocation[</a:t>
            </a:r>
            <a:r>
              <a:rPr lang="en-US" sz="2400" i="1" dirty="0" err="1">
                <a:latin typeface="+mn-lt"/>
                <a:ea typeface="MS PGothic" charset="0"/>
              </a:rPr>
              <a:t>i,j</a:t>
            </a:r>
            <a:r>
              <a:rPr lang="en-US" sz="2400" dirty="0">
                <a:latin typeface="+mn-lt"/>
                <a:ea typeface="MS PGothic" charset="0"/>
              </a:rPr>
              <a:t>] = </a:t>
            </a:r>
            <a:r>
              <a:rPr lang="en-US" sz="2400" i="1" dirty="0">
                <a:latin typeface="+mn-lt"/>
                <a:ea typeface="MS PGothic" charset="0"/>
              </a:rPr>
              <a:t>k</a:t>
            </a:r>
            <a:r>
              <a:rPr lang="en-US" sz="2400" dirty="0">
                <a:latin typeface="+mn-lt"/>
                <a:ea typeface="MS PGothic" charset="0"/>
              </a:rPr>
              <a:t> then</a:t>
            </a:r>
            <a:r>
              <a:rPr lang="en-US" sz="2400" i="1" dirty="0">
                <a:latin typeface="+mn-lt"/>
                <a:ea typeface="MS PGothic" charset="0"/>
              </a:rPr>
              <a:t> P</a:t>
            </a:r>
            <a:r>
              <a:rPr lang="en-US" sz="2400" i="1" baseline="-25000" dirty="0">
                <a:latin typeface="+mn-lt"/>
                <a:ea typeface="MS PGothic" charset="0"/>
              </a:rPr>
              <a:t>i</a:t>
            </a:r>
            <a:r>
              <a:rPr lang="en-US" sz="2400" dirty="0">
                <a:latin typeface="+mn-lt"/>
                <a:ea typeface="MS PGothic" charset="0"/>
              </a:rPr>
              <a:t> is currently allocated </a:t>
            </a:r>
            <a:r>
              <a:rPr lang="en-US" sz="2400" i="1" dirty="0">
                <a:latin typeface="+mn-lt"/>
                <a:ea typeface="MS PGothic" charset="0"/>
              </a:rPr>
              <a:t>k</a:t>
            </a:r>
            <a:r>
              <a:rPr lang="en-US" sz="2400" dirty="0">
                <a:latin typeface="+mn-lt"/>
                <a:ea typeface="MS PGothic" charset="0"/>
              </a:rPr>
              <a:t> instances of </a:t>
            </a:r>
            <a:r>
              <a:rPr lang="en-US" sz="2400" i="1" dirty="0" err="1">
                <a:latin typeface="+mn-lt"/>
                <a:ea typeface="MS PGothic" charset="0"/>
              </a:rPr>
              <a:t>R</a:t>
            </a:r>
            <a:r>
              <a:rPr lang="en-US" sz="2400" i="1" baseline="-25000" dirty="0" err="1">
                <a:latin typeface="+mn-lt"/>
                <a:ea typeface="MS PGothic" charset="0"/>
              </a:rPr>
              <a:t>j</a:t>
            </a:r>
            <a:endParaRPr lang="en-US" sz="2400" i="1" baseline="-25000" dirty="0">
              <a:latin typeface="+mn-lt"/>
              <a:ea typeface="MS PGothic" charset="0"/>
            </a:endParaRPr>
          </a:p>
          <a:p>
            <a:endParaRPr lang="en-US" sz="2400" i="1" baseline="-25000" dirty="0">
              <a:latin typeface="+mn-lt"/>
              <a:ea typeface="MS PGothic" charset="0"/>
            </a:endParaRPr>
          </a:p>
          <a:p>
            <a:r>
              <a:rPr lang="en-US" sz="2400" b="1" dirty="0">
                <a:solidFill>
                  <a:srgbClr val="000000"/>
                </a:solidFill>
                <a:latin typeface="+mn-lt"/>
                <a:ea typeface="MS PGothic" charset="0"/>
              </a:rPr>
              <a:t>Need</a:t>
            </a:r>
            <a:r>
              <a:rPr lang="en-US" sz="2400" i="1" dirty="0">
                <a:latin typeface="+mn-lt"/>
                <a:ea typeface="MS PGothic" charset="0"/>
              </a:rPr>
              <a:t>:  n </a:t>
            </a:r>
            <a:r>
              <a:rPr lang="en-US" sz="2400" dirty="0">
                <a:latin typeface="+mn-lt"/>
                <a:ea typeface="MS PGothic" charset="0"/>
              </a:rPr>
              <a:t>x</a:t>
            </a:r>
            <a:r>
              <a:rPr lang="en-US" sz="2400" i="1" dirty="0">
                <a:latin typeface="+mn-lt"/>
                <a:ea typeface="MS PGothic" charset="0"/>
              </a:rPr>
              <a:t> m</a:t>
            </a:r>
            <a:r>
              <a:rPr lang="en-US" sz="2400" dirty="0">
                <a:latin typeface="+mn-lt"/>
                <a:ea typeface="MS PGothic" charset="0"/>
              </a:rPr>
              <a:t> matrix. If </a:t>
            </a:r>
            <a:r>
              <a:rPr lang="en-US" sz="2400" i="1" dirty="0">
                <a:latin typeface="+mn-lt"/>
                <a:ea typeface="MS PGothic" charset="0"/>
              </a:rPr>
              <a:t>Need</a:t>
            </a:r>
            <a:r>
              <a:rPr lang="en-US" sz="2400" dirty="0">
                <a:latin typeface="+mn-lt"/>
                <a:ea typeface="MS PGothic" charset="0"/>
              </a:rPr>
              <a:t>[</a:t>
            </a:r>
            <a:r>
              <a:rPr lang="en-US" sz="2400" i="1" dirty="0" err="1">
                <a:latin typeface="+mn-lt"/>
                <a:ea typeface="MS PGothic" charset="0"/>
              </a:rPr>
              <a:t>i,j</a:t>
            </a:r>
            <a:r>
              <a:rPr lang="en-US" sz="2400" dirty="0">
                <a:latin typeface="+mn-lt"/>
                <a:ea typeface="MS PGothic" charset="0"/>
              </a:rPr>
              <a:t>] =</a:t>
            </a:r>
            <a:r>
              <a:rPr lang="en-US" sz="2400" i="1" dirty="0">
                <a:latin typeface="+mn-lt"/>
                <a:ea typeface="MS PGothic" charset="0"/>
              </a:rPr>
              <a:t> k</a:t>
            </a:r>
            <a:r>
              <a:rPr lang="en-US" sz="2400" dirty="0">
                <a:latin typeface="+mn-lt"/>
                <a:ea typeface="MS PGothic" charset="0"/>
              </a:rPr>
              <a:t>, then</a:t>
            </a:r>
            <a:r>
              <a:rPr lang="en-US" sz="2400" i="1" dirty="0">
                <a:latin typeface="+mn-lt"/>
                <a:ea typeface="MS PGothic" charset="0"/>
              </a:rPr>
              <a:t> P</a:t>
            </a:r>
            <a:r>
              <a:rPr lang="en-US" sz="2400" i="1" baseline="-25000" dirty="0">
                <a:latin typeface="+mn-lt"/>
                <a:ea typeface="MS PGothic" charset="0"/>
              </a:rPr>
              <a:t>i</a:t>
            </a:r>
            <a:r>
              <a:rPr lang="en-US" sz="2400" dirty="0">
                <a:latin typeface="+mn-lt"/>
                <a:ea typeface="MS PGothic" charset="0"/>
              </a:rPr>
              <a:t> may need </a:t>
            </a:r>
            <a:r>
              <a:rPr lang="en-US" sz="2400" i="1" dirty="0">
                <a:latin typeface="+mn-lt"/>
                <a:ea typeface="MS PGothic" charset="0"/>
              </a:rPr>
              <a:t>k</a:t>
            </a:r>
            <a:r>
              <a:rPr lang="en-US" sz="2400" dirty="0">
                <a:latin typeface="+mn-lt"/>
                <a:ea typeface="MS PGothic" charset="0"/>
              </a:rPr>
              <a:t> more instances of </a:t>
            </a:r>
            <a:r>
              <a:rPr lang="en-US" sz="2400" i="1" dirty="0" err="1">
                <a:latin typeface="+mn-lt"/>
                <a:ea typeface="MS PGothic" charset="0"/>
              </a:rPr>
              <a:t>R</a:t>
            </a:r>
            <a:r>
              <a:rPr lang="en-US" sz="2400" i="1" baseline="-25000" dirty="0" err="1">
                <a:latin typeface="+mn-lt"/>
                <a:ea typeface="MS PGothic" charset="0"/>
              </a:rPr>
              <a:t>j</a:t>
            </a:r>
            <a:r>
              <a:rPr lang="en-US" sz="2400" baseline="-25000" dirty="0">
                <a:latin typeface="+mn-lt"/>
                <a:ea typeface="MS PGothic" charset="0"/>
              </a:rPr>
              <a:t> </a:t>
            </a:r>
            <a:r>
              <a:rPr lang="en-US" sz="2400" dirty="0">
                <a:latin typeface="+mn-lt"/>
                <a:ea typeface="MS PGothic" charset="0"/>
              </a:rPr>
              <a:t>to complete its task</a:t>
            </a:r>
          </a:p>
          <a:p>
            <a:pPr lvl="2">
              <a:buFont typeface="Webdings" charset="0"/>
              <a:buNone/>
            </a:pPr>
            <a:br>
              <a:rPr lang="en-US" sz="2400" dirty="0">
                <a:latin typeface="+mn-lt"/>
                <a:ea typeface="MS PGothic" charset="0"/>
              </a:rPr>
            </a:br>
            <a:r>
              <a:rPr lang="en-US" sz="2400" i="1" dirty="0">
                <a:solidFill>
                  <a:srgbClr val="FF0000"/>
                </a:solidFill>
                <a:latin typeface="+mn-lt"/>
                <a:ea typeface="MS PGothic" charset="0"/>
              </a:rPr>
              <a:t>Need</a:t>
            </a:r>
            <a:r>
              <a:rPr lang="en-US" sz="2400" dirty="0">
                <a:solidFill>
                  <a:srgbClr val="FF0000"/>
                </a:solidFill>
                <a:latin typeface="+mn-lt"/>
                <a:ea typeface="MS PGothic" charset="0"/>
              </a:rPr>
              <a:t> [</a:t>
            </a:r>
            <a:r>
              <a:rPr lang="en-US" sz="2400" i="1" dirty="0" err="1">
                <a:solidFill>
                  <a:srgbClr val="FF0000"/>
                </a:solidFill>
                <a:latin typeface="+mn-lt"/>
                <a:ea typeface="MS PGothic" charset="0"/>
              </a:rPr>
              <a:t>i,j</a:t>
            </a:r>
            <a:r>
              <a:rPr lang="en-US" sz="2400" i="1" dirty="0">
                <a:solidFill>
                  <a:srgbClr val="FF0000"/>
                </a:solidFill>
                <a:latin typeface="+mn-lt"/>
                <a:ea typeface="MS PGothic" charset="0"/>
              </a:rPr>
              <a:t>]</a:t>
            </a:r>
            <a:r>
              <a:rPr lang="en-US" sz="2400" dirty="0">
                <a:solidFill>
                  <a:srgbClr val="FF0000"/>
                </a:solidFill>
                <a:latin typeface="+mn-lt"/>
                <a:ea typeface="MS PGothic" charset="0"/>
              </a:rPr>
              <a:t> = </a:t>
            </a:r>
            <a:r>
              <a:rPr lang="en-US" sz="2400" i="1" dirty="0">
                <a:solidFill>
                  <a:srgbClr val="FF0000"/>
                </a:solidFill>
                <a:latin typeface="+mn-lt"/>
                <a:ea typeface="MS PGothic" charset="0"/>
              </a:rPr>
              <a:t>Max</a:t>
            </a:r>
            <a:r>
              <a:rPr lang="en-US" sz="2400" dirty="0">
                <a:solidFill>
                  <a:srgbClr val="FF0000"/>
                </a:solidFill>
                <a:latin typeface="+mn-lt"/>
                <a:ea typeface="MS PGothic" charset="0"/>
              </a:rPr>
              <a:t>[</a:t>
            </a:r>
            <a:r>
              <a:rPr lang="en-US" sz="2400" i="1" dirty="0" err="1">
                <a:solidFill>
                  <a:srgbClr val="FF0000"/>
                </a:solidFill>
                <a:latin typeface="+mn-lt"/>
                <a:ea typeface="MS PGothic" charset="0"/>
              </a:rPr>
              <a:t>i,j</a:t>
            </a:r>
            <a:r>
              <a:rPr lang="en-US" sz="2400" dirty="0">
                <a:solidFill>
                  <a:srgbClr val="FF0000"/>
                </a:solidFill>
                <a:latin typeface="+mn-lt"/>
                <a:ea typeface="MS PGothic" charset="0"/>
              </a:rPr>
              <a:t>] – </a:t>
            </a:r>
            <a:r>
              <a:rPr lang="en-US" sz="2400" i="1" dirty="0">
                <a:solidFill>
                  <a:srgbClr val="FF0000"/>
                </a:solidFill>
                <a:latin typeface="+mn-lt"/>
                <a:ea typeface="MS PGothic" charset="0"/>
              </a:rPr>
              <a:t>Allocation</a:t>
            </a:r>
            <a:r>
              <a:rPr lang="en-US" sz="2400" dirty="0">
                <a:solidFill>
                  <a:srgbClr val="FF0000"/>
                </a:solidFill>
                <a:latin typeface="+mn-lt"/>
                <a:ea typeface="MS PGothic" charset="0"/>
              </a:rPr>
              <a:t> [</a:t>
            </a:r>
            <a:r>
              <a:rPr lang="en-US" sz="2400" i="1" dirty="0" err="1">
                <a:solidFill>
                  <a:srgbClr val="FF0000"/>
                </a:solidFill>
                <a:latin typeface="+mn-lt"/>
                <a:ea typeface="MS PGothic" charset="0"/>
              </a:rPr>
              <a:t>i,j</a:t>
            </a:r>
            <a:r>
              <a:rPr lang="en-US" sz="2400" dirty="0">
                <a:solidFill>
                  <a:srgbClr val="FF0000"/>
                </a:solidFill>
                <a:latin typeface="+mn-lt"/>
                <a:ea typeface="MS PGothic" charset="0"/>
              </a:rPr>
              <a:t>]</a:t>
            </a:r>
          </a:p>
        </p:txBody>
      </p:sp>
      <p:sp>
        <p:nvSpPr>
          <p:cNvPr id="30724" name="Text Box 4"/>
          <p:cNvSpPr txBox="1">
            <a:spLocks noChangeArrowheads="1"/>
          </p:cNvSpPr>
          <p:nvPr/>
        </p:nvSpPr>
        <p:spPr bwMode="auto">
          <a:xfrm>
            <a:off x="2474913" y="1106767"/>
            <a:ext cx="700704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spcBef>
                <a:spcPct val="50000"/>
              </a:spcBef>
            </a:pPr>
            <a:r>
              <a:rPr lang="en-US" dirty="0">
                <a:latin typeface="Helvetica" charset="0"/>
              </a:rPr>
              <a:t>Let </a:t>
            </a:r>
            <a:r>
              <a:rPr lang="en-US" i="1" dirty="0">
                <a:latin typeface="Helvetica" charset="0"/>
              </a:rPr>
              <a:t>n</a:t>
            </a:r>
            <a:r>
              <a:rPr lang="en-US" dirty="0">
                <a:latin typeface="Helvetica" charset="0"/>
              </a:rPr>
              <a:t> = number of processes, and </a:t>
            </a:r>
            <a:r>
              <a:rPr lang="en-US" i="1" dirty="0">
                <a:latin typeface="Helvetica" charset="0"/>
              </a:rPr>
              <a:t>m </a:t>
            </a:r>
            <a:r>
              <a:rPr lang="en-US" dirty="0">
                <a:latin typeface="Helvetica" charset="0"/>
              </a:rPr>
              <a:t>= number of resources types. </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25</a:t>
            </a:fld>
            <a:endParaRPr lang="en-US"/>
          </a:p>
        </p:txBody>
      </p:sp>
    </p:spTree>
    <p:extLst>
      <p:ext uri="{BB962C8B-B14F-4D97-AF65-F5344CB8AC3E}">
        <p14:creationId xmlns:p14="http://schemas.microsoft.com/office/powerpoint/2010/main" val="4010528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546350" y="152400"/>
            <a:ext cx="7664450" cy="838200"/>
          </a:xfrm>
        </p:spPr>
        <p:txBody>
          <a:bodyPr/>
          <a:lstStyle/>
          <a:p>
            <a:pPr eaLnBrk="1" hangingPunct="1"/>
            <a:r>
              <a:rPr lang="en-US" dirty="0">
                <a:latin typeface="+mj-lt"/>
                <a:ea typeface="MS PGothic" charset="0"/>
              </a:rPr>
              <a:t>Example of Banker</a:t>
            </a:r>
            <a:r>
              <a:rPr lang="ja-JP" altLang="en-US" dirty="0">
                <a:latin typeface="+mj-lt"/>
                <a:ea typeface="MS PGothic" charset="0"/>
              </a:rPr>
              <a:t>’</a:t>
            </a:r>
            <a:r>
              <a:rPr lang="en-US" altLang="ja-JP" dirty="0">
                <a:latin typeface="+mj-lt"/>
                <a:ea typeface="MS PGothic" charset="0"/>
              </a:rPr>
              <a:t>s Algorithm</a:t>
            </a:r>
            <a:endParaRPr lang="en-US" dirty="0">
              <a:latin typeface="+mj-lt"/>
              <a:ea typeface="MS PGothic" charset="0"/>
            </a:endParaRPr>
          </a:p>
        </p:txBody>
      </p:sp>
      <p:sp>
        <p:nvSpPr>
          <p:cNvPr id="33795" name="Rectangle 3"/>
          <p:cNvSpPr>
            <a:spLocks noGrp="1" noChangeArrowheads="1"/>
          </p:cNvSpPr>
          <p:nvPr>
            <p:ph type="body" idx="1"/>
          </p:nvPr>
        </p:nvSpPr>
        <p:spPr>
          <a:xfrm>
            <a:off x="2286000" y="1066800"/>
            <a:ext cx="7923212" cy="5334000"/>
          </a:xfrm>
        </p:spPr>
        <p:txBody>
          <a:bodyPr/>
          <a:lstStyle/>
          <a:p>
            <a:pPr>
              <a:tabLst>
                <a:tab pos="1371600" algn="l"/>
                <a:tab pos="2395538" algn="ctr"/>
                <a:tab pos="3594100" algn="ctr"/>
                <a:tab pos="4805363" algn="ctr"/>
              </a:tabLst>
            </a:pPr>
            <a:r>
              <a:rPr lang="en-US" dirty="0">
                <a:latin typeface="+mn-lt"/>
                <a:ea typeface="MS PGothic" charset="0"/>
              </a:rPr>
              <a:t>5 processes </a:t>
            </a:r>
            <a:r>
              <a:rPr lang="en-US" i="1" dirty="0">
                <a:latin typeface="+mn-lt"/>
                <a:ea typeface="MS PGothic" charset="0"/>
              </a:rPr>
              <a:t>P</a:t>
            </a:r>
            <a:r>
              <a:rPr lang="en-US" baseline="-25000" dirty="0">
                <a:latin typeface="+mn-lt"/>
                <a:ea typeface="MS PGothic" charset="0"/>
              </a:rPr>
              <a:t>0  </a:t>
            </a:r>
            <a:r>
              <a:rPr lang="en-US" dirty="0">
                <a:latin typeface="+mn-lt"/>
                <a:ea typeface="MS PGothic" charset="0"/>
              </a:rPr>
              <a:t>through </a:t>
            </a:r>
            <a:r>
              <a:rPr lang="en-US" i="1" dirty="0">
                <a:latin typeface="+mn-lt"/>
                <a:ea typeface="MS PGothic" charset="0"/>
              </a:rPr>
              <a:t>P</a:t>
            </a:r>
            <a:r>
              <a:rPr lang="en-US" baseline="-25000" dirty="0">
                <a:latin typeface="+mn-lt"/>
                <a:ea typeface="MS PGothic" charset="0"/>
              </a:rPr>
              <a:t>4</a:t>
            </a:r>
            <a:r>
              <a:rPr lang="en-US" dirty="0">
                <a:latin typeface="+mn-lt"/>
                <a:ea typeface="MS PGothic" charset="0"/>
              </a:rPr>
              <a:t>; </a:t>
            </a:r>
          </a:p>
          <a:p>
            <a:pPr>
              <a:buNone/>
              <a:tabLst>
                <a:tab pos="1371600" algn="l"/>
                <a:tab pos="2395538" algn="ctr"/>
                <a:tab pos="3594100" algn="ctr"/>
                <a:tab pos="4805363" algn="ctr"/>
              </a:tabLst>
            </a:pPr>
            <a:r>
              <a:rPr lang="en-US" dirty="0">
                <a:latin typeface="+mn-lt"/>
                <a:ea typeface="MS PGothic" charset="0"/>
              </a:rPr>
              <a:t>      3 resource types:</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A</a:t>
            </a:r>
            <a:r>
              <a:rPr lang="en-US" dirty="0">
                <a:latin typeface="+mn-lt"/>
                <a:ea typeface="MS PGothic" charset="0"/>
              </a:rPr>
              <a:t> (10 instances),  </a:t>
            </a:r>
            <a:r>
              <a:rPr lang="en-US" i="1" dirty="0">
                <a:latin typeface="+mn-lt"/>
                <a:ea typeface="MS PGothic" charset="0"/>
              </a:rPr>
              <a:t>B</a:t>
            </a:r>
            <a:r>
              <a:rPr lang="en-US" dirty="0">
                <a:latin typeface="+mn-lt"/>
                <a:ea typeface="MS PGothic" charset="0"/>
              </a:rPr>
              <a:t> (5instances), and </a:t>
            </a:r>
            <a:r>
              <a:rPr lang="en-US" i="1" dirty="0">
                <a:latin typeface="+mn-lt"/>
                <a:ea typeface="MS PGothic" charset="0"/>
              </a:rPr>
              <a:t>C</a:t>
            </a:r>
            <a:r>
              <a:rPr lang="en-US" dirty="0">
                <a:latin typeface="+mn-lt"/>
                <a:ea typeface="MS PGothic" charset="0"/>
              </a:rPr>
              <a:t> (7 instances)</a:t>
            </a:r>
          </a:p>
          <a:p>
            <a:pPr>
              <a:buNone/>
              <a:tabLst>
                <a:tab pos="1371600" algn="l"/>
                <a:tab pos="2395538" algn="ctr"/>
                <a:tab pos="3594100" algn="ctr"/>
                <a:tab pos="4805363" algn="ctr"/>
              </a:tabLst>
            </a:pPr>
            <a:endParaRPr lang="en-US" dirty="0">
              <a:latin typeface="+mn-lt"/>
              <a:ea typeface="MS PGothic" charset="0"/>
            </a:endParaRPr>
          </a:p>
          <a:p>
            <a:pPr>
              <a:tabLst>
                <a:tab pos="1371600" algn="l"/>
                <a:tab pos="2395538" algn="ctr"/>
                <a:tab pos="3594100" algn="ctr"/>
                <a:tab pos="4805363" algn="ctr"/>
              </a:tabLst>
            </a:pPr>
            <a:r>
              <a:rPr lang="en-US" dirty="0">
                <a:latin typeface="+mn-lt"/>
                <a:ea typeface="MS PGothic" charset="0"/>
              </a:rPr>
              <a:t>Snapshot at time </a:t>
            </a:r>
            <a:r>
              <a:rPr lang="en-US" i="1" dirty="0">
                <a:latin typeface="+mn-lt"/>
                <a:ea typeface="MS PGothic" charset="0"/>
              </a:rPr>
              <a:t>T</a:t>
            </a:r>
            <a:r>
              <a:rPr lang="en-US" baseline="-25000" dirty="0">
                <a:latin typeface="+mn-lt"/>
                <a:ea typeface="MS PGothic" charset="0"/>
              </a:rPr>
              <a:t>0</a:t>
            </a:r>
            <a:r>
              <a:rPr lang="en-US" dirty="0">
                <a:latin typeface="+mn-lt"/>
                <a:ea typeface="MS PGothic" charset="0"/>
              </a:rPr>
              <a:t>:</a:t>
            </a:r>
          </a:p>
          <a:p>
            <a:pPr>
              <a:buNone/>
              <a:tabLst>
                <a:tab pos="1371600" algn="l"/>
                <a:tab pos="2395538" algn="ctr"/>
                <a:tab pos="3594100" algn="ctr"/>
                <a:tab pos="4805363" algn="ctr"/>
              </a:tabLst>
            </a:pPr>
            <a:r>
              <a:rPr lang="en-US" dirty="0">
                <a:latin typeface="+mn-lt"/>
                <a:ea typeface="MS PGothic" charset="0"/>
              </a:rPr>
              <a:t>			</a:t>
            </a:r>
            <a:r>
              <a:rPr lang="en-US" i="1" u="sng" dirty="0">
                <a:latin typeface="+mn-lt"/>
                <a:ea typeface="MS PGothic" charset="0"/>
              </a:rPr>
              <a:t>Allocation</a:t>
            </a:r>
            <a:r>
              <a:rPr lang="en-US" i="1" dirty="0">
                <a:latin typeface="+mn-lt"/>
                <a:ea typeface="MS PGothic" charset="0"/>
              </a:rPr>
              <a:t>	  </a:t>
            </a:r>
            <a:r>
              <a:rPr lang="en-US" i="1" u="sng" dirty="0">
                <a:latin typeface="+mn-lt"/>
                <a:ea typeface="MS PGothic" charset="0"/>
              </a:rPr>
              <a:t>Max</a:t>
            </a:r>
            <a:r>
              <a:rPr lang="en-US" i="1" dirty="0">
                <a:latin typeface="+mn-lt"/>
                <a:ea typeface="MS PGothic" charset="0"/>
              </a:rPr>
              <a:t>	     </a:t>
            </a:r>
            <a:r>
              <a:rPr lang="en-US" i="1" u="sng" dirty="0">
                <a:latin typeface="+mn-lt"/>
                <a:ea typeface="MS PGothic" charset="0"/>
              </a:rPr>
              <a:t>Available</a:t>
            </a:r>
            <a:endParaRPr lang="en-US" i="1" dirty="0">
              <a:latin typeface="+mn-lt"/>
              <a:ea typeface="MS PGothic" charset="0"/>
            </a:endParaRPr>
          </a:p>
          <a:p>
            <a:pPr>
              <a:buNone/>
              <a:tabLst>
                <a:tab pos="1371600" algn="l"/>
                <a:tab pos="2395538" algn="ctr"/>
                <a:tab pos="3594100" algn="ctr"/>
                <a:tab pos="4805363" algn="ctr"/>
              </a:tabLst>
            </a:pPr>
            <a:r>
              <a:rPr lang="en-US" i="1" dirty="0">
                <a:latin typeface="+mn-lt"/>
                <a:ea typeface="MS PGothic" charset="0"/>
              </a:rPr>
              <a:t>			A B C	       A B C 	A B C</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0	</a:t>
            </a:r>
            <a:r>
              <a:rPr lang="en-US" dirty="0">
                <a:latin typeface="+mn-lt"/>
                <a:ea typeface="MS PGothic" charset="0"/>
              </a:rPr>
              <a:t>0 1 0	        7 5 3 	3 3 2</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1	</a:t>
            </a:r>
            <a:r>
              <a:rPr lang="en-US" dirty="0">
                <a:latin typeface="+mn-lt"/>
                <a:ea typeface="MS PGothic" charset="0"/>
              </a:rPr>
              <a:t>2 0 0 	        3 2 2  </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2</a:t>
            </a:r>
            <a:r>
              <a:rPr lang="en-US" dirty="0">
                <a:latin typeface="+mn-lt"/>
                <a:ea typeface="MS PGothic" charset="0"/>
              </a:rPr>
              <a:t>	3 0 2 	        9 0 2</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3</a:t>
            </a:r>
            <a:r>
              <a:rPr lang="en-US" dirty="0">
                <a:latin typeface="+mn-lt"/>
                <a:ea typeface="MS PGothic" charset="0"/>
              </a:rPr>
              <a:t>	2 1 1 	        2 2 2</a:t>
            </a:r>
          </a:p>
          <a:p>
            <a:pPr>
              <a:buNone/>
              <a:tabLst>
                <a:tab pos="1371600" algn="l"/>
                <a:tab pos="2395538" algn="ctr"/>
                <a:tab pos="3594100" algn="ctr"/>
                <a:tab pos="4805363"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4</a:t>
            </a:r>
            <a:r>
              <a:rPr lang="en-US" dirty="0">
                <a:latin typeface="+mn-lt"/>
                <a:ea typeface="MS PGothic" charset="0"/>
              </a:rPr>
              <a:t>	0 0 2	         4 3 3  		</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26</a:t>
            </a:fld>
            <a:endParaRPr lang="en-US"/>
          </a:p>
        </p:txBody>
      </p:sp>
    </p:spTree>
    <p:extLst>
      <p:ext uri="{BB962C8B-B14F-4D97-AF65-F5344CB8AC3E}">
        <p14:creationId xmlns:p14="http://schemas.microsoft.com/office/powerpoint/2010/main" val="2651494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274638"/>
            <a:ext cx="8229600" cy="868362"/>
          </a:xfrm>
        </p:spPr>
        <p:txBody>
          <a:bodyPr/>
          <a:lstStyle/>
          <a:p>
            <a:pPr eaLnBrk="1" hangingPunct="1"/>
            <a:r>
              <a:rPr lang="en-US" dirty="0">
                <a:latin typeface="+mj-lt"/>
                <a:ea typeface="MS PGothic" charset="0"/>
              </a:rPr>
              <a:t>Example (Cont.)</a:t>
            </a:r>
          </a:p>
        </p:txBody>
      </p:sp>
      <p:sp>
        <p:nvSpPr>
          <p:cNvPr id="34819" name="Rectangle 3"/>
          <p:cNvSpPr>
            <a:spLocks noGrp="1" noChangeArrowheads="1"/>
          </p:cNvSpPr>
          <p:nvPr>
            <p:ph type="body" idx="1"/>
          </p:nvPr>
        </p:nvSpPr>
        <p:spPr>
          <a:xfrm>
            <a:off x="1828801" y="1136651"/>
            <a:ext cx="8351838" cy="4640263"/>
          </a:xfrm>
        </p:spPr>
        <p:txBody>
          <a:bodyPr/>
          <a:lstStyle/>
          <a:p>
            <a:pPr>
              <a:tabLst>
                <a:tab pos="2452688" algn="l"/>
                <a:tab pos="3492500" algn="ctr"/>
              </a:tabLst>
            </a:pPr>
            <a:r>
              <a:rPr lang="en-US" dirty="0">
                <a:latin typeface="+mn-lt"/>
                <a:ea typeface="MS PGothic" charset="0"/>
              </a:rPr>
              <a:t>The content of the matrix </a:t>
            </a:r>
            <a:r>
              <a:rPr lang="en-US" b="1" i="1" dirty="0">
                <a:latin typeface="+mn-lt"/>
                <a:ea typeface="MS PGothic" charset="0"/>
              </a:rPr>
              <a:t>Need</a:t>
            </a:r>
            <a:r>
              <a:rPr lang="en-US" dirty="0">
                <a:latin typeface="+mn-lt"/>
                <a:ea typeface="MS PGothic" charset="0"/>
              </a:rPr>
              <a:t> is defined to be </a:t>
            </a:r>
            <a:r>
              <a:rPr lang="en-US" b="1" i="1" dirty="0">
                <a:latin typeface="+mn-lt"/>
                <a:ea typeface="MS PGothic" charset="0"/>
              </a:rPr>
              <a:t>Max</a:t>
            </a:r>
            <a:r>
              <a:rPr lang="en-US" b="1" dirty="0">
                <a:latin typeface="+mn-lt"/>
                <a:ea typeface="MS PGothic" charset="0"/>
              </a:rPr>
              <a:t> – </a:t>
            </a:r>
            <a:r>
              <a:rPr lang="en-US" b="1" i="1" dirty="0">
                <a:latin typeface="+mn-lt"/>
                <a:ea typeface="MS PGothic" charset="0"/>
              </a:rPr>
              <a:t>Allocation</a:t>
            </a:r>
            <a:endParaRPr lang="en-US" b="1" dirty="0">
              <a:latin typeface="+mn-lt"/>
              <a:ea typeface="MS PGothic" charset="0"/>
            </a:endParaRPr>
          </a:p>
          <a:p>
            <a:pPr>
              <a:buNone/>
              <a:tabLst>
                <a:tab pos="2452688" algn="l"/>
                <a:tab pos="3492500" algn="ctr"/>
              </a:tabLst>
            </a:pPr>
            <a:r>
              <a:rPr lang="en-US" dirty="0">
                <a:latin typeface="+mn-lt"/>
                <a:ea typeface="MS PGothic" charset="0"/>
              </a:rPr>
              <a:t>			</a:t>
            </a:r>
            <a:r>
              <a:rPr lang="en-US" i="1" u="sng" dirty="0">
                <a:latin typeface="+mn-lt"/>
                <a:ea typeface="MS PGothic" charset="0"/>
              </a:rPr>
              <a:t>Need</a:t>
            </a:r>
            <a:endParaRPr lang="en-US" u="sng" dirty="0">
              <a:latin typeface="+mn-lt"/>
              <a:ea typeface="MS PGothic" charset="0"/>
            </a:endParaRPr>
          </a:p>
          <a:p>
            <a:pPr>
              <a:buNone/>
              <a:tabLst>
                <a:tab pos="2452688" algn="l"/>
                <a:tab pos="3492500" algn="ctr"/>
              </a:tabLst>
            </a:pPr>
            <a:r>
              <a:rPr lang="en-US" dirty="0">
                <a:latin typeface="+mn-lt"/>
                <a:ea typeface="MS PGothic" charset="0"/>
              </a:rPr>
              <a:t>			</a:t>
            </a:r>
            <a:r>
              <a:rPr lang="en-US" i="1" dirty="0">
                <a:latin typeface="+mn-lt"/>
                <a:ea typeface="MS PGothic" charset="0"/>
              </a:rPr>
              <a:t>A B C</a:t>
            </a:r>
          </a:p>
          <a:p>
            <a:pPr>
              <a:buNone/>
              <a:tabLst>
                <a:tab pos="2452688" algn="l"/>
                <a:tab pos="3492500"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0	</a:t>
            </a:r>
            <a:r>
              <a:rPr lang="en-US" dirty="0">
                <a:latin typeface="+mn-lt"/>
                <a:ea typeface="MS PGothic" charset="0"/>
              </a:rPr>
              <a:t>7 4 3 </a:t>
            </a:r>
          </a:p>
          <a:p>
            <a:pPr>
              <a:buNone/>
              <a:tabLst>
                <a:tab pos="2452688" algn="l"/>
                <a:tab pos="3492500"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1	</a:t>
            </a:r>
            <a:r>
              <a:rPr lang="en-US" dirty="0">
                <a:latin typeface="+mn-lt"/>
                <a:ea typeface="MS PGothic" charset="0"/>
              </a:rPr>
              <a:t>1 2 2 </a:t>
            </a:r>
          </a:p>
          <a:p>
            <a:pPr>
              <a:buNone/>
              <a:tabLst>
                <a:tab pos="2452688" algn="l"/>
                <a:tab pos="3492500"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2</a:t>
            </a:r>
            <a:r>
              <a:rPr lang="en-US" dirty="0">
                <a:latin typeface="+mn-lt"/>
                <a:ea typeface="MS PGothic" charset="0"/>
              </a:rPr>
              <a:t>	6 0 0 </a:t>
            </a:r>
          </a:p>
          <a:p>
            <a:pPr>
              <a:buNone/>
              <a:tabLst>
                <a:tab pos="2452688" algn="l"/>
                <a:tab pos="3492500"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3</a:t>
            </a:r>
            <a:r>
              <a:rPr lang="en-US" dirty="0">
                <a:latin typeface="+mn-lt"/>
                <a:ea typeface="MS PGothic" charset="0"/>
              </a:rPr>
              <a:t>	0 1 1</a:t>
            </a:r>
          </a:p>
          <a:p>
            <a:pPr>
              <a:buNone/>
              <a:tabLst>
                <a:tab pos="2452688" algn="l"/>
                <a:tab pos="3492500" algn="ctr"/>
              </a:tabLst>
            </a:pP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4</a:t>
            </a:r>
            <a:r>
              <a:rPr lang="en-US" dirty="0">
                <a:latin typeface="+mn-lt"/>
                <a:ea typeface="MS PGothic" charset="0"/>
              </a:rPr>
              <a:t>	4 3 1 </a:t>
            </a:r>
            <a:br>
              <a:rPr lang="en-US" dirty="0">
                <a:latin typeface="+mn-lt"/>
                <a:ea typeface="MS PGothic" charset="0"/>
              </a:rPr>
            </a:br>
            <a:endParaRPr lang="en-US" dirty="0">
              <a:latin typeface="+mn-lt"/>
              <a:ea typeface="MS PGothic" charset="0"/>
            </a:endParaRPr>
          </a:p>
          <a:p>
            <a:pPr>
              <a:tabLst>
                <a:tab pos="2452688" algn="l"/>
                <a:tab pos="3492500" algn="ctr"/>
              </a:tabLst>
            </a:pPr>
            <a:r>
              <a:rPr lang="en-US" dirty="0">
                <a:latin typeface="+mn-lt"/>
                <a:ea typeface="MS PGothic" charset="0"/>
              </a:rPr>
              <a:t>The system is in a safe state since the sequence &lt; </a:t>
            </a:r>
            <a:r>
              <a:rPr lang="en-US" i="1" dirty="0">
                <a:latin typeface="+mn-lt"/>
                <a:ea typeface="MS PGothic" charset="0"/>
              </a:rPr>
              <a:t>P</a:t>
            </a:r>
            <a:r>
              <a:rPr lang="en-US" baseline="-25000" dirty="0">
                <a:latin typeface="+mn-lt"/>
                <a:ea typeface="MS PGothic" charset="0"/>
              </a:rPr>
              <a:t>1</a:t>
            </a: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3</a:t>
            </a: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4</a:t>
            </a: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2</a:t>
            </a:r>
            <a:r>
              <a:rPr lang="en-US" dirty="0">
                <a:latin typeface="+mn-lt"/>
                <a:ea typeface="MS PGothic" charset="0"/>
              </a:rPr>
              <a:t>, </a:t>
            </a:r>
            <a:r>
              <a:rPr lang="en-US" i="1" dirty="0">
                <a:latin typeface="+mn-lt"/>
                <a:ea typeface="MS PGothic" charset="0"/>
              </a:rPr>
              <a:t>P</a:t>
            </a:r>
            <a:r>
              <a:rPr lang="en-US" baseline="-25000" dirty="0">
                <a:latin typeface="+mn-lt"/>
                <a:ea typeface="MS PGothic" charset="0"/>
              </a:rPr>
              <a:t>0</a:t>
            </a:r>
            <a:r>
              <a:rPr lang="en-US" dirty="0">
                <a:latin typeface="+mn-lt"/>
                <a:ea typeface="MS PGothic" charset="0"/>
              </a:rPr>
              <a:t>&gt; satisfies safety criteria</a:t>
            </a:r>
            <a:endParaRPr lang="en-US" baseline="-25000" dirty="0">
              <a:latin typeface="+mn-lt"/>
              <a:ea typeface="MS PGothic" charset="0"/>
            </a:endParaRP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27</a:t>
            </a:fld>
            <a:endParaRPr lang="en-US"/>
          </a:p>
        </p:txBody>
      </p:sp>
    </p:spTree>
    <p:extLst>
      <p:ext uri="{BB962C8B-B14F-4D97-AF65-F5344CB8AC3E}">
        <p14:creationId xmlns:p14="http://schemas.microsoft.com/office/powerpoint/2010/main" val="2346157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341564" y="214313"/>
            <a:ext cx="7869237" cy="576262"/>
          </a:xfrm>
        </p:spPr>
        <p:txBody>
          <a:bodyPr/>
          <a:lstStyle/>
          <a:p>
            <a:pPr eaLnBrk="1" hangingPunct="1"/>
            <a:r>
              <a:rPr lang="en-US" dirty="0">
                <a:latin typeface="+mj-lt"/>
                <a:ea typeface="MS PGothic" charset="0"/>
              </a:rPr>
              <a:t>Example:  </a:t>
            </a:r>
            <a:r>
              <a:rPr lang="en-US" i="1" dirty="0">
                <a:latin typeface="+mj-lt"/>
                <a:ea typeface="MS PGothic" charset="0"/>
              </a:rPr>
              <a:t>P</a:t>
            </a:r>
            <a:r>
              <a:rPr lang="en-US" baseline="-25000" dirty="0">
                <a:latin typeface="+mj-lt"/>
                <a:ea typeface="MS PGothic" charset="0"/>
              </a:rPr>
              <a:t>1</a:t>
            </a:r>
            <a:r>
              <a:rPr lang="en-US" dirty="0">
                <a:latin typeface="+mj-lt"/>
                <a:ea typeface="MS PGothic" charset="0"/>
              </a:rPr>
              <a:t> Request (1,0,2)</a:t>
            </a:r>
          </a:p>
        </p:txBody>
      </p:sp>
      <p:sp>
        <p:nvSpPr>
          <p:cNvPr id="35843" name="Rectangle 3"/>
          <p:cNvSpPr>
            <a:spLocks noGrp="1" noChangeArrowheads="1"/>
          </p:cNvSpPr>
          <p:nvPr>
            <p:ph type="body" idx="1"/>
          </p:nvPr>
        </p:nvSpPr>
        <p:spPr>
          <a:xfrm>
            <a:off x="2286000" y="838200"/>
            <a:ext cx="7924800" cy="5943600"/>
          </a:xfrm>
        </p:spPr>
        <p:txBody>
          <a:bodyPr/>
          <a:lstStyle/>
          <a:p>
            <a:pPr>
              <a:tabLst>
                <a:tab pos="1544638" algn="l"/>
                <a:tab pos="2452688" algn="ctr"/>
                <a:tab pos="3767138" algn="ctr"/>
                <a:tab pos="5022850" algn="ctr"/>
              </a:tabLst>
            </a:pPr>
            <a:r>
              <a:rPr lang="en-US" sz="2400" dirty="0">
                <a:latin typeface="+mj-lt"/>
                <a:ea typeface="MS PGothic" charset="0"/>
              </a:rPr>
              <a:t>Check that Request </a:t>
            </a:r>
            <a:r>
              <a:rPr lang="en-US" sz="2400" dirty="0">
                <a:latin typeface="+mj-lt"/>
                <a:ea typeface="MS PGothic" charset="0"/>
                <a:sym typeface="Symbol" charset="0"/>
              </a:rPr>
              <a:t> Available (that is, (1,0,2)  (3,3,2)  true</a:t>
            </a:r>
            <a:endParaRPr lang="en-US" sz="2400" i="1" dirty="0">
              <a:latin typeface="+mj-lt"/>
              <a:ea typeface="MS PGothic" charset="0"/>
              <a:sym typeface="Symbol" charset="0"/>
            </a:endParaRPr>
          </a:p>
          <a:p>
            <a:pPr>
              <a:buNone/>
              <a:tabLst>
                <a:tab pos="1544638" algn="l"/>
                <a:tab pos="2452688" algn="ctr"/>
                <a:tab pos="3767138" algn="ctr"/>
                <a:tab pos="5022850" algn="ctr"/>
              </a:tabLst>
            </a:pPr>
            <a:r>
              <a:rPr lang="en-US" sz="2400" i="1" dirty="0">
                <a:latin typeface="+mj-lt"/>
                <a:ea typeface="MS PGothic" charset="0"/>
              </a:rPr>
              <a:t>			</a:t>
            </a:r>
            <a:r>
              <a:rPr lang="en-US" sz="2400" i="1" u="sng" dirty="0">
                <a:latin typeface="+mj-lt"/>
                <a:ea typeface="MS PGothic" charset="0"/>
              </a:rPr>
              <a:t>Allocation</a:t>
            </a:r>
            <a:r>
              <a:rPr lang="en-US" sz="2400" i="1" dirty="0">
                <a:latin typeface="+mj-lt"/>
                <a:ea typeface="MS PGothic" charset="0"/>
              </a:rPr>
              <a:t>	</a:t>
            </a:r>
            <a:r>
              <a:rPr lang="en-US" sz="2400" i="1" u="sng" dirty="0">
                <a:latin typeface="+mj-lt"/>
                <a:ea typeface="MS PGothic" charset="0"/>
              </a:rPr>
              <a:t>Need</a:t>
            </a:r>
            <a:r>
              <a:rPr lang="en-US" sz="2400" i="1" dirty="0">
                <a:latin typeface="+mj-lt"/>
                <a:ea typeface="MS PGothic" charset="0"/>
              </a:rPr>
              <a:t>	   </a:t>
            </a:r>
            <a:r>
              <a:rPr lang="en-US" sz="2400" i="1" u="sng" dirty="0">
                <a:latin typeface="+mj-lt"/>
                <a:ea typeface="MS PGothic" charset="0"/>
              </a:rPr>
              <a:t>Available</a:t>
            </a:r>
            <a:endParaRPr lang="en-US" sz="2400" i="1" dirty="0">
              <a:latin typeface="+mj-lt"/>
              <a:ea typeface="MS PGothic" charset="0"/>
            </a:endParaRPr>
          </a:p>
          <a:p>
            <a:pPr>
              <a:buNone/>
              <a:tabLst>
                <a:tab pos="1544638" algn="l"/>
                <a:tab pos="2452688" algn="ctr"/>
                <a:tab pos="3767138" algn="ctr"/>
                <a:tab pos="5022850" algn="ctr"/>
              </a:tabLst>
            </a:pPr>
            <a:r>
              <a:rPr lang="en-US" sz="2400" i="1" dirty="0">
                <a:latin typeface="+mj-lt"/>
                <a:ea typeface="MS PGothic" charset="0"/>
              </a:rPr>
              <a:t>			A B C	A B C	 A B C </a:t>
            </a:r>
          </a:p>
          <a:p>
            <a:pPr>
              <a:buNone/>
              <a:tabLst>
                <a:tab pos="1544638" algn="l"/>
                <a:tab pos="2452688" algn="ctr"/>
                <a:tab pos="3767138" algn="ctr"/>
                <a:tab pos="5022850" algn="ctr"/>
              </a:tabLst>
            </a:pPr>
            <a:r>
              <a:rPr lang="en-US" sz="2400" dirty="0">
                <a:latin typeface="+mj-lt"/>
                <a:ea typeface="MS PGothic" charset="0"/>
              </a:rPr>
              <a:t>		</a:t>
            </a:r>
            <a:r>
              <a:rPr lang="en-US" sz="2400" i="1" dirty="0">
                <a:latin typeface="+mj-lt"/>
                <a:ea typeface="MS PGothic" charset="0"/>
              </a:rPr>
              <a:t>P</a:t>
            </a:r>
            <a:r>
              <a:rPr lang="en-US" sz="2400" baseline="-25000" dirty="0">
                <a:latin typeface="+mj-lt"/>
                <a:ea typeface="MS PGothic" charset="0"/>
              </a:rPr>
              <a:t>0</a:t>
            </a:r>
            <a:r>
              <a:rPr lang="en-US" sz="2400" dirty="0">
                <a:latin typeface="+mj-lt"/>
                <a:ea typeface="MS PGothic" charset="0"/>
              </a:rPr>
              <a:t>	0 1 0 	7 4 3 	2 3 0</a:t>
            </a:r>
          </a:p>
          <a:p>
            <a:pPr>
              <a:buNone/>
              <a:tabLst>
                <a:tab pos="1544638" algn="l"/>
                <a:tab pos="2452688" algn="ctr"/>
                <a:tab pos="3767138" algn="ctr"/>
                <a:tab pos="5022850" algn="ctr"/>
              </a:tabLst>
            </a:pPr>
            <a:r>
              <a:rPr lang="en-US" sz="2400" dirty="0">
                <a:latin typeface="+mj-lt"/>
                <a:ea typeface="MS PGothic" charset="0"/>
              </a:rPr>
              <a:t>		</a:t>
            </a:r>
            <a:r>
              <a:rPr lang="en-US" sz="2400" i="1" dirty="0">
                <a:latin typeface="+mj-lt"/>
                <a:ea typeface="MS PGothic" charset="0"/>
              </a:rPr>
              <a:t>P</a:t>
            </a:r>
            <a:r>
              <a:rPr lang="en-US" sz="2400" baseline="-25000" dirty="0">
                <a:latin typeface="+mj-lt"/>
                <a:ea typeface="MS PGothic" charset="0"/>
              </a:rPr>
              <a:t>1</a:t>
            </a:r>
            <a:r>
              <a:rPr lang="en-US" sz="2400" dirty="0">
                <a:latin typeface="+mj-lt"/>
                <a:ea typeface="MS PGothic" charset="0"/>
              </a:rPr>
              <a:t>	     3 0 2         0 2 0 	</a:t>
            </a:r>
          </a:p>
          <a:p>
            <a:pPr>
              <a:buNone/>
              <a:tabLst>
                <a:tab pos="1544638" algn="l"/>
                <a:tab pos="2452688" algn="ctr"/>
                <a:tab pos="3767138" algn="ctr"/>
                <a:tab pos="5022850" algn="ctr"/>
              </a:tabLst>
            </a:pPr>
            <a:r>
              <a:rPr lang="en-US" sz="2400" dirty="0">
                <a:latin typeface="+mj-lt"/>
                <a:ea typeface="MS PGothic" charset="0"/>
              </a:rPr>
              <a:t>		</a:t>
            </a:r>
            <a:r>
              <a:rPr lang="en-US" sz="2400" i="1" dirty="0">
                <a:latin typeface="+mj-lt"/>
                <a:ea typeface="MS PGothic" charset="0"/>
              </a:rPr>
              <a:t>P</a:t>
            </a:r>
            <a:r>
              <a:rPr lang="en-US" sz="2400" baseline="-25000" dirty="0">
                <a:latin typeface="+mj-lt"/>
                <a:ea typeface="MS PGothic" charset="0"/>
              </a:rPr>
              <a:t>2</a:t>
            </a:r>
            <a:r>
              <a:rPr lang="en-US" sz="2400" dirty="0">
                <a:latin typeface="+mj-lt"/>
                <a:ea typeface="MS PGothic" charset="0"/>
              </a:rPr>
              <a:t>	3 0 2 	 6 0 0 </a:t>
            </a:r>
          </a:p>
          <a:p>
            <a:pPr>
              <a:buNone/>
              <a:tabLst>
                <a:tab pos="1544638" algn="l"/>
                <a:tab pos="2452688" algn="ctr"/>
                <a:tab pos="3767138" algn="ctr"/>
                <a:tab pos="5022850" algn="ctr"/>
              </a:tabLst>
            </a:pPr>
            <a:r>
              <a:rPr lang="en-US" sz="2400" dirty="0">
                <a:latin typeface="+mj-lt"/>
                <a:ea typeface="MS PGothic" charset="0"/>
              </a:rPr>
              <a:t>		</a:t>
            </a:r>
            <a:r>
              <a:rPr lang="en-US" sz="2400" i="1" dirty="0">
                <a:latin typeface="+mj-lt"/>
                <a:ea typeface="MS PGothic" charset="0"/>
              </a:rPr>
              <a:t>P</a:t>
            </a:r>
            <a:r>
              <a:rPr lang="en-US" sz="2400" baseline="-25000" dirty="0">
                <a:latin typeface="+mj-lt"/>
                <a:ea typeface="MS PGothic" charset="0"/>
              </a:rPr>
              <a:t>3</a:t>
            </a:r>
            <a:r>
              <a:rPr lang="en-US" sz="2400" dirty="0">
                <a:latin typeface="+mj-lt"/>
                <a:ea typeface="MS PGothic" charset="0"/>
              </a:rPr>
              <a:t>	2 1 1 	0 1 1</a:t>
            </a:r>
          </a:p>
          <a:p>
            <a:pPr>
              <a:buNone/>
              <a:tabLst>
                <a:tab pos="1544638" algn="l"/>
                <a:tab pos="2452688" algn="ctr"/>
                <a:tab pos="3767138" algn="ctr"/>
                <a:tab pos="5022850" algn="ctr"/>
              </a:tabLst>
            </a:pPr>
            <a:r>
              <a:rPr lang="en-US" sz="2400" dirty="0">
                <a:latin typeface="+mj-lt"/>
                <a:ea typeface="MS PGothic" charset="0"/>
              </a:rPr>
              <a:t>		</a:t>
            </a:r>
            <a:r>
              <a:rPr lang="en-US" sz="2400" i="1" dirty="0">
                <a:latin typeface="+mj-lt"/>
                <a:ea typeface="MS PGothic" charset="0"/>
              </a:rPr>
              <a:t>P</a:t>
            </a:r>
            <a:r>
              <a:rPr lang="en-US" sz="2400" baseline="-25000" dirty="0">
                <a:latin typeface="+mj-lt"/>
                <a:ea typeface="MS PGothic" charset="0"/>
              </a:rPr>
              <a:t>4</a:t>
            </a:r>
            <a:r>
              <a:rPr lang="en-US" sz="2400" dirty="0">
                <a:latin typeface="+mj-lt"/>
                <a:ea typeface="MS PGothic" charset="0"/>
              </a:rPr>
              <a:t>	0 0 2 	 4 3 1 </a:t>
            </a:r>
          </a:p>
          <a:p>
            <a:pPr>
              <a:buNone/>
              <a:tabLst>
                <a:tab pos="1544638" algn="l"/>
                <a:tab pos="2452688" algn="ctr"/>
                <a:tab pos="3767138" algn="ctr"/>
                <a:tab pos="5022850" algn="ctr"/>
              </a:tabLst>
            </a:pPr>
            <a:endParaRPr lang="en-US" sz="2400" dirty="0">
              <a:latin typeface="+mj-lt"/>
              <a:ea typeface="MS PGothic" charset="0"/>
            </a:endParaRPr>
          </a:p>
          <a:p>
            <a:pPr>
              <a:tabLst>
                <a:tab pos="1544638" algn="l"/>
                <a:tab pos="2452688" algn="ctr"/>
                <a:tab pos="3767138" algn="ctr"/>
                <a:tab pos="5022850" algn="ctr"/>
              </a:tabLst>
            </a:pPr>
            <a:r>
              <a:rPr lang="en-US" sz="2400" dirty="0">
                <a:latin typeface="+mj-lt"/>
                <a:ea typeface="MS PGothic" charset="0"/>
              </a:rPr>
              <a:t>Executing safety algorithm shows that sequence &lt; </a:t>
            </a:r>
            <a:r>
              <a:rPr lang="en-US" sz="2400" b="1" i="1" dirty="0">
                <a:latin typeface="+mj-lt"/>
                <a:ea typeface="MS PGothic" charset="0"/>
              </a:rPr>
              <a:t>P</a:t>
            </a:r>
            <a:r>
              <a:rPr lang="en-US" sz="2400" b="1" baseline="-25000" dirty="0">
                <a:latin typeface="+mj-lt"/>
                <a:ea typeface="MS PGothic" charset="0"/>
              </a:rPr>
              <a:t>1</a:t>
            </a:r>
            <a:r>
              <a:rPr lang="en-US" sz="2400" b="1" dirty="0">
                <a:latin typeface="+mj-lt"/>
                <a:ea typeface="MS PGothic" charset="0"/>
              </a:rPr>
              <a:t>, </a:t>
            </a:r>
            <a:r>
              <a:rPr lang="en-US" sz="2400" b="1" i="1" dirty="0">
                <a:latin typeface="+mj-lt"/>
                <a:ea typeface="MS PGothic" charset="0"/>
              </a:rPr>
              <a:t>P</a:t>
            </a:r>
            <a:r>
              <a:rPr lang="en-US" sz="2400" b="1" baseline="-25000" dirty="0">
                <a:latin typeface="+mj-lt"/>
                <a:ea typeface="MS PGothic" charset="0"/>
              </a:rPr>
              <a:t>3</a:t>
            </a:r>
            <a:r>
              <a:rPr lang="en-US" sz="2400" b="1" dirty="0">
                <a:latin typeface="+mj-lt"/>
                <a:ea typeface="MS PGothic" charset="0"/>
              </a:rPr>
              <a:t>, </a:t>
            </a:r>
            <a:r>
              <a:rPr lang="en-US" sz="2400" b="1" i="1" dirty="0">
                <a:latin typeface="+mj-lt"/>
                <a:ea typeface="MS PGothic" charset="0"/>
              </a:rPr>
              <a:t>P</a:t>
            </a:r>
            <a:r>
              <a:rPr lang="en-US" sz="2400" b="1" baseline="-25000" dirty="0">
                <a:latin typeface="+mj-lt"/>
                <a:ea typeface="MS PGothic" charset="0"/>
              </a:rPr>
              <a:t>4</a:t>
            </a:r>
            <a:r>
              <a:rPr lang="en-US" sz="2400" b="1" dirty="0">
                <a:latin typeface="+mj-lt"/>
                <a:ea typeface="MS PGothic" charset="0"/>
              </a:rPr>
              <a:t>, </a:t>
            </a:r>
            <a:r>
              <a:rPr lang="en-US" sz="2400" b="1" i="1" dirty="0">
                <a:latin typeface="+mj-lt"/>
                <a:ea typeface="MS PGothic" charset="0"/>
              </a:rPr>
              <a:t>P</a:t>
            </a:r>
            <a:r>
              <a:rPr lang="en-US" sz="2400" b="1" baseline="-25000" dirty="0">
                <a:latin typeface="+mj-lt"/>
                <a:ea typeface="MS PGothic" charset="0"/>
              </a:rPr>
              <a:t>0</a:t>
            </a:r>
            <a:r>
              <a:rPr lang="en-US" sz="2400" b="1" dirty="0">
                <a:latin typeface="+mj-lt"/>
                <a:ea typeface="MS PGothic" charset="0"/>
              </a:rPr>
              <a:t>, </a:t>
            </a:r>
            <a:r>
              <a:rPr lang="en-US" sz="2400" b="1" i="1" dirty="0">
                <a:latin typeface="+mj-lt"/>
                <a:ea typeface="MS PGothic" charset="0"/>
              </a:rPr>
              <a:t>P</a:t>
            </a:r>
            <a:r>
              <a:rPr lang="en-US" sz="2400" b="1" baseline="-25000" dirty="0">
                <a:latin typeface="+mj-lt"/>
                <a:ea typeface="MS PGothic" charset="0"/>
              </a:rPr>
              <a:t>2</a:t>
            </a:r>
            <a:r>
              <a:rPr lang="en-US" sz="2400" dirty="0">
                <a:latin typeface="+mj-lt"/>
                <a:ea typeface="MS PGothic" charset="0"/>
              </a:rPr>
              <a:t>&gt; satisfies safety requirement</a:t>
            </a:r>
          </a:p>
          <a:p>
            <a:pPr>
              <a:tabLst>
                <a:tab pos="1544638" algn="l"/>
                <a:tab pos="2452688" algn="ctr"/>
                <a:tab pos="3767138" algn="ctr"/>
                <a:tab pos="5022850" algn="ctr"/>
              </a:tabLst>
            </a:pPr>
            <a:endParaRPr lang="en-US" sz="2400" dirty="0">
              <a:latin typeface="+mj-lt"/>
              <a:ea typeface="MS PGothic" charset="0"/>
            </a:endParaRPr>
          </a:p>
          <a:p>
            <a:pPr>
              <a:tabLst>
                <a:tab pos="1544638" algn="l"/>
                <a:tab pos="2452688" algn="ctr"/>
                <a:tab pos="3767138" algn="ctr"/>
                <a:tab pos="5022850" algn="ctr"/>
              </a:tabLst>
            </a:pPr>
            <a:r>
              <a:rPr lang="en-US" sz="2400" dirty="0">
                <a:latin typeface="+mj-lt"/>
                <a:ea typeface="MS PGothic" charset="0"/>
              </a:rPr>
              <a:t>Can request for (3,3,0) by </a:t>
            </a:r>
            <a:r>
              <a:rPr lang="en-US" sz="2400" b="1" i="1" dirty="0">
                <a:latin typeface="+mj-lt"/>
                <a:ea typeface="MS PGothic" charset="0"/>
              </a:rPr>
              <a:t>P</a:t>
            </a:r>
            <a:r>
              <a:rPr lang="en-US" sz="2400" b="1" baseline="-25000" dirty="0">
                <a:latin typeface="+mj-lt"/>
                <a:ea typeface="MS PGothic" charset="0"/>
              </a:rPr>
              <a:t>4</a:t>
            </a:r>
            <a:r>
              <a:rPr lang="en-US" sz="2400" dirty="0">
                <a:latin typeface="+mj-lt"/>
                <a:ea typeface="MS PGothic" charset="0"/>
              </a:rPr>
              <a:t> be granted?</a:t>
            </a:r>
          </a:p>
          <a:p>
            <a:pPr>
              <a:tabLst>
                <a:tab pos="1544638" algn="l"/>
                <a:tab pos="2452688" algn="ctr"/>
                <a:tab pos="3767138" algn="ctr"/>
                <a:tab pos="5022850" algn="ctr"/>
              </a:tabLst>
            </a:pPr>
            <a:endParaRPr lang="en-US" sz="2400" dirty="0">
              <a:latin typeface="+mj-lt"/>
              <a:ea typeface="MS PGothic" charset="0"/>
            </a:endParaRPr>
          </a:p>
          <a:p>
            <a:pPr>
              <a:tabLst>
                <a:tab pos="1544638" algn="l"/>
                <a:tab pos="2452688" algn="ctr"/>
                <a:tab pos="3767138" algn="ctr"/>
                <a:tab pos="5022850" algn="ctr"/>
              </a:tabLst>
            </a:pPr>
            <a:r>
              <a:rPr lang="en-US" sz="2400" dirty="0">
                <a:latin typeface="+mj-lt"/>
                <a:ea typeface="MS PGothic" charset="0"/>
              </a:rPr>
              <a:t>Can request for (0,2,0) by </a:t>
            </a:r>
            <a:r>
              <a:rPr lang="en-US" sz="2400" b="1" i="1" dirty="0">
                <a:latin typeface="+mj-lt"/>
                <a:ea typeface="MS PGothic" charset="0"/>
              </a:rPr>
              <a:t>P</a:t>
            </a:r>
            <a:r>
              <a:rPr lang="en-US" sz="2400" b="1" baseline="-25000" dirty="0">
                <a:latin typeface="+mj-lt"/>
                <a:ea typeface="MS PGothic" charset="0"/>
              </a:rPr>
              <a:t>0</a:t>
            </a:r>
            <a:r>
              <a:rPr lang="en-US" sz="2400" dirty="0">
                <a:latin typeface="+mj-lt"/>
                <a:ea typeface="MS PGothic" charset="0"/>
              </a:rPr>
              <a:t> be granted?</a:t>
            </a:r>
          </a:p>
          <a:p>
            <a:pPr>
              <a:buNone/>
              <a:tabLst>
                <a:tab pos="1544638" algn="l"/>
                <a:tab pos="2452688" algn="ctr"/>
                <a:tab pos="3767138" algn="ctr"/>
                <a:tab pos="5022850" algn="ctr"/>
              </a:tabLst>
            </a:pPr>
            <a:endParaRPr lang="en-US" sz="2400" dirty="0">
              <a:latin typeface="+mj-lt"/>
              <a:ea typeface="MS PGothic" charset="0"/>
            </a:endParaRP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28</a:t>
            </a:fld>
            <a:endParaRPr lang="en-US"/>
          </a:p>
        </p:txBody>
      </p:sp>
    </p:spTree>
    <p:extLst>
      <p:ext uri="{BB962C8B-B14F-4D97-AF65-F5344CB8AC3E}">
        <p14:creationId xmlns:p14="http://schemas.microsoft.com/office/powerpoint/2010/main" val="1120744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166688"/>
            <a:ext cx="8229600" cy="576262"/>
          </a:xfrm>
        </p:spPr>
        <p:txBody>
          <a:bodyPr/>
          <a:lstStyle/>
          <a:p>
            <a:pPr eaLnBrk="1" hangingPunct="1"/>
            <a:r>
              <a:rPr lang="en-US" dirty="0">
                <a:latin typeface="+mj-lt"/>
                <a:ea typeface="MS PGothic" charset="0"/>
              </a:rPr>
              <a:t>Safety Algorithm</a:t>
            </a:r>
          </a:p>
        </p:txBody>
      </p:sp>
      <p:sp>
        <p:nvSpPr>
          <p:cNvPr id="31747" name="Rectangle 3"/>
          <p:cNvSpPr>
            <a:spLocks noGrp="1" noChangeArrowheads="1"/>
          </p:cNvSpPr>
          <p:nvPr>
            <p:ph type="body" idx="1"/>
          </p:nvPr>
        </p:nvSpPr>
        <p:spPr>
          <a:xfrm>
            <a:off x="2209800" y="1219201"/>
            <a:ext cx="8077200" cy="4943475"/>
          </a:xfrm>
        </p:spPr>
        <p:txBody>
          <a:bodyPr/>
          <a:lstStyle/>
          <a:p>
            <a:pPr>
              <a:lnSpc>
                <a:spcPct val="90000"/>
              </a:lnSpc>
              <a:buFont typeface="Monotype Sorts" charset="0"/>
              <a:buNone/>
            </a:pPr>
            <a:r>
              <a:rPr lang="en-US" sz="2400" dirty="0">
                <a:latin typeface="+mj-lt"/>
                <a:ea typeface="MS PGothic" charset="0"/>
              </a:rPr>
              <a:t>1.	</a:t>
            </a:r>
            <a:r>
              <a:rPr lang="en-US" sz="2400" dirty="0">
                <a:latin typeface="+mn-lt"/>
                <a:ea typeface="MS PGothic" charset="0"/>
              </a:rPr>
              <a:t>Let </a:t>
            </a:r>
            <a:r>
              <a:rPr lang="en-US" sz="2400" b="1" i="1" dirty="0">
                <a:solidFill>
                  <a:srgbClr val="000000"/>
                </a:solidFill>
                <a:latin typeface="+mn-lt"/>
                <a:ea typeface="MS PGothic" charset="0"/>
              </a:rPr>
              <a:t>Work</a:t>
            </a:r>
            <a:r>
              <a:rPr lang="en-US" sz="2400" i="1" dirty="0">
                <a:solidFill>
                  <a:srgbClr val="000000"/>
                </a:solidFill>
                <a:latin typeface="+mn-lt"/>
                <a:ea typeface="MS PGothic" charset="0"/>
              </a:rPr>
              <a:t> </a:t>
            </a:r>
            <a:r>
              <a:rPr lang="en-US" sz="2400" dirty="0">
                <a:latin typeface="+mn-lt"/>
                <a:ea typeface="MS PGothic" charset="0"/>
              </a:rPr>
              <a:t>and </a:t>
            </a:r>
            <a:r>
              <a:rPr lang="en-US" sz="2400" b="1" i="1" dirty="0">
                <a:solidFill>
                  <a:srgbClr val="000000"/>
                </a:solidFill>
                <a:latin typeface="+mn-lt"/>
                <a:ea typeface="MS PGothic" charset="0"/>
              </a:rPr>
              <a:t>Finish</a:t>
            </a:r>
            <a:r>
              <a:rPr lang="en-US" sz="2400" dirty="0">
                <a:solidFill>
                  <a:srgbClr val="000000"/>
                </a:solidFill>
                <a:latin typeface="+mn-lt"/>
                <a:ea typeface="MS PGothic" charset="0"/>
              </a:rPr>
              <a:t> </a:t>
            </a:r>
            <a:r>
              <a:rPr lang="en-US" sz="2400" dirty="0">
                <a:latin typeface="+mn-lt"/>
                <a:ea typeface="MS PGothic" charset="0"/>
              </a:rPr>
              <a:t>be vectors of length</a:t>
            </a:r>
            <a:r>
              <a:rPr lang="en-US" sz="2400" i="1" dirty="0">
                <a:latin typeface="+mn-lt"/>
                <a:ea typeface="MS PGothic" charset="0"/>
              </a:rPr>
              <a:t> m</a:t>
            </a:r>
            <a:r>
              <a:rPr lang="en-US" sz="2400" dirty="0">
                <a:latin typeface="+mn-lt"/>
                <a:ea typeface="MS PGothic" charset="0"/>
              </a:rPr>
              <a:t> and</a:t>
            </a:r>
            <a:r>
              <a:rPr lang="en-US" sz="2400" i="1" dirty="0">
                <a:latin typeface="+mn-lt"/>
                <a:ea typeface="MS PGothic" charset="0"/>
              </a:rPr>
              <a:t> n</a:t>
            </a:r>
            <a:r>
              <a:rPr lang="en-US" sz="2400" dirty="0">
                <a:latin typeface="+mn-lt"/>
                <a:ea typeface="MS PGothic" charset="0"/>
              </a:rPr>
              <a:t>, respectively.  Initialize:</a:t>
            </a:r>
          </a:p>
          <a:p>
            <a:pPr marL="1543050" lvl="3" indent="-342900">
              <a:lnSpc>
                <a:spcPct val="90000"/>
              </a:lnSpc>
              <a:buNone/>
            </a:pPr>
            <a:r>
              <a:rPr lang="en-US" sz="2400" b="1" i="1" dirty="0">
                <a:latin typeface="+mn-lt"/>
                <a:ea typeface="MS PGothic" charset="0"/>
              </a:rPr>
              <a:t>Work </a:t>
            </a:r>
            <a:r>
              <a:rPr lang="en-US" sz="2400" b="1" dirty="0">
                <a:latin typeface="+mn-lt"/>
                <a:ea typeface="MS PGothic" charset="0"/>
              </a:rPr>
              <a:t>= </a:t>
            </a:r>
            <a:r>
              <a:rPr lang="en-US" sz="2400" b="1" i="1" dirty="0">
                <a:latin typeface="+mn-lt"/>
                <a:ea typeface="MS PGothic" charset="0"/>
              </a:rPr>
              <a:t>Available</a:t>
            </a:r>
          </a:p>
          <a:p>
            <a:pPr marL="1543050" lvl="3" indent="-342900">
              <a:lnSpc>
                <a:spcPct val="90000"/>
              </a:lnSpc>
              <a:buNone/>
            </a:pPr>
            <a:r>
              <a:rPr lang="en-US" sz="2400" b="1" i="1" dirty="0">
                <a:latin typeface="+mn-lt"/>
                <a:ea typeface="MS PGothic" charset="0"/>
              </a:rPr>
              <a:t>Finish </a:t>
            </a:r>
            <a:r>
              <a:rPr lang="en-US" sz="2400" b="1" dirty="0">
                <a:latin typeface="+mn-lt"/>
                <a:ea typeface="MS PGothic" charset="0"/>
              </a:rPr>
              <a:t>[</a:t>
            </a:r>
            <a:r>
              <a:rPr lang="en-US" sz="2400" b="1" i="1" dirty="0" err="1">
                <a:latin typeface="+mn-lt"/>
                <a:ea typeface="MS PGothic" charset="0"/>
              </a:rPr>
              <a:t>i</a:t>
            </a:r>
            <a:r>
              <a:rPr lang="en-US" sz="2400" b="1" dirty="0">
                <a:latin typeface="+mn-lt"/>
                <a:ea typeface="MS PGothic" charset="0"/>
              </a:rPr>
              <a:t>] =</a:t>
            </a:r>
            <a:r>
              <a:rPr lang="en-US" sz="2400" b="1" i="1" dirty="0">
                <a:latin typeface="+mn-lt"/>
                <a:ea typeface="MS PGothic" charset="0"/>
              </a:rPr>
              <a:t> false </a:t>
            </a:r>
            <a:r>
              <a:rPr lang="en-US" sz="2400" b="1" dirty="0">
                <a:latin typeface="+mn-lt"/>
                <a:ea typeface="MS PGothic" charset="0"/>
              </a:rPr>
              <a:t>for</a:t>
            </a:r>
            <a:r>
              <a:rPr lang="en-US" sz="2400" b="1" i="1" dirty="0">
                <a:latin typeface="+mn-lt"/>
                <a:ea typeface="MS PGothic" charset="0"/>
              </a:rPr>
              <a:t> </a:t>
            </a:r>
            <a:r>
              <a:rPr lang="en-US" sz="2400" b="1" i="1" dirty="0" err="1">
                <a:latin typeface="+mn-lt"/>
                <a:ea typeface="MS PGothic" charset="0"/>
              </a:rPr>
              <a:t>i</a:t>
            </a:r>
            <a:r>
              <a:rPr lang="en-US" sz="2400" b="1" dirty="0">
                <a:latin typeface="+mn-lt"/>
                <a:ea typeface="MS PGothic" charset="0"/>
              </a:rPr>
              <a:t> = 0, 1, …, </a:t>
            </a:r>
            <a:r>
              <a:rPr lang="en-US" sz="2400" b="1" i="1" dirty="0">
                <a:latin typeface="+mn-lt"/>
                <a:ea typeface="MS PGothic" charset="0"/>
              </a:rPr>
              <a:t>n- </a:t>
            </a:r>
            <a:r>
              <a:rPr lang="en-US" sz="2400" b="1" dirty="0">
                <a:latin typeface="+mn-lt"/>
                <a:ea typeface="MS PGothic" charset="0"/>
              </a:rPr>
              <a:t>1</a:t>
            </a:r>
          </a:p>
          <a:p>
            <a:pPr marL="1543050" lvl="3" indent="-342900">
              <a:lnSpc>
                <a:spcPct val="90000"/>
              </a:lnSpc>
              <a:buNone/>
            </a:pPr>
            <a:endParaRPr lang="en-US" sz="2400" dirty="0">
              <a:latin typeface="+mn-lt"/>
              <a:ea typeface="MS PGothic" charset="0"/>
            </a:endParaRPr>
          </a:p>
          <a:p>
            <a:pPr>
              <a:lnSpc>
                <a:spcPct val="90000"/>
              </a:lnSpc>
              <a:buFont typeface="Monotype Sorts" charset="0"/>
              <a:buNone/>
            </a:pPr>
            <a:r>
              <a:rPr lang="en-US" sz="2400" dirty="0">
                <a:latin typeface="+mn-lt"/>
                <a:ea typeface="MS PGothic" charset="0"/>
              </a:rPr>
              <a:t>2.	Find an </a:t>
            </a:r>
            <a:r>
              <a:rPr lang="en-US" sz="2400" b="1" i="1" dirty="0" err="1">
                <a:latin typeface="+mn-lt"/>
                <a:ea typeface="MS PGothic" charset="0"/>
              </a:rPr>
              <a:t>i</a:t>
            </a:r>
            <a:r>
              <a:rPr lang="en-US" sz="2400" i="1" dirty="0">
                <a:latin typeface="+mn-lt"/>
                <a:ea typeface="MS PGothic" charset="0"/>
              </a:rPr>
              <a:t> </a:t>
            </a:r>
            <a:r>
              <a:rPr lang="en-US" sz="2400" dirty="0">
                <a:latin typeface="+mn-lt"/>
                <a:ea typeface="MS PGothic" charset="0"/>
              </a:rPr>
              <a:t>such that both: </a:t>
            </a:r>
          </a:p>
          <a:p>
            <a:pPr marL="800100" lvl="1" indent="-342900">
              <a:lnSpc>
                <a:spcPct val="90000"/>
              </a:lnSpc>
              <a:buNone/>
            </a:pPr>
            <a:r>
              <a:rPr lang="en-US" dirty="0">
                <a:latin typeface="+mn-lt"/>
                <a:ea typeface="MS PGothic" charset="0"/>
              </a:rPr>
              <a:t>(a) </a:t>
            </a:r>
            <a:r>
              <a:rPr lang="en-US" b="1" i="1" dirty="0">
                <a:latin typeface="+mn-lt"/>
                <a:ea typeface="MS PGothic" charset="0"/>
              </a:rPr>
              <a:t>Finish</a:t>
            </a:r>
            <a:r>
              <a:rPr lang="en-US" b="1" dirty="0">
                <a:latin typeface="+mn-lt"/>
                <a:ea typeface="MS PGothic" charset="0"/>
              </a:rPr>
              <a:t> [</a:t>
            </a:r>
            <a:r>
              <a:rPr lang="en-US" b="1" i="1" dirty="0" err="1">
                <a:latin typeface="+mn-lt"/>
                <a:ea typeface="MS PGothic" charset="0"/>
              </a:rPr>
              <a:t>i</a:t>
            </a:r>
            <a:r>
              <a:rPr lang="en-US" b="1" dirty="0">
                <a:latin typeface="+mn-lt"/>
                <a:ea typeface="MS PGothic" charset="0"/>
              </a:rPr>
              <a:t>] = </a:t>
            </a:r>
            <a:r>
              <a:rPr lang="en-US" b="1" i="1" dirty="0">
                <a:latin typeface="+mn-lt"/>
                <a:ea typeface="MS PGothic" charset="0"/>
              </a:rPr>
              <a:t>false</a:t>
            </a:r>
            <a:endParaRPr lang="en-US" b="1" dirty="0">
              <a:latin typeface="+mn-lt"/>
              <a:ea typeface="MS PGothic" charset="0"/>
            </a:endParaRPr>
          </a:p>
          <a:p>
            <a:pPr marL="800100" lvl="1" indent="-342900">
              <a:lnSpc>
                <a:spcPct val="90000"/>
              </a:lnSpc>
              <a:buNone/>
            </a:pPr>
            <a:r>
              <a:rPr lang="en-US" dirty="0">
                <a:latin typeface="+mn-lt"/>
                <a:ea typeface="MS PGothic" charset="0"/>
              </a:rPr>
              <a:t>(b) </a:t>
            </a:r>
            <a:r>
              <a:rPr lang="en-US" b="1" i="1" dirty="0" err="1">
                <a:latin typeface="+mn-lt"/>
                <a:ea typeface="MS PGothic" charset="0"/>
              </a:rPr>
              <a:t>Need</a:t>
            </a:r>
            <a:r>
              <a:rPr lang="en-US" b="1" i="1" baseline="-25000" dirty="0" err="1">
                <a:latin typeface="+mn-lt"/>
                <a:ea typeface="MS PGothic" charset="0"/>
              </a:rPr>
              <a:t>i</a:t>
            </a:r>
            <a:r>
              <a:rPr lang="en-US" b="1" dirty="0">
                <a:latin typeface="+mn-lt"/>
                <a:ea typeface="MS PGothic" charset="0"/>
              </a:rPr>
              <a:t> </a:t>
            </a:r>
            <a:r>
              <a:rPr lang="en-US" b="1" dirty="0">
                <a:latin typeface="+mn-lt"/>
                <a:ea typeface="MS PGothic" charset="0"/>
                <a:sym typeface="Symbol" charset="0"/>
              </a:rPr>
              <a:t> </a:t>
            </a:r>
            <a:r>
              <a:rPr lang="en-US" b="1" i="1" dirty="0">
                <a:latin typeface="+mn-lt"/>
                <a:ea typeface="MS PGothic" charset="0"/>
                <a:sym typeface="Symbol" charset="0"/>
              </a:rPr>
              <a:t>Work</a:t>
            </a:r>
          </a:p>
          <a:p>
            <a:pPr marL="800100" lvl="1" indent="-342900">
              <a:lnSpc>
                <a:spcPct val="90000"/>
              </a:lnSpc>
              <a:buNone/>
            </a:pPr>
            <a:r>
              <a:rPr lang="en-US" dirty="0">
                <a:latin typeface="+mn-lt"/>
                <a:ea typeface="MS PGothic" charset="0"/>
                <a:sym typeface="Symbol" charset="0"/>
              </a:rPr>
              <a:t>If no such</a:t>
            </a:r>
            <a:r>
              <a:rPr lang="en-US" b="1" dirty="0">
                <a:latin typeface="+mn-lt"/>
                <a:ea typeface="MS PGothic" charset="0"/>
                <a:sym typeface="Symbol" charset="0"/>
              </a:rPr>
              <a:t> </a:t>
            </a:r>
            <a:r>
              <a:rPr lang="en-US" b="1" i="1" dirty="0" err="1">
                <a:latin typeface="+mn-lt"/>
                <a:ea typeface="MS PGothic" charset="0"/>
                <a:sym typeface="Symbol" charset="0"/>
              </a:rPr>
              <a:t>i</a:t>
            </a:r>
            <a:r>
              <a:rPr lang="en-US" b="1" i="1" dirty="0">
                <a:latin typeface="+mn-lt"/>
                <a:ea typeface="MS PGothic" charset="0"/>
                <a:sym typeface="Symbol" charset="0"/>
              </a:rPr>
              <a:t> </a:t>
            </a:r>
            <a:r>
              <a:rPr lang="en-US" dirty="0">
                <a:latin typeface="+mn-lt"/>
                <a:ea typeface="MS PGothic" charset="0"/>
                <a:sym typeface="Symbol" charset="0"/>
              </a:rPr>
              <a:t>exists, go to step 4</a:t>
            </a:r>
          </a:p>
          <a:p>
            <a:pPr marL="800100" lvl="1" indent="-342900">
              <a:lnSpc>
                <a:spcPct val="90000"/>
              </a:lnSpc>
              <a:buNone/>
            </a:pPr>
            <a:endParaRPr lang="en-US" dirty="0">
              <a:latin typeface="+mn-lt"/>
              <a:ea typeface="MS PGothic" charset="0"/>
              <a:sym typeface="Symbol" charset="0"/>
            </a:endParaRPr>
          </a:p>
          <a:p>
            <a:pPr>
              <a:lnSpc>
                <a:spcPct val="90000"/>
              </a:lnSpc>
              <a:buFont typeface="Monotype Sorts" charset="0"/>
              <a:buNone/>
            </a:pPr>
            <a:r>
              <a:rPr lang="en-US" sz="2400" i="1" dirty="0">
                <a:latin typeface="+mn-lt"/>
                <a:ea typeface="MS PGothic" charset="0"/>
              </a:rPr>
              <a:t>3.  </a:t>
            </a:r>
            <a:r>
              <a:rPr lang="en-US" sz="2400" b="1" i="1" dirty="0">
                <a:latin typeface="+mn-lt"/>
                <a:ea typeface="MS PGothic" charset="0"/>
              </a:rPr>
              <a:t>Work</a:t>
            </a:r>
            <a:r>
              <a:rPr lang="en-US" sz="2400" b="1" dirty="0">
                <a:latin typeface="+mn-lt"/>
                <a:ea typeface="MS PGothic" charset="0"/>
              </a:rPr>
              <a:t> = </a:t>
            </a:r>
            <a:r>
              <a:rPr lang="en-US" sz="2400" b="1" i="1" dirty="0">
                <a:latin typeface="+mn-lt"/>
                <a:ea typeface="MS PGothic" charset="0"/>
              </a:rPr>
              <a:t>Work </a:t>
            </a:r>
            <a:r>
              <a:rPr lang="en-US" sz="2400" b="1" dirty="0">
                <a:latin typeface="+mn-lt"/>
                <a:ea typeface="MS PGothic" charset="0"/>
              </a:rPr>
              <a:t>+ </a:t>
            </a:r>
            <a:r>
              <a:rPr lang="en-US" sz="2400" b="1" i="1" dirty="0" err="1">
                <a:latin typeface="+mn-lt"/>
                <a:ea typeface="MS PGothic" charset="0"/>
              </a:rPr>
              <a:t>Allocation</a:t>
            </a:r>
            <a:r>
              <a:rPr lang="en-US" sz="2400" b="1" i="1" baseline="-25000" dirty="0" err="1">
                <a:latin typeface="+mn-lt"/>
                <a:ea typeface="MS PGothic" charset="0"/>
              </a:rPr>
              <a:t>i</a:t>
            </a:r>
            <a:br>
              <a:rPr lang="en-US" sz="2400" b="1" dirty="0">
                <a:latin typeface="+mn-lt"/>
                <a:ea typeface="MS PGothic" charset="0"/>
              </a:rPr>
            </a:br>
            <a:r>
              <a:rPr lang="en-US" sz="2400" b="1" i="1" dirty="0">
                <a:latin typeface="+mn-lt"/>
                <a:ea typeface="MS PGothic" charset="0"/>
              </a:rPr>
              <a:t>Finish</a:t>
            </a:r>
            <a:r>
              <a:rPr lang="en-US" sz="2400" b="1" dirty="0">
                <a:latin typeface="+mn-lt"/>
                <a:ea typeface="MS PGothic" charset="0"/>
              </a:rPr>
              <a:t>[</a:t>
            </a:r>
            <a:r>
              <a:rPr lang="en-US" sz="2400" b="1" i="1" dirty="0" err="1">
                <a:latin typeface="+mn-lt"/>
                <a:ea typeface="MS PGothic" charset="0"/>
              </a:rPr>
              <a:t>i</a:t>
            </a:r>
            <a:r>
              <a:rPr lang="en-US" sz="2400" b="1" dirty="0">
                <a:latin typeface="+mn-lt"/>
                <a:ea typeface="MS PGothic" charset="0"/>
              </a:rPr>
              <a:t>] =</a:t>
            </a:r>
            <a:r>
              <a:rPr lang="en-US" sz="2400" b="1" i="1" dirty="0">
                <a:latin typeface="+mn-lt"/>
                <a:ea typeface="MS PGothic" charset="0"/>
              </a:rPr>
              <a:t> true</a:t>
            </a:r>
            <a:br>
              <a:rPr lang="en-US" sz="2400" b="1" dirty="0">
                <a:latin typeface="+mn-lt"/>
                <a:ea typeface="MS PGothic" charset="0"/>
              </a:rPr>
            </a:br>
            <a:r>
              <a:rPr lang="en-US" sz="2400" dirty="0">
                <a:latin typeface="+mn-lt"/>
                <a:ea typeface="MS PGothic" charset="0"/>
              </a:rPr>
              <a:t>go to step 2</a:t>
            </a:r>
          </a:p>
          <a:p>
            <a:pPr>
              <a:lnSpc>
                <a:spcPct val="90000"/>
              </a:lnSpc>
            </a:pPr>
            <a:endParaRPr lang="en-US" sz="2400" dirty="0">
              <a:latin typeface="+mn-lt"/>
              <a:ea typeface="MS PGothic" charset="0"/>
            </a:endParaRPr>
          </a:p>
          <a:p>
            <a:pPr>
              <a:lnSpc>
                <a:spcPct val="90000"/>
              </a:lnSpc>
              <a:buFont typeface="Monotype Sorts" charset="0"/>
              <a:buNone/>
            </a:pPr>
            <a:r>
              <a:rPr lang="en-US" sz="2400" dirty="0">
                <a:latin typeface="+mn-lt"/>
                <a:ea typeface="MS PGothic" charset="0"/>
              </a:rPr>
              <a:t>4.	If </a:t>
            </a:r>
            <a:r>
              <a:rPr lang="en-US" sz="2400" b="1" i="1" dirty="0">
                <a:latin typeface="+mn-lt"/>
                <a:ea typeface="MS PGothic" charset="0"/>
              </a:rPr>
              <a:t>Finish</a:t>
            </a:r>
            <a:r>
              <a:rPr lang="en-US" sz="2400" b="1" dirty="0">
                <a:latin typeface="+mn-lt"/>
                <a:ea typeface="MS PGothic" charset="0"/>
              </a:rPr>
              <a:t> [</a:t>
            </a:r>
            <a:r>
              <a:rPr lang="en-US" sz="2400" b="1" i="1" dirty="0" err="1">
                <a:latin typeface="+mn-lt"/>
                <a:ea typeface="MS PGothic" charset="0"/>
              </a:rPr>
              <a:t>i</a:t>
            </a:r>
            <a:r>
              <a:rPr lang="en-US" sz="2400" b="1" dirty="0">
                <a:latin typeface="+mn-lt"/>
                <a:ea typeface="MS PGothic" charset="0"/>
              </a:rPr>
              <a:t>] == </a:t>
            </a:r>
            <a:r>
              <a:rPr lang="en-US" sz="2400" b="1" i="1" dirty="0">
                <a:latin typeface="+mn-lt"/>
                <a:ea typeface="MS PGothic" charset="0"/>
              </a:rPr>
              <a:t>true</a:t>
            </a:r>
            <a:r>
              <a:rPr lang="en-US" sz="2400" b="1" dirty="0">
                <a:latin typeface="+mn-lt"/>
                <a:ea typeface="MS PGothic" charset="0"/>
              </a:rPr>
              <a:t> </a:t>
            </a:r>
            <a:r>
              <a:rPr lang="en-US" sz="2400" dirty="0">
                <a:latin typeface="+mn-lt"/>
                <a:ea typeface="MS PGothic" charset="0"/>
              </a:rPr>
              <a:t>for all </a:t>
            </a:r>
            <a:r>
              <a:rPr lang="en-US" sz="2400" b="1" i="1" dirty="0" err="1">
                <a:latin typeface="+mn-lt"/>
                <a:ea typeface="MS PGothic" charset="0"/>
              </a:rPr>
              <a:t>i</a:t>
            </a:r>
            <a:r>
              <a:rPr lang="en-US" sz="2400" dirty="0">
                <a:latin typeface="+mn-lt"/>
                <a:ea typeface="MS PGothic" charset="0"/>
              </a:rPr>
              <a:t>, then the system is in a safe state</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29</a:t>
            </a:fld>
            <a:endParaRPr lang="en-US"/>
          </a:p>
        </p:txBody>
      </p:sp>
    </p:spTree>
    <p:extLst>
      <p:ext uri="{BB962C8B-B14F-4D97-AF65-F5344CB8AC3E}">
        <p14:creationId xmlns:p14="http://schemas.microsoft.com/office/powerpoint/2010/main" val="204798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600200"/>
          </a:xfrm>
        </p:spPr>
        <p:txBody>
          <a:bodyPr/>
          <a:lstStyle/>
          <a:p>
            <a:r>
              <a:rPr lang="en-US" dirty="0">
                <a:latin typeface="Calibri"/>
                <a:cs typeface="Calibri"/>
              </a:rPr>
              <a:t>Condition Variables: Functions </a:t>
            </a:r>
            <a:br>
              <a:rPr lang="en-US" dirty="0">
                <a:latin typeface="Calibri"/>
                <a:cs typeface="Calibri"/>
              </a:rPr>
            </a:br>
            <a:r>
              <a:rPr lang="en-US" dirty="0">
                <a:latin typeface="Calibri"/>
                <a:cs typeface="Calibri"/>
              </a:rPr>
              <a:t>(cont.)</a:t>
            </a:r>
          </a:p>
        </p:txBody>
      </p:sp>
      <p:sp>
        <p:nvSpPr>
          <p:cNvPr id="4" name="Slide Number Placeholder 3"/>
          <p:cNvSpPr>
            <a:spLocks noGrp="1"/>
          </p:cNvSpPr>
          <p:nvPr>
            <p:ph type="sldNum" sz="quarter" idx="4294967295"/>
          </p:nvPr>
        </p:nvSpPr>
        <p:spPr>
          <a:xfrm>
            <a:off x="1981200" y="6245225"/>
            <a:ext cx="2133600" cy="476250"/>
          </a:xfrm>
          <a:prstGeom prst="rect">
            <a:avLst/>
          </a:prstGeom>
        </p:spPr>
        <p:txBody>
          <a:bodyPr/>
          <a:lstStyle/>
          <a:p>
            <a:fld id="{211DD708-9C6C-BC4A-8ACC-1131D652BA95}" type="slidenum">
              <a:rPr lang="en-US" smtClean="0"/>
              <a:pPr/>
              <a:t>3</a:t>
            </a:fld>
            <a:endParaRPr lang="en-US" dirty="0"/>
          </a:p>
        </p:txBody>
      </p:sp>
      <p:sp>
        <p:nvSpPr>
          <p:cNvPr id="5" name="Rectangle 4"/>
          <p:cNvSpPr/>
          <p:nvPr/>
        </p:nvSpPr>
        <p:spPr>
          <a:xfrm>
            <a:off x="1905000" y="1752600"/>
            <a:ext cx="8610600" cy="2308324"/>
          </a:xfrm>
          <a:prstGeom prst="rect">
            <a:avLst/>
          </a:prstGeom>
        </p:spPr>
        <p:txBody>
          <a:bodyPr wrap="square">
            <a:spAutoFit/>
          </a:bodyPr>
          <a:lstStyle/>
          <a:p>
            <a:r>
              <a:rPr lang="en-US" dirty="0" err="1">
                <a:latin typeface="Courier New"/>
                <a:cs typeface="Courier New"/>
              </a:rPr>
              <a:t>struct</a:t>
            </a:r>
            <a:r>
              <a:rPr lang="en-US" dirty="0">
                <a:latin typeface="Courier New"/>
                <a:cs typeface="Courier New"/>
              </a:rPr>
              <a:t> cv *</a:t>
            </a:r>
            <a:r>
              <a:rPr lang="en-US" dirty="0" err="1">
                <a:latin typeface="Courier New"/>
                <a:cs typeface="Courier New"/>
              </a:rPr>
              <a:t>cv_create</a:t>
            </a:r>
            <a:r>
              <a:rPr lang="en-US" dirty="0">
                <a:latin typeface="Courier New"/>
                <a:cs typeface="Courier New"/>
              </a:rPr>
              <a:t>(</a:t>
            </a:r>
            <a:r>
              <a:rPr lang="en-US" dirty="0" err="1">
                <a:latin typeface="Courier New"/>
                <a:cs typeface="Courier New"/>
              </a:rPr>
              <a:t>const</a:t>
            </a:r>
            <a:r>
              <a:rPr lang="en-US" dirty="0">
                <a:latin typeface="Courier New"/>
                <a:cs typeface="Courier New"/>
              </a:rPr>
              <a:t> char *name);</a:t>
            </a:r>
          </a:p>
          <a:p>
            <a:endParaRPr lang="en-US" dirty="0">
              <a:latin typeface="Courier New"/>
              <a:cs typeface="Courier New"/>
            </a:endParaRPr>
          </a:p>
          <a:p>
            <a:r>
              <a:rPr lang="en-US" dirty="0">
                <a:latin typeface="Courier New"/>
                <a:cs typeface="Courier New"/>
              </a:rPr>
              <a:t>void </a:t>
            </a:r>
            <a:r>
              <a:rPr lang="en-US" dirty="0" err="1">
                <a:latin typeface="Courier New"/>
                <a:cs typeface="Courier New"/>
              </a:rPr>
              <a:t>cv_destroy</a:t>
            </a:r>
            <a:r>
              <a:rPr lang="en-US" dirty="0">
                <a:latin typeface="Courier New"/>
                <a:cs typeface="Courier New"/>
              </a:rPr>
              <a:t>(</a:t>
            </a:r>
            <a:r>
              <a:rPr lang="en-US" dirty="0" err="1">
                <a:latin typeface="Courier New"/>
                <a:cs typeface="Courier New"/>
              </a:rPr>
              <a:t>struct</a:t>
            </a:r>
            <a:r>
              <a:rPr lang="en-US" dirty="0">
                <a:latin typeface="Courier New"/>
                <a:cs typeface="Courier New"/>
              </a:rPr>
              <a:t> cv *);</a:t>
            </a:r>
          </a:p>
          <a:p>
            <a:endParaRPr lang="en-US" dirty="0">
              <a:latin typeface="Courier New"/>
              <a:cs typeface="Courier New"/>
            </a:endParaRPr>
          </a:p>
          <a:p>
            <a:endParaRPr lang="en-US" dirty="0">
              <a:latin typeface="Courier New"/>
              <a:cs typeface="Courier New"/>
            </a:endParaRPr>
          </a:p>
          <a:p>
            <a:r>
              <a:rPr lang="en-US" dirty="0">
                <a:latin typeface="Courier New"/>
                <a:cs typeface="Courier New"/>
              </a:rPr>
              <a:t>/* Same as signal, except wake up all waiting threads */</a:t>
            </a:r>
          </a:p>
          <a:p>
            <a:r>
              <a:rPr lang="en-US" dirty="0">
                <a:latin typeface="Courier New"/>
                <a:cs typeface="Courier New"/>
              </a:rPr>
              <a:t>void </a:t>
            </a:r>
            <a:r>
              <a:rPr lang="en-US" dirty="0" err="1">
                <a:latin typeface="Courier New"/>
                <a:cs typeface="Courier New"/>
              </a:rPr>
              <a:t>cv_broadcast</a:t>
            </a:r>
            <a:r>
              <a:rPr lang="en-US" dirty="0">
                <a:latin typeface="Courier New"/>
                <a:cs typeface="Courier New"/>
              </a:rPr>
              <a:t>(</a:t>
            </a:r>
            <a:r>
              <a:rPr lang="en-US" dirty="0" err="1">
                <a:latin typeface="Courier New"/>
                <a:cs typeface="Courier New"/>
              </a:rPr>
              <a:t>struct</a:t>
            </a:r>
            <a:r>
              <a:rPr lang="en-US" dirty="0">
                <a:latin typeface="Courier New"/>
                <a:cs typeface="Courier New"/>
              </a:rPr>
              <a:t> cv *cv, </a:t>
            </a:r>
          </a:p>
          <a:p>
            <a:r>
              <a:rPr lang="en-US" dirty="0">
                <a:solidFill>
                  <a:srgbClr val="FF0000"/>
                </a:solidFill>
                <a:latin typeface="Courier New"/>
                <a:cs typeface="Courier New"/>
              </a:rPr>
              <a:t>                  </a:t>
            </a:r>
            <a:r>
              <a:rPr lang="en-US" dirty="0" err="1">
                <a:solidFill>
                  <a:srgbClr val="FF0000"/>
                </a:solidFill>
                <a:latin typeface="Courier New"/>
                <a:cs typeface="Courier New"/>
              </a:rPr>
              <a:t>struct</a:t>
            </a:r>
            <a:r>
              <a:rPr lang="en-US" dirty="0">
                <a:solidFill>
                  <a:srgbClr val="FF0000"/>
                </a:solidFill>
                <a:latin typeface="Courier New"/>
                <a:cs typeface="Courier New"/>
              </a:rPr>
              <a:t> lock *lock</a:t>
            </a:r>
            <a:r>
              <a:rPr lang="en-US" dirty="0">
                <a:latin typeface="Courier New"/>
                <a:cs typeface="Courier New"/>
              </a:rPr>
              <a:t>);</a:t>
            </a:r>
          </a:p>
        </p:txBody>
      </p:sp>
    </p:spTree>
    <p:extLst>
      <p:ext uri="{BB962C8B-B14F-4D97-AF65-F5344CB8AC3E}">
        <p14:creationId xmlns:p14="http://schemas.microsoft.com/office/powerpoint/2010/main" val="1700617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05001" y="231775"/>
            <a:ext cx="8816975" cy="457200"/>
          </a:xfrm>
        </p:spPr>
        <p:txBody>
          <a:bodyPr/>
          <a:lstStyle/>
          <a:p>
            <a:pPr eaLnBrk="1" hangingPunct="1"/>
            <a:r>
              <a:rPr lang="en-US" sz="3600" dirty="0">
                <a:latin typeface="+mj-lt"/>
                <a:ea typeface="MS PGothic" charset="0"/>
              </a:rPr>
              <a:t>Resource-Request Algorithm for Process </a:t>
            </a:r>
            <a:r>
              <a:rPr lang="en-US" sz="3600" i="1" dirty="0">
                <a:latin typeface="+mj-lt"/>
                <a:ea typeface="MS PGothic" charset="0"/>
              </a:rPr>
              <a:t>P</a:t>
            </a:r>
            <a:r>
              <a:rPr lang="en-US" sz="3600" i="1" baseline="-25000" dirty="0">
                <a:latin typeface="+mj-lt"/>
                <a:ea typeface="MS PGothic" charset="0"/>
              </a:rPr>
              <a:t>i</a:t>
            </a:r>
            <a:endParaRPr lang="en-US" sz="3600" dirty="0">
              <a:latin typeface="+mj-lt"/>
              <a:ea typeface="MS PGothic" charset="0"/>
            </a:endParaRPr>
          </a:p>
        </p:txBody>
      </p:sp>
      <p:sp>
        <p:nvSpPr>
          <p:cNvPr id="32771" name="Rectangle 3"/>
          <p:cNvSpPr>
            <a:spLocks noGrp="1" noChangeArrowheads="1"/>
          </p:cNvSpPr>
          <p:nvPr>
            <p:ph type="body" idx="1"/>
          </p:nvPr>
        </p:nvSpPr>
        <p:spPr>
          <a:xfrm>
            <a:off x="1828801" y="914401"/>
            <a:ext cx="8382000" cy="5591175"/>
          </a:xfrm>
        </p:spPr>
        <p:txBody>
          <a:bodyPr/>
          <a:lstStyle/>
          <a:p>
            <a:pPr>
              <a:lnSpc>
                <a:spcPct val="90000"/>
              </a:lnSpc>
              <a:buFont typeface="Monotype Sorts" charset="0"/>
              <a:buNone/>
            </a:pPr>
            <a:r>
              <a:rPr lang="en-US" sz="2400" b="1" i="1" dirty="0">
                <a:latin typeface="+mn-lt"/>
                <a:ea typeface="MS PGothic" charset="0"/>
              </a:rPr>
              <a:t>     </a:t>
            </a:r>
            <a:r>
              <a:rPr lang="en-US" sz="2400" b="1" i="1" dirty="0" err="1">
                <a:latin typeface="+mn-lt"/>
                <a:ea typeface="MS PGothic" charset="0"/>
              </a:rPr>
              <a:t>Request</a:t>
            </a:r>
            <a:r>
              <a:rPr lang="en-US" sz="2400" b="1" i="1" baseline="-25000" dirty="0" err="1">
                <a:latin typeface="+mn-lt"/>
                <a:ea typeface="MS PGothic" charset="0"/>
              </a:rPr>
              <a:t>i</a:t>
            </a:r>
            <a:r>
              <a:rPr lang="en-US" sz="2400" dirty="0">
                <a:latin typeface="+mn-lt"/>
                <a:ea typeface="MS PGothic" charset="0"/>
              </a:rPr>
              <a:t> = request vector for process </a:t>
            </a:r>
            <a:r>
              <a:rPr lang="en-US" sz="2400" b="1" i="1" dirty="0">
                <a:latin typeface="+mn-lt"/>
                <a:ea typeface="MS PGothic" charset="0"/>
              </a:rPr>
              <a:t>P</a:t>
            </a:r>
            <a:r>
              <a:rPr lang="en-US" sz="2400" b="1" i="1" baseline="-25000" dirty="0">
                <a:latin typeface="+mn-lt"/>
                <a:ea typeface="MS PGothic" charset="0"/>
              </a:rPr>
              <a:t>i</a:t>
            </a:r>
            <a:r>
              <a:rPr lang="en-US" sz="2400" dirty="0">
                <a:latin typeface="+mn-lt"/>
                <a:ea typeface="MS PGothic" charset="0"/>
              </a:rPr>
              <a:t>.  If </a:t>
            </a:r>
            <a:r>
              <a:rPr lang="en-US" sz="2400" b="1" i="1" dirty="0" err="1">
                <a:latin typeface="+mn-lt"/>
                <a:ea typeface="MS PGothic" charset="0"/>
              </a:rPr>
              <a:t>Request</a:t>
            </a:r>
            <a:r>
              <a:rPr lang="en-US" sz="2400" b="1" i="1" baseline="-25000" dirty="0" err="1">
                <a:latin typeface="+mn-lt"/>
                <a:ea typeface="MS PGothic" charset="0"/>
              </a:rPr>
              <a:t>i</a:t>
            </a:r>
            <a:r>
              <a:rPr lang="en-US" sz="2400" b="1" baseline="-25000" dirty="0">
                <a:latin typeface="+mn-lt"/>
                <a:ea typeface="MS PGothic" charset="0"/>
              </a:rPr>
              <a:t> </a:t>
            </a:r>
            <a:r>
              <a:rPr lang="en-US" sz="2400" b="1" dirty="0">
                <a:latin typeface="+mn-lt"/>
                <a:ea typeface="MS PGothic" charset="0"/>
              </a:rPr>
              <a:t>[</a:t>
            </a:r>
            <a:r>
              <a:rPr lang="en-US" sz="2400" b="1" i="1" dirty="0">
                <a:latin typeface="+mn-lt"/>
                <a:ea typeface="MS PGothic" charset="0"/>
              </a:rPr>
              <a:t>j</a:t>
            </a:r>
            <a:r>
              <a:rPr lang="en-US" sz="2400" b="1" dirty="0">
                <a:latin typeface="+mn-lt"/>
                <a:ea typeface="MS PGothic" charset="0"/>
              </a:rPr>
              <a:t>] = </a:t>
            </a:r>
            <a:r>
              <a:rPr lang="en-US" sz="2400" b="1" i="1" dirty="0">
                <a:latin typeface="+mn-lt"/>
                <a:ea typeface="MS PGothic" charset="0"/>
              </a:rPr>
              <a:t>k</a:t>
            </a:r>
            <a:r>
              <a:rPr lang="en-US" sz="2400" b="1" dirty="0">
                <a:latin typeface="+mn-lt"/>
                <a:ea typeface="MS PGothic" charset="0"/>
              </a:rPr>
              <a:t> </a:t>
            </a:r>
            <a:r>
              <a:rPr lang="en-US" sz="2400" dirty="0">
                <a:latin typeface="+mn-lt"/>
                <a:ea typeface="MS PGothic" charset="0"/>
              </a:rPr>
              <a:t>then process </a:t>
            </a:r>
            <a:r>
              <a:rPr lang="en-US" sz="2400" b="1" i="1" dirty="0">
                <a:latin typeface="+mn-lt"/>
                <a:ea typeface="MS PGothic" charset="0"/>
              </a:rPr>
              <a:t>P</a:t>
            </a:r>
            <a:r>
              <a:rPr lang="en-US" sz="2400" b="1" i="1" baseline="-25000" dirty="0">
                <a:latin typeface="+mn-lt"/>
                <a:ea typeface="MS PGothic" charset="0"/>
              </a:rPr>
              <a:t>i</a:t>
            </a:r>
            <a:r>
              <a:rPr lang="en-US" sz="2400" dirty="0">
                <a:latin typeface="+mn-lt"/>
                <a:ea typeface="MS PGothic" charset="0"/>
              </a:rPr>
              <a:t> wants </a:t>
            </a:r>
            <a:r>
              <a:rPr lang="en-US" sz="2400" b="1" i="1" dirty="0">
                <a:latin typeface="+mn-lt"/>
                <a:ea typeface="MS PGothic" charset="0"/>
              </a:rPr>
              <a:t>k</a:t>
            </a:r>
            <a:r>
              <a:rPr lang="en-US" sz="2400" dirty="0">
                <a:latin typeface="+mn-lt"/>
                <a:ea typeface="MS PGothic" charset="0"/>
              </a:rPr>
              <a:t> instances of resource type </a:t>
            </a:r>
            <a:r>
              <a:rPr lang="en-US" sz="2400" b="1" i="1" dirty="0" err="1">
                <a:latin typeface="+mn-lt"/>
                <a:ea typeface="MS PGothic" charset="0"/>
              </a:rPr>
              <a:t>R</a:t>
            </a:r>
            <a:r>
              <a:rPr lang="en-US" sz="2400" b="1" i="1" baseline="-25000" dirty="0" err="1">
                <a:latin typeface="+mn-lt"/>
                <a:ea typeface="MS PGothic" charset="0"/>
              </a:rPr>
              <a:t>j</a:t>
            </a:r>
            <a:endParaRPr lang="en-US" sz="2400" b="1" i="1" baseline="-25000" dirty="0">
              <a:latin typeface="+mn-lt"/>
              <a:ea typeface="MS PGothic" charset="0"/>
            </a:endParaRPr>
          </a:p>
          <a:p>
            <a:pPr>
              <a:lnSpc>
                <a:spcPct val="90000"/>
              </a:lnSpc>
              <a:buFont typeface="Monotype Sorts" charset="0"/>
              <a:buNone/>
            </a:pPr>
            <a:endParaRPr lang="en-US" sz="2400" b="1" i="1" baseline="-25000" dirty="0">
              <a:latin typeface="+mn-lt"/>
              <a:ea typeface="MS PGothic" charset="0"/>
            </a:endParaRPr>
          </a:p>
          <a:p>
            <a:pPr lvl="1">
              <a:lnSpc>
                <a:spcPct val="90000"/>
              </a:lnSpc>
              <a:buFont typeface="Monotype Sorts" charset="0"/>
              <a:buNone/>
            </a:pPr>
            <a:r>
              <a:rPr lang="en-US" dirty="0">
                <a:latin typeface="+mn-lt"/>
                <a:ea typeface="MS PGothic" charset="0"/>
              </a:rPr>
              <a:t>1.	If </a:t>
            </a:r>
            <a:r>
              <a:rPr lang="en-US" b="1" i="1" dirty="0" err="1">
                <a:latin typeface="+mn-lt"/>
                <a:ea typeface="MS PGothic" charset="0"/>
              </a:rPr>
              <a:t>Request</a:t>
            </a:r>
            <a:r>
              <a:rPr lang="en-US" b="1" i="1" baseline="-25000" dirty="0" err="1">
                <a:latin typeface="+mn-lt"/>
                <a:ea typeface="MS PGothic" charset="0"/>
              </a:rPr>
              <a:t>i</a:t>
            </a:r>
            <a:r>
              <a:rPr lang="en-US" b="1" i="1" dirty="0">
                <a:latin typeface="+mn-lt"/>
                <a:ea typeface="MS PGothic" charset="0"/>
              </a:rPr>
              <a:t> </a:t>
            </a:r>
            <a:r>
              <a:rPr lang="en-US" b="1" dirty="0">
                <a:latin typeface="+mn-lt"/>
                <a:ea typeface="MS PGothic" charset="0"/>
                <a:sym typeface="Symbol" charset="0"/>
              </a:rPr>
              <a:t> </a:t>
            </a:r>
            <a:r>
              <a:rPr lang="en-US" b="1" i="1" dirty="0" err="1">
                <a:latin typeface="+mn-lt"/>
                <a:ea typeface="MS PGothic" charset="0"/>
                <a:sym typeface="Symbol" charset="0"/>
              </a:rPr>
              <a:t>Need</a:t>
            </a:r>
            <a:r>
              <a:rPr lang="en-US" b="1" i="1" baseline="-25000" dirty="0" err="1">
                <a:latin typeface="+mn-lt"/>
                <a:ea typeface="MS PGothic" charset="0"/>
                <a:sym typeface="Symbol" charset="0"/>
              </a:rPr>
              <a:t>i</a:t>
            </a:r>
            <a:r>
              <a:rPr lang="en-US" b="1" i="1" dirty="0">
                <a:latin typeface="+mn-lt"/>
                <a:ea typeface="MS PGothic" charset="0"/>
                <a:sym typeface="Symbol" charset="0"/>
              </a:rPr>
              <a:t> </a:t>
            </a:r>
            <a:r>
              <a:rPr lang="en-US" dirty="0">
                <a:latin typeface="+mn-lt"/>
                <a:ea typeface="MS PGothic" charset="0"/>
                <a:sym typeface="Symbol" charset="0"/>
              </a:rPr>
              <a:t>go to step 2.  Otherwise, raise error condition, since process has exceeded its maximum claim</a:t>
            </a:r>
          </a:p>
          <a:p>
            <a:pPr lvl="1">
              <a:lnSpc>
                <a:spcPct val="90000"/>
              </a:lnSpc>
              <a:buFont typeface="Monotype Sorts" charset="0"/>
              <a:buNone/>
            </a:pPr>
            <a:endParaRPr lang="en-US" dirty="0">
              <a:latin typeface="+mn-lt"/>
              <a:ea typeface="MS PGothic" charset="0"/>
              <a:sym typeface="Symbol" charset="0"/>
            </a:endParaRPr>
          </a:p>
          <a:p>
            <a:pPr lvl="1">
              <a:lnSpc>
                <a:spcPct val="90000"/>
              </a:lnSpc>
              <a:buFont typeface="Monotype Sorts" charset="0"/>
              <a:buNone/>
            </a:pPr>
            <a:r>
              <a:rPr lang="en-US" dirty="0">
                <a:latin typeface="+mn-lt"/>
                <a:ea typeface="MS PGothic" charset="0"/>
                <a:sym typeface="Symbol" charset="0"/>
              </a:rPr>
              <a:t>2.	If </a:t>
            </a:r>
            <a:r>
              <a:rPr lang="en-US" b="1" i="1" dirty="0" err="1">
                <a:latin typeface="+mn-lt"/>
                <a:ea typeface="MS PGothic" charset="0"/>
              </a:rPr>
              <a:t>Request</a:t>
            </a:r>
            <a:r>
              <a:rPr lang="en-US" b="1" i="1" baseline="-25000" dirty="0" err="1">
                <a:latin typeface="+mn-lt"/>
                <a:ea typeface="MS PGothic" charset="0"/>
              </a:rPr>
              <a:t>i</a:t>
            </a:r>
            <a:r>
              <a:rPr lang="en-US" b="1" dirty="0">
                <a:latin typeface="+mn-lt"/>
                <a:ea typeface="MS PGothic" charset="0"/>
              </a:rPr>
              <a:t> </a:t>
            </a:r>
            <a:r>
              <a:rPr lang="en-US" b="1" dirty="0">
                <a:latin typeface="+mn-lt"/>
                <a:ea typeface="MS PGothic" charset="0"/>
                <a:sym typeface="Symbol" charset="0"/>
              </a:rPr>
              <a:t> </a:t>
            </a:r>
            <a:r>
              <a:rPr lang="en-US" b="1" i="1" dirty="0">
                <a:latin typeface="+mn-lt"/>
                <a:ea typeface="MS PGothic" charset="0"/>
                <a:sym typeface="Symbol" charset="0"/>
              </a:rPr>
              <a:t>Available</a:t>
            </a:r>
            <a:r>
              <a:rPr lang="en-US" dirty="0">
                <a:latin typeface="+mn-lt"/>
                <a:ea typeface="MS PGothic" charset="0"/>
                <a:sym typeface="Symbol" charset="0"/>
              </a:rPr>
              <a:t>, go to step 3.  Otherwise </a:t>
            </a:r>
            <a:r>
              <a:rPr lang="en-US" b="1" i="1" dirty="0">
                <a:latin typeface="+mn-lt"/>
                <a:ea typeface="MS PGothic" charset="0"/>
                <a:sym typeface="Symbol" charset="0"/>
              </a:rPr>
              <a:t>P</a:t>
            </a:r>
            <a:r>
              <a:rPr lang="en-US" b="1" i="1" baseline="-25000" dirty="0">
                <a:latin typeface="+mn-lt"/>
                <a:ea typeface="MS PGothic" charset="0"/>
                <a:sym typeface="Symbol" charset="0"/>
              </a:rPr>
              <a:t>i</a:t>
            </a:r>
            <a:r>
              <a:rPr lang="en-US" dirty="0">
                <a:latin typeface="+mn-lt"/>
                <a:ea typeface="MS PGothic" charset="0"/>
                <a:sym typeface="Symbol" charset="0"/>
              </a:rPr>
              <a:t>  must wait, since resources are not available</a:t>
            </a:r>
          </a:p>
          <a:p>
            <a:pPr lvl="1">
              <a:lnSpc>
                <a:spcPct val="90000"/>
              </a:lnSpc>
              <a:buFont typeface="Monotype Sorts" charset="0"/>
              <a:buNone/>
            </a:pPr>
            <a:endParaRPr lang="en-US" dirty="0">
              <a:latin typeface="+mn-lt"/>
              <a:ea typeface="MS PGothic" charset="0"/>
              <a:sym typeface="Symbol" charset="0"/>
            </a:endParaRPr>
          </a:p>
          <a:p>
            <a:pPr lvl="1">
              <a:lnSpc>
                <a:spcPct val="90000"/>
              </a:lnSpc>
              <a:buFont typeface="Monotype Sorts" charset="0"/>
              <a:buNone/>
            </a:pPr>
            <a:r>
              <a:rPr lang="en-US" dirty="0">
                <a:latin typeface="+mn-lt"/>
                <a:ea typeface="MS PGothic" charset="0"/>
                <a:sym typeface="Symbol" charset="0"/>
              </a:rPr>
              <a:t>3.	Pretend to allocate requested resources to </a:t>
            </a:r>
            <a:r>
              <a:rPr lang="en-US" b="1" i="1" dirty="0">
                <a:latin typeface="+mn-lt"/>
                <a:ea typeface="MS PGothic" charset="0"/>
                <a:sym typeface="Symbol" charset="0"/>
              </a:rPr>
              <a:t>P</a:t>
            </a:r>
            <a:r>
              <a:rPr lang="en-US" b="1" i="1" baseline="-25000" dirty="0">
                <a:latin typeface="+mn-lt"/>
                <a:ea typeface="MS PGothic" charset="0"/>
                <a:sym typeface="Symbol" charset="0"/>
              </a:rPr>
              <a:t>i</a:t>
            </a:r>
            <a:r>
              <a:rPr lang="en-US" dirty="0">
                <a:latin typeface="+mn-lt"/>
                <a:ea typeface="MS PGothic" charset="0"/>
                <a:sym typeface="Symbol" charset="0"/>
              </a:rPr>
              <a:t> by modifying the state as follows:</a:t>
            </a:r>
          </a:p>
          <a:p>
            <a:pPr lvl="3">
              <a:lnSpc>
                <a:spcPct val="90000"/>
              </a:lnSpc>
              <a:buFontTx/>
              <a:buNone/>
            </a:pPr>
            <a:r>
              <a:rPr lang="en-US" sz="2400" dirty="0">
                <a:latin typeface="+mn-lt"/>
                <a:ea typeface="MS PGothic" charset="0"/>
                <a:sym typeface="Symbol" charset="0"/>
              </a:rPr>
              <a:t>		</a:t>
            </a:r>
            <a:r>
              <a:rPr lang="en-US" sz="2400" b="1" i="1" dirty="0">
                <a:latin typeface="+mn-lt"/>
                <a:ea typeface="MS PGothic" charset="0"/>
                <a:sym typeface="Symbol" charset="0"/>
              </a:rPr>
              <a:t>Available</a:t>
            </a:r>
            <a:r>
              <a:rPr lang="en-US" sz="2400" b="1" dirty="0">
                <a:latin typeface="+mn-lt"/>
                <a:ea typeface="MS PGothic" charset="0"/>
                <a:sym typeface="Symbol" charset="0"/>
              </a:rPr>
              <a:t> = </a:t>
            </a:r>
            <a:r>
              <a:rPr lang="en-US" sz="2400" b="1" i="1" dirty="0">
                <a:latin typeface="+mn-lt"/>
                <a:ea typeface="MS PGothic" charset="0"/>
                <a:sym typeface="Symbol" charset="0"/>
              </a:rPr>
              <a:t>Available  </a:t>
            </a:r>
            <a:r>
              <a:rPr lang="en-US" sz="2400" b="1" dirty="0">
                <a:latin typeface="+mn-lt"/>
                <a:ea typeface="MS PGothic" charset="0"/>
                <a:sym typeface="Symbol" charset="0"/>
              </a:rPr>
              <a:t>–</a:t>
            </a:r>
            <a:r>
              <a:rPr lang="en-US" sz="2400" b="1" i="1" dirty="0">
                <a:latin typeface="+mn-lt"/>
                <a:ea typeface="MS PGothic" charset="0"/>
                <a:sym typeface="Symbol" charset="0"/>
              </a:rPr>
              <a:t> </a:t>
            </a:r>
            <a:r>
              <a:rPr lang="en-US" sz="2400" b="1" i="1" dirty="0" err="1">
                <a:latin typeface="+mn-lt"/>
                <a:ea typeface="MS PGothic" charset="0"/>
                <a:sym typeface="Symbol" charset="0"/>
              </a:rPr>
              <a:t>Request</a:t>
            </a:r>
            <a:r>
              <a:rPr lang="en-US" sz="2400" b="1" i="1" baseline="-25000" dirty="0" err="1">
                <a:latin typeface="+mn-lt"/>
                <a:ea typeface="MS PGothic" charset="0"/>
                <a:sym typeface="Symbol" charset="0"/>
              </a:rPr>
              <a:t>i</a:t>
            </a:r>
            <a:r>
              <a:rPr lang="en-US" sz="2400" b="1" i="1" dirty="0">
                <a:latin typeface="+mn-lt"/>
                <a:ea typeface="MS PGothic" charset="0"/>
                <a:sym typeface="Symbol" charset="0"/>
              </a:rPr>
              <a:t>;</a:t>
            </a:r>
          </a:p>
          <a:p>
            <a:pPr lvl="3">
              <a:lnSpc>
                <a:spcPct val="90000"/>
              </a:lnSpc>
              <a:buFontTx/>
              <a:buNone/>
            </a:pPr>
            <a:r>
              <a:rPr lang="en-US" sz="2400" b="1" dirty="0">
                <a:latin typeface="+mn-lt"/>
                <a:ea typeface="MS PGothic" charset="0"/>
                <a:sym typeface="Symbol" charset="0"/>
              </a:rPr>
              <a:t>		</a:t>
            </a:r>
            <a:r>
              <a:rPr lang="en-US" sz="2400" b="1" i="1" dirty="0" err="1">
                <a:latin typeface="+mn-lt"/>
                <a:ea typeface="MS PGothic" charset="0"/>
                <a:sym typeface="Symbol" charset="0"/>
              </a:rPr>
              <a:t>Allocation</a:t>
            </a:r>
            <a:r>
              <a:rPr lang="en-US" sz="2400" b="1" i="1" baseline="-25000" dirty="0" err="1">
                <a:latin typeface="+mn-lt"/>
                <a:ea typeface="MS PGothic" charset="0"/>
                <a:sym typeface="Symbol" charset="0"/>
              </a:rPr>
              <a:t>i</a:t>
            </a:r>
            <a:r>
              <a:rPr lang="en-US" sz="2400" b="1" baseline="-25000" dirty="0">
                <a:latin typeface="+mn-lt"/>
                <a:ea typeface="MS PGothic" charset="0"/>
                <a:sym typeface="Symbol" charset="0"/>
              </a:rPr>
              <a:t> </a:t>
            </a:r>
            <a:r>
              <a:rPr lang="en-US" sz="2400" b="1" dirty="0">
                <a:latin typeface="+mn-lt"/>
                <a:ea typeface="MS PGothic" charset="0"/>
                <a:sym typeface="Symbol" charset="0"/>
              </a:rPr>
              <a:t>= </a:t>
            </a:r>
            <a:r>
              <a:rPr lang="en-US" sz="2400" b="1" i="1" dirty="0" err="1">
                <a:latin typeface="+mn-lt"/>
                <a:ea typeface="MS PGothic" charset="0"/>
                <a:sym typeface="Symbol" charset="0"/>
              </a:rPr>
              <a:t>Allocation</a:t>
            </a:r>
            <a:r>
              <a:rPr lang="en-US" sz="2400" b="1" i="1" baseline="-25000" dirty="0" err="1">
                <a:latin typeface="+mn-lt"/>
                <a:ea typeface="MS PGothic" charset="0"/>
                <a:sym typeface="Symbol" charset="0"/>
              </a:rPr>
              <a:t>i</a:t>
            </a:r>
            <a:r>
              <a:rPr lang="en-US" sz="2400" b="1" dirty="0">
                <a:latin typeface="+mn-lt"/>
                <a:ea typeface="MS PGothic" charset="0"/>
                <a:sym typeface="Symbol" charset="0"/>
              </a:rPr>
              <a:t> + </a:t>
            </a:r>
            <a:r>
              <a:rPr lang="en-US" sz="2400" b="1" i="1" dirty="0" err="1">
                <a:latin typeface="+mn-lt"/>
                <a:ea typeface="MS PGothic" charset="0"/>
                <a:sym typeface="Symbol" charset="0"/>
              </a:rPr>
              <a:t>Request</a:t>
            </a:r>
            <a:r>
              <a:rPr lang="en-US" sz="2400" b="1" i="1" baseline="-25000" dirty="0" err="1">
                <a:latin typeface="+mn-lt"/>
                <a:ea typeface="MS PGothic" charset="0"/>
                <a:sym typeface="Symbol" charset="0"/>
              </a:rPr>
              <a:t>i</a:t>
            </a:r>
            <a:r>
              <a:rPr lang="en-US" sz="2400" b="1" dirty="0">
                <a:latin typeface="+mn-lt"/>
                <a:ea typeface="MS PGothic" charset="0"/>
                <a:sym typeface="Symbol" charset="0"/>
              </a:rPr>
              <a:t>;</a:t>
            </a:r>
          </a:p>
          <a:p>
            <a:pPr lvl="3">
              <a:lnSpc>
                <a:spcPct val="90000"/>
              </a:lnSpc>
              <a:buFontTx/>
              <a:buNone/>
            </a:pPr>
            <a:r>
              <a:rPr lang="en-US" sz="2400" b="1" dirty="0">
                <a:latin typeface="+mn-lt"/>
                <a:ea typeface="MS PGothic" charset="0"/>
                <a:sym typeface="Symbol" charset="0"/>
              </a:rPr>
              <a:t>		</a:t>
            </a:r>
            <a:r>
              <a:rPr lang="en-US" sz="2400" b="1" i="1" dirty="0" err="1">
                <a:latin typeface="+mn-lt"/>
                <a:ea typeface="MS PGothic" charset="0"/>
                <a:sym typeface="Symbol" charset="0"/>
              </a:rPr>
              <a:t>Need</a:t>
            </a:r>
            <a:r>
              <a:rPr lang="en-US" sz="2400" b="1" i="1" baseline="-25000" dirty="0" err="1">
                <a:latin typeface="+mn-lt"/>
                <a:ea typeface="MS PGothic" charset="0"/>
                <a:sym typeface="Symbol" charset="0"/>
              </a:rPr>
              <a:t>i</a:t>
            </a:r>
            <a:r>
              <a:rPr lang="en-US" sz="2400" b="1" i="1" dirty="0">
                <a:latin typeface="+mn-lt"/>
                <a:ea typeface="MS PGothic" charset="0"/>
                <a:sym typeface="Symbol" charset="0"/>
              </a:rPr>
              <a:t> </a:t>
            </a:r>
            <a:r>
              <a:rPr lang="en-US" sz="2400" b="1" dirty="0">
                <a:latin typeface="+mn-lt"/>
                <a:ea typeface="MS PGothic" charset="0"/>
                <a:sym typeface="Symbol" charset="0"/>
              </a:rPr>
              <a:t>=</a:t>
            </a:r>
            <a:r>
              <a:rPr lang="en-US" sz="2400" b="1" i="1" dirty="0">
                <a:latin typeface="+mn-lt"/>
                <a:ea typeface="MS PGothic" charset="0"/>
                <a:sym typeface="Symbol" charset="0"/>
              </a:rPr>
              <a:t> </a:t>
            </a:r>
            <a:r>
              <a:rPr lang="en-US" sz="2400" b="1" i="1" dirty="0" err="1">
                <a:latin typeface="+mn-lt"/>
                <a:ea typeface="MS PGothic" charset="0"/>
                <a:sym typeface="Symbol" charset="0"/>
              </a:rPr>
              <a:t>Need</a:t>
            </a:r>
            <a:r>
              <a:rPr lang="en-US" sz="2400" b="1" i="1" baseline="-25000" dirty="0" err="1">
                <a:latin typeface="+mn-lt"/>
                <a:ea typeface="MS PGothic" charset="0"/>
                <a:sym typeface="Symbol" charset="0"/>
              </a:rPr>
              <a:t>i</a:t>
            </a:r>
            <a:r>
              <a:rPr lang="en-US" sz="2400" b="1" dirty="0">
                <a:latin typeface="+mn-lt"/>
                <a:ea typeface="MS PGothic" charset="0"/>
                <a:sym typeface="Symbol" charset="0"/>
              </a:rPr>
              <a:t> – </a:t>
            </a:r>
            <a:r>
              <a:rPr lang="en-US" sz="2400" b="1" i="1" dirty="0" err="1">
                <a:latin typeface="+mn-lt"/>
                <a:ea typeface="MS PGothic" charset="0"/>
                <a:sym typeface="Symbol" charset="0"/>
              </a:rPr>
              <a:t>Request</a:t>
            </a:r>
            <a:r>
              <a:rPr lang="en-US" sz="2400" b="1" i="1" baseline="-25000" dirty="0" err="1">
                <a:latin typeface="+mn-lt"/>
                <a:ea typeface="MS PGothic" charset="0"/>
                <a:sym typeface="Symbol" charset="0"/>
              </a:rPr>
              <a:t>i</a:t>
            </a:r>
            <a:r>
              <a:rPr lang="en-US" sz="2400" b="1" i="1" dirty="0">
                <a:latin typeface="+mn-lt"/>
                <a:ea typeface="MS PGothic" charset="0"/>
                <a:sym typeface="Symbol" charset="0"/>
              </a:rPr>
              <a:t>;</a:t>
            </a:r>
          </a:p>
          <a:p>
            <a:pPr lvl="2">
              <a:lnSpc>
                <a:spcPct val="90000"/>
              </a:lnSpc>
              <a:buClr>
                <a:srgbClr val="CC6600"/>
              </a:buClr>
              <a:buSzPct val="80000"/>
              <a:buFont typeface="Monotype Sorts" charset="0"/>
              <a:buChar char="l"/>
            </a:pPr>
            <a:r>
              <a:rPr lang="en-US" sz="2400" dirty="0">
                <a:latin typeface="+mn-lt"/>
                <a:ea typeface="MS PGothic" charset="0"/>
                <a:sym typeface="Symbol" charset="0"/>
              </a:rPr>
              <a:t>If safe  the resources are allocated to </a:t>
            </a:r>
            <a:r>
              <a:rPr lang="en-US" sz="2400" b="1" i="1" dirty="0">
                <a:latin typeface="+mn-lt"/>
                <a:ea typeface="MS PGothic" charset="0"/>
                <a:sym typeface="Symbol" charset="0"/>
              </a:rPr>
              <a:t>P</a:t>
            </a:r>
            <a:r>
              <a:rPr lang="en-US" sz="2400" b="1" i="1" baseline="-25000" dirty="0">
                <a:latin typeface="+mn-lt"/>
                <a:ea typeface="MS PGothic" charset="0"/>
                <a:sym typeface="Symbol" charset="0"/>
              </a:rPr>
              <a:t>i</a:t>
            </a:r>
          </a:p>
          <a:p>
            <a:pPr lvl="2">
              <a:lnSpc>
                <a:spcPct val="90000"/>
              </a:lnSpc>
              <a:buClr>
                <a:srgbClr val="CC6600"/>
              </a:buClr>
              <a:buSzPct val="80000"/>
              <a:buFont typeface="Monotype Sorts" charset="0"/>
              <a:buChar char="l"/>
            </a:pPr>
            <a:r>
              <a:rPr lang="en-US" sz="2400" dirty="0">
                <a:latin typeface="+mn-lt"/>
                <a:ea typeface="MS PGothic" charset="0"/>
                <a:sym typeface="Symbol" charset="0"/>
              </a:rPr>
              <a:t>If unsafe  </a:t>
            </a:r>
            <a:r>
              <a:rPr lang="en-US" sz="2400" b="1" i="1" dirty="0">
                <a:latin typeface="+mn-lt"/>
                <a:ea typeface="MS PGothic" charset="0"/>
                <a:sym typeface="Symbol" charset="0"/>
              </a:rPr>
              <a:t>P</a:t>
            </a:r>
            <a:r>
              <a:rPr lang="en-US" sz="2400" b="1" i="1" baseline="-25000" dirty="0">
                <a:latin typeface="+mn-lt"/>
                <a:ea typeface="MS PGothic" charset="0"/>
                <a:sym typeface="Symbol" charset="0"/>
              </a:rPr>
              <a:t>i</a:t>
            </a:r>
            <a:r>
              <a:rPr lang="en-US" sz="2400" dirty="0">
                <a:latin typeface="+mn-lt"/>
                <a:ea typeface="MS PGothic" charset="0"/>
                <a:sym typeface="Symbol" charset="0"/>
              </a:rPr>
              <a:t> must wait, and the old resource-allocation state is restored</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30</a:t>
            </a:fld>
            <a:endParaRPr lang="en-US"/>
          </a:p>
        </p:txBody>
      </p:sp>
    </p:spTree>
    <p:extLst>
      <p:ext uri="{BB962C8B-B14F-4D97-AF65-F5344CB8AC3E}">
        <p14:creationId xmlns:p14="http://schemas.microsoft.com/office/powerpoint/2010/main" val="1680664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81001"/>
            <a:ext cx="7824788" cy="1066800"/>
          </a:xfrm>
        </p:spPr>
        <p:txBody>
          <a:bodyPr/>
          <a:lstStyle/>
          <a:p>
            <a:r>
              <a:rPr lang="en-NZ" dirty="0">
                <a:latin typeface="+mj-lt"/>
              </a:rPr>
              <a:t>Processor Scheduling</a:t>
            </a:r>
          </a:p>
        </p:txBody>
      </p:sp>
      <p:sp>
        <p:nvSpPr>
          <p:cNvPr id="3" name="Content Placeholder 2"/>
          <p:cNvSpPr>
            <a:spLocks noGrp="1"/>
          </p:cNvSpPr>
          <p:nvPr>
            <p:ph sz="half" idx="1"/>
          </p:nvPr>
        </p:nvSpPr>
        <p:spPr>
          <a:xfrm>
            <a:off x="1981200" y="1524001"/>
            <a:ext cx="7848600" cy="3886199"/>
          </a:xfrm>
        </p:spPr>
        <p:txBody>
          <a:bodyPr>
            <a:normAutofit/>
          </a:bodyPr>
          <a:lstStyle/>
          <a:p>
            <a:r>
              <a:rPr lang="en-NZ" sz="2800" dirty="0"/>
              <a:t>Goal: to assign processes to be executed by the processor in a way that meets system objectives, </a:t>
            </a:r>
            <a:r>
              <a:rPr lang="en-NZ" sz="2800" dirty="0">
                <a:solidFill>
                  <a:srgbClr val="FF0000"/>
                </a:solidFill>
              </a:rPr>
              <a:t>such as?</a:t>
            </a:r>
            <a:r>
              <a:rPr lang="en-NZ" sz="2800" dirty="0"/>
              <a:t> </a:t>
            </a:r>
          </a:p>
          <a:p>
            <a:endParaRPr lang="en-NZ" sz="2800" dirty="0"/>
          </a:p>
          <a:p>
            <a:endParaRPr lang="en-NZ" sz="2800" dirty="0"/>
          </a:p>
          <a:p>
            <a:r>
              <a:rPr lang="en-NZ" sz="2800" dirty="0"/>
              <a:t>Broken down into three separate functions:</a:t>
            </a:r>
          </a:p>
        </p:txBody>
      </p:sp>
      <p:graphicFrame>
        <p:nvGraphicFramePr>
          <p:cNvPr id="4" name="Diagram 3"/>
          <p:cNvGraphicFramePr/>
          <p:nvPr>
            <p:extLst>
              <p:ext uri="{D42A27DB-BD31-4B8C-83A1-F6EECF244321}">
                <p14:modId xmlns:p14="http://schemas.microsoft.com/office/powerpoint/2010/main" val="1617725491"/>
              </p:ext>
            </p:extLst>
          </p:nvPr>
        </p:nvGraphicFramePr>
        <p:xfrm>
          <a:off x="2971800" y="3124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362200" y="2971801"/>
            <a:ext cx="7848600" cy="461665"/>
          </a:xfrm>
          <a:prstGeom prst="rect">
            <a:avLst/>
          </a:prstGeom>
          <a:noFill/>
        </p:spPr>
        <p:txBody>
          <a:bodyPr wrap="square" rtlCol="0">
            <a:spAutoFit/>
          </a:bodyPr>
          <a:lstStyle/>
          <a:p>
            <a:r>
              <a:rPr lang="en-NZ" sz="2400" dirty="0">
                <a:latin typeface="+mn-lt"/>
              </a:rPr>
              <a:t>Response time, throughput, and processor efficiency</a:t>
            </a:r>
          </a:p>
        </p:txBody>
      </p:sp>
      <p:sp>
        <p:nvSpPr>
          <p:cNvPr id="6" name="Slide Number Placeholder 5"/>
          <p:cNvSpPr>
            <a:spLocks noGrp="1"/>
          </p:cNvSpPr>
          <p:nvPr>
            <p:ph type="sldNum" sz="quarter" idx="12"/>
          </p:nvPr>
        </p:nvSpPr>
        <p:spPr/>
        <p:txBody>
          <a:bodyPr/>
          <a:lstStyle/>
          <a:p>
            <a:pPr>
              <a:defRPr/>
            </a:pPr>
            <a:fld id="{E4367C90-D8D8-4A11-9BC3-E7451ACC5EB2}" type="slidenum">
              <a:rPr lang="en-US" smtClean="0"/>
              <a:pPr>
                <a:defRPr/>
              </a:pPr>
              <a:t>31</a:t>
            </a:fld>
            <a:endParaRPr lang="en-US" dirty="0"/>
          </a:p>
        </p:txBody>
      </p:sp>
    </p:spTree>
    <p:extLst>
      <p:ext uri="{BB962C8B-B14F-4D97-AF65-F5344CB8AC3E}">
        <p14:creationId xmlns:p14="http://schemas.microsoft.com/office/powerpoint/2010/main" val="240227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012" y="457201"/>
            <a:ext cx="7824788" cy="1323041"/>
          </a:xfrm>
        </p:spPr>
        <p:txBody>
          <a:bodyPr/>
          <a:lstStyle/>
          <a:p>
            <a:r>
              <a:rPr lang="en-NZ" dirty="0">
                <a:latin typeface="+mj-lt"/>
              </a:rPr>
              <a:t>Model of Process Execution</a:t>
            </a:r>
          </a:p>
        </p:txBody>
      </p:sp>
      <p:sp>
        <p:nvSpPr>
          <p:cNvPr id="6" name="Rectangle 3"/>
          <p:cNvSpPr>
            <a:spLocks noChangeArrowheads="1"/>
          </p:cNvSpPr>
          <p:nvPr/>
        </p:nvSpPr>
        <p:spPr bwMode="auto">
          <a:xfrm>
            <a:off x="3429000" y="2895600"/>
            <a:ext cx="1143000" cy="6096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en-US"/>
              <a:t>Ready</a:t>
            </a:r>
          </a:p>
          <a:p>
            <a:pPr algn="ctr" eaLnBrk="0" hangingPunct="0"/>
            <a:r>
              <a:rPr lang="en-US" altLang="en-US"/>
              <a:t>List</a:t>
            </a:r>
          </a:p>
        </p:txBody>
      </p:sp>
      <p:sp>
        <p:nvSpPr>
          <p:cNvPr id="7" name="AutoShape 4"/>
          <p:cNvSpPr>
            <a:spLocks noChangeArrowheads="1"/>
          </p:cNvSpPr>
          <p:nvPr/>
        </p:nvSpPr>
        <p:spPr bwMode="auto">
          <a:xfrm>
            <a:off x="5410200" y="2895600"/>
            <a:ext cx="1447800" cy="533400"/>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lgn="ctr" eaLnBrk="0" hangingPunct="0"/>
            <a:r>
              <a:rPr lang="en-US" altLang="en-US"/>
              <a:t>Scheduler</a:t>
            </a:r>
          </a:p>
        </p:txBody>
      </p:sp>
      <p:sp>
        <p:nvSpPr>
          <p:cNvPr id="8" name="Oval 5"/>
          <p:cNvSpPr>
            <a:spLocks noChangeArrowheads="1"/>
          </p:cNvSpPr>
          <p:nvPr/>
        </p:nvSpPr>
        <p:spPr bwMode="auto">
          <a:xfrm>
            <a:off x="7696200" y="2971800"/>
            <a:ext cx="990600" cy="457200"/>
          </a:xfrm>
          <a:prstGeom prst="ellipse">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lgn="ctr" eaLnBrk="0" hangingPunct="0"/>
            <a:r>
              <a:rPr lang="en-US" altLang="en-US"/>
              <a:t>CPU</a:t>
            </a:r>
          </a:p>
        </p:txBody>
      </p:sp>
      <p:sp>
        <p:nvSpPr>
          <p:cNvPr id="9" name="AutoShape 6"/>
          <p:cNvSpPr>
            <a:spLocks noChangeArrowheads="1"/>
          </p:cNvSpPr>
          <p:nvPr/>
        </p:nvSpPr>
        <p:spPr bwMode="auto">
          <a:xfrm>
            <a:off x="5410200" y="4114800"/>
            <a:ext cx="1447800" cy="609600"/>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lgn="ctr" eaLnBrk="0" hangingPunct="0"/>
            <a:r>
              <a:rPr lang="en-US" altLang="en-US"/>
              <a:t>Resource</a:t>
            </a:r>
          </a:p>
          <a:p>
            <a:pPr algn="ctr" eaLnBrk="0" hangingPunct="0"/>
            <a:r>
              <a:rPr lang="en-US" altLang="en-US"/>
              <a:t>Manager</a:t>
            </a:r>
          </a:p>
        </p:txBody>
      </p:sp>
      <p:sp>
        <p:nvSpPr>
          <p:cNvPr id="10" name="Oval 7"/>
          <p:cNvSpPr>
            <a:spLocks noChangeArrowheads="1"/>
          </p:cNvSpPr>
          <p:nvPr/>
        </p:nvSpPr>
        <p:spPr bwMode="auto">
          <a:xfrm>
            <a:off x="5562600" y="5334000"/>
            <a:ext cx="1219200" cy="457200"/>
          </a:xfrm>
          <a:prstGeom prst="ellipse">
            <a:avLst/>
          </a:prstGeom>
          <a:solidFill>
            <a:schemeClr val="bg1"/>
          </a:solidFill>
          <a:ln w="9525">
            <a:solidFill>
              <a:schemeClr val="tx1"/>
            </a:solidFill>
            <a:round/>
            <a:headEnd/>
            <a:tailEnd/>
          </a:ln>
          <a:effectLst>
            <a:outerShdw dist="107763" dir="2700000" algn="ctr" rotWithShape="0">
              <a:schemeClr val="bg2"/>
            </a:outerShdw>
          </a:effectLst>
        </p:spPr>
        <p:txBody>
          <a:bodyPr wrap="none" anchor="ctr"/>
          <a:lstStyle/>
          <a:p>
            <a:pPr algn="ctr" eaLnBrk="0" hangingPunct="0"/>
            <a:r>
              <a:rPr lang="en-US" altLang="en-US"/>
              <a:t>Resources</a:t>
            </a:r>
          </a:p>
        </p:txBody>
      </p:sp>
      <p:sp>
        <p:nvSpPr>
          <p:cNvPr id="11" name="Line 8"/>
          <p:cNvSpPr>
            <a:spLocks noChangeShapeType="1"/>
          </p:cNvSpPr>
          <p:nvPr/>
        </p:nvSpPr>
        <p:spPr bwMode="auto">
          <a:xfrm>
            <a:off x="4572000" y="320040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9"/>
          <p:cNvSpPr>
            <a:spLocks noChangeShapeType="1"/>
          </p:cNvSpPr>
          <p:nvPr/>
        </p:nvSpPr>
        <p:spPr bwMode="auto">
          <a:xfrm>
            <a:off x="6858000" y="320040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0"/>
          <p:cNvSpPr>
            <a:spLocks noChangeShapeType="1"/>
          </p:cNvSpPr>
          <p:nvPr/>
        </p:nvSpPr>
        <p:spPr bwMode="auto">
          <a:xfrm>
            <a:off x="8686800" y="3200400"/>
            <a:ext cx="609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1"/>
          <p:cNvSpPr>
            <a:spLocks noChangeShapeType="1"/>
          </p:cNvSpPr>
          <p:nvPr/>
        </p:nvSpPr>
        <p:spPr bwMode="auto">
          <a:xfrm>
            <a:off x="2743200" y="3200400"/>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Freeform 12"/>
          <p:cNvSpPr>
            <a:spLocks/>
          </p:cNvSpPr>
          <p:nvPr/>
        </p:nvSpPr>
        <p:spPr bwMode="auto">
          <a:xfrm>
            <a:off x="3048000" y="2362200"/>
            <a:ext cx="5181600" cy="685800"/>
          </a:xfrm>
          <a:custGeom>
            <a:avLst/>
            <a:gdLst>
              <a:gd name="T0" fmla="*/ 3264 w 3264"/>
              <a:gd name="T1" fmla="*/ 384 h 432"/>
              <a:gd name="T2" fmla="*/ 3264 w 3264"/>
              <a:gd name="T3" fmla="*/ 0 h 432"/>
              <a:gd name="T4" fmla="*/ 0 w 3264"/>
              <a:gd name="T5" fmla="*/ 0 h 432"/>
              <a:gd name="T6" fmla="*/ 0 w 3264"/>
              <a:gd name="T7" fmla="*/ 432 h 432"/>
              <a:gd name="T8" fmla="*/ 240 w 3264"/>
              <a:gd name="T9" fmla="*/ 432 h 432"/>
            </a:gdLst>
            <a:ahLst/>
            <a:cxnLst>
              <a:cxn ang="0">
                <a:pos x="T0" y="T1"/>
              </a:cxn>
              <a:cxn ang="0">
                <a:pos x="T2" y="T3"/>
              </a:cxn>
              <a:cxn ang="0">
                <a:pos x="T4" y="T5"/>
              </a:cxn>
              <a:cxn ang="0">
                <a:pos x="T6" y="T7"/>
              </a:cxn>
              <a:cxn ang="0">
                <a:pos x="T8" y="T9"/>
              </a:cxn>
            </a:cxnLst>
            <a:rect l="0" t="0" r="r" b="b"/>
            <a:pathLst>
              <a:path w="3264" h="432">
                <a:moveTo>
                  <a:pt x="3264" y="384"/>
                </a:moveTo>
                <a:lnTo>
                  <a:pt x="3264" y="0"/>
                </a:lnTo>
                <a:lnTo>
                  <a:pt x="0" y="0"/>
                </a:lnTo>
                <a:lnTo>
                  <a:pt x="0" y="432"/>
                </a:lnTo>
                <a:lnTo>
                  <a:pt x="240" y="432"/>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Freeform 13"/>
          <p:cNvSpPr>
            <a:spLocks/>
          </p:cNvSpPr>
          <p:nvPr/>
        </p:nvSpPr>
        <p:spPr bwMode="auto">
          <a:xfrm>
            <a:off x="6858000" y="3429000"/>
            <a:ext cx="1371600" cy="990600"/>
          </a:xfrm>
          <a:custGeom>
            <a:avLst/>
            <a:gdLst>
              <a:gd name="T0" fmla="*/ 912 w 912"/>
              <a:gd name="T1" fmla="*/ 0 h 624"/>
              <a:gd name="T2" fmla="*/ 912 w 912"/>
              <a:gd name="T3" fmla="*/ 624 h 624"/>
              <a:gd name="T4" fmla="*/ 0 w 912"/>
              <a:gd name="T5" fmla="*/ 624 h 624"/>
            </a:gdLst>
            <a:ahLst/>
            <a:cxnLst>
              <a:cxn ang="0">
                <a:pos x="T0" y="T1"/>
              </a:cxn>
              <a:cxn ang="0">
                <a:pos x="T2" y="T3"/>
              </a:cxn>
              <a:cxn ang="0">
                <a:pos x="T4" y="T5"/>
              </a:cxn>
            </a:cxnLst>
            <a:rect l="0" t="0" r="r" b="b"/>
            <a:pathLst>
              <a:path w="912" h="624">
                <a:moveTo>
                  <a:pt x="912" y="0"/>
                </a:moveTo>
                <a:lnTo>
                  <a:pt x="912" y="624"/>
                </a:lnTo>
                <a:lnTo>
                  <a:pt x="0" y="624"/>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4"/>
          <p:cNvSpPr>
            <a:spLocks noChangeShapeType="1"/>
          </p:cNvSpPr>
          <p:nvPr/>
        </p:nvSpPr>
        <p:spPr bwMode="auto">
          <a:xfrm>
            <a:off x="5943600" y="4724400"/>
            <a:ext cx="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5"/>
          <p:cNvSpPr>
            <a:spLocks noChangeShapeType="1"/>
          </p:cNvSpPr>
          <p:nvPr/>
        </p:nvSpPr>
        <p:spPr bwMode="auto">
          <a:xfrm flipV="1">
            <a:off x="6400800" y="4724400"/>
            <a:ext cx="0" cy="609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6"/>
          <p:cNvSpPr txBox="1">
            <a:spLocks noChangeArrowheads="1"/>
          </p:cNvSpPr>
          <p:nvPr/>
        </p:nvSpPr>
        <p:spPr bwMode="auto">
          <a:xfrm>
            <a:off x="4343401" y="2057400"/>
            <a:ext cx="31726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Preemption or voluntary yield</a:t>
            </a:r>
          </a:p>
        </p:txBody>
      </p:sp>
      <p:sp>
        <p:nvSpPr>
          <p:cNvPr id="20" name="Text Box 17"/>
          <p:cNvSpPr txBox="1">
            <a:spLocks noChangeArrowheads="1"/>
          </p:cNvSpPr>
          <p:nvPr/>
        </p:nvSpPr>
        <p:spPr bwMode="auto">
          <a:xfrm>
            <a:off x="3657601" y="4419600"/>
            <a:ext cx="100540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Allocate</a:t>
            </a:r>
          </a:p>
        </p:txBody>
      </p:sp>
      <p:sp>
        <p:nvSpPr>
          <p:cNvPr id="21" name="Text Box 18"/>
          <p:cNvSpPr txBox="1">
            <a:spLocks noChangeArrowheads="1"/>
          </p:cNvSpPr>
          <p:nvPr/>
        </p:nvSpPr>
        <p:spPr bwMode="auto">
          <a:xfrm>
            <a:off x="7162800" y="4419600"/>
            <a:ext cx="104387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Request</a:t>
            </a:r>
          </a:p>
        </p:txBody>
      </p:sp>
      <p:sp>
        <p:nvSpPr>
          <p:cNvPr id="22" name="Text Box 19"/>
          <p:cNvSpPr txBox="1">
            <a:spLocks noChangeArrowheads="1"/>
          </p:cNvSpPr>
          <p:nvPr/>
        </p:nvSpPr>
        <p:spPr bwMode="auto">
          <a:xfrm>
            <a:off x="9372601" y="2971800"/>
            <a:ext cx="73609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Done</a:t>
            </a:r>
          </a:p>
        </p:txBody>
      </p:sp>
      <p:sp>
        <p:nvSpPr>
          <p:cNvPr id="23" name="Text Box 20"/>
          <p:cNvSpPr txBox="1">
            <a:spLocks noChangeArrowheads="1"/>
          </p:cNvSpPr>
          <p:nvPr/>
        </p:nvSpPr>
        <p:spPr bwMode="auto">
          <a:xfrm>
            <a:off x="1905001" y="2895601"/>
            <a:ext cx="101822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t>New</a:t>
            </a:r>
          </a:p>
          <a:p>
            <a:pPr eaLnBrk="0" hangingPunct="0"/>
            <a:r>
              <a:rPr lang="en-US" altLang="en-US"/>
              <a:t>Process</a:t>
            </a:r>
          </a:p>
        </p:txBody>
      </p:sp>
      <p:sp>
        <p:nvSpPr>
          <p:cNvPr id="24" name="Freeform 21"/>
          <p:cNvSpPr>
            <a:spLocks/>
          </p:cNvSpPr>
          <p:nvPr/>
        </p:nvSpPr>
        <p:spPr bwMode="auto">
          <a:xfrm>
            <a:off x="3048000" y="3352800"/>
            <a:ext cx="2362200" cy="1066800"/>
          </a:xfrm>
          <a:custGeom>
            <a:avLst/>
            <a:gdLst>
              <a:gd name="T0" fmla="*/ 1488 w 1488"/>
              <a:gd name="T1" fmla="*/ 672 h 672"/>
              <a:gd name="T2" fmla="*/ 0 w 1488"/>
              <a:gd name="T3" fmla="*/ 672 h 672"/>
              <a:gd name="T4" fmla="*/ 0 w 1488"/>
              <a:gd name="T5" fmla="*/ 0 h 672"/>
              <a:gd name="T6" fmla="*/ 240 w 1488"/>
              <a:gd name="T7" fmla="*/ 0 h 672"/>
            </a:gdLst>
            <a:ahLst/>
            <a:cxnLst>
              <a:cxn ang="0">
                <a:pos x="T0" y="T1"/>
              </a:cxn>
              <a:cxn ang="0">
                <a:pos x="T2" y="T3"/>
              </a:cxn>
              <a:cxn ang="0">
                <a:pos x="T4" y="T5"/>
              </a:cxn>
              <a:cxn ang="0">
                <a:pos x="T6" y="T7"/>
              </a:cxn>
            </a:cxnLst>
            <a:rect l="0" t="0" r="r" b="b"/>
            <a:pathLst>
              <a:path w="1488" h="672">
                <a:moveTo>
                  <a:pt x="1488" y="672"/>
                </a:moveTo>
                <a:lnTo>
                  <a:pt x="0" y="672"/>
                </a:lnTo>
                <a:lnTo>
                  <a:pt x="0" y="0"/>
                </a:lnTo>
                <a:lnTo>
                  <a:pt x="240" y="0"/>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2"/>
          <p:cNvSpPr>
            <a:spLocks noChangeArrowheads="1"/>
          </p:cNvSpPr>
          <p:nvPr/>
        </p:nvSpPr>
        <p:spPr bwMode="auto">
          <a:xfrm>
            <a:off x="8382000" y="3276600"/>
            <a:ext cx="381000" cy="228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rgbClr val="FFFFFF"/>
                </a:solidFill>
              </a:rPr>
              <a:t>job</a:t>
            </a:r>
          </a:p>
        </p:txBody>
      </p:sp>
      <p:sp>
        <p:nvSpPr>
          <p:cNvPr id="26" name="Rectangle 23"/>
          <p:cNvSpPr>
            <a:spLocks noChangeArrowheads="1"/>
          </p:cNvSpPr>
          <p:nvPr/>
        </p:nvSpPr>
        <p:spPr bwMode="auto">
          <a:xfrm>
            <a:off x="6781800" y="4800600"/>
            <a:ext cx="381000" cy="228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rgbClr val="FFFFFF"/>
                </a:solidFill>
              </a:rPr>
              <a:t>job</a:t>
            </a:r>
          </a:p>
        </p:txBody>
      </p:sp>
      <p:sp>
        <p:nvSpPr>
          <p:cNvPr id="27" name="Rectangle 24"/>
          <p:cNvSpPr>
            <a:spLocks noChangeArrowheads="1"/>
          </p:cNvSpPr>
          <p:nvPr/>
        </p:nvSpPr>
        <p:spPr bwMode="auto">
          <a:xfrm>
            <a:off x="6629400" y="4648200"/>
            <a:ext cx="381000" cy="228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rgbClr val="FFFFFF"/>
                </a:solidFill>
              </a:rPr>
              <a:t>job</a:t>
            </a:r>
          </a:p>
        </p:txBody>
      </p:sp>
      <p:sp>
        <p:nvSpPr>
          <p:cNvPr id="28" name="Rectangle 25"/>
          <p:cNvSpPr>
            <a:spLocks noChangeArrowheads="1"/>
          </p:cNvSpPr>
          <p:nvPr/>
        </p:nvSpPr>
        <p:spPr bwMode="auto">
          <a:xfrm>
            <a:off x="4038600" y="3581400"/>
            <a:ext cx="381000" cy="228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chemeClr val="bg1"/>
                </a:solidFill>
              </a:rPr>
              <a:t>job</a:t>
            </a:r>
          </a:p>
        </p:txBody>
      </p:sp>
      <p:sp>
        <p:nvSpPr>
          <p:cNvPr id="29" name="Rectangle 26"/>
          <p:cNvSpPr>
            <a:spLocks noChangeArrowheads="1"/>
          </p:cNvSpPr>
          <p:nvPr/>
        </p:nvSpPr>
        <p:spPr bwMode="auto">
          <a:xfrm>
            <a:off x="4191000" y="3429000"/>
            <a:ext cx="381000" cy="228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rgbClr val="FFFFFF"/>
                </a:solidFill>
              </a:rPr>
              <a:t>job</a:t>
            </a:r>
          </a:p>
        </p:txBody>
      </p:sp>
      <p:sp>
        <p:nvSpPr>
          <p:cNvPr id="30" name="Text Box 27"/>
          <p:cNvSpPr txBox="1">
            <a:spLocks noChangeArrowheads="1"/>
          </p:cNvSpPr>
          <p:nvPr/>
        </p:nvSpPr>
        <p:spPr bwMode="auto">
          <a:xfrm>
            <a:off x="3352800" y="38100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t>“Ready”</a:t>
            </a:r>
            <a:endParaRPr lang="en-US" altLang="en-US"/>
          </a:p>
        </p:txBody>
      </p:sp>
      <p:sp>
        <p:nvSpPr>
          <p:cNvPr id="31" name="Text Box 28"/>
          <p:cNvSpPr txBox="1">
            <a:spLocks noChangeArrowheads="1"/>
          </p:cNvSpPr>
          <p:nvPr/>
        </p:nvSpPr>
        <p:spPr bwMode="auto">
          <a:xfrm>
            <a:off x="8610600" y="3505200"/>
            <a:ext cx="135165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t>“Running”</a:t>
            </a:r>
            <a:endParaRPr lang="en-US" altLang="en-US"/>
          </a:p>
        </p:txBody>
      </p:sp>
      <p:sp>
        <p:nvSpPr>
          <p:cNvPr id="32" name="Text Box 29"/>
          <p:cNvSpPr txBox="1">
            <a:spLocks noChangeArrowheads="1"/>
          </p:cNvSpPr>
          <p:nvPr/>
        </p:nvSpPr>
        <p:spPr bwMode="auto">
          <a:xfrm>
            <a:off x="6934200" y="5029200"/>
            <a:ext cx="131318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b="1" i="1"/>
              <a:t>“Blocked”</a:t>
            </a:r>
            <a:endParaRPr lang="en-US" altLang="en-US"/>
          </a:p>
        </p:txBody>
      </p:sp>
      <p:sp>
        <p:nvSpPr>
          <p:cNvPr id="33" name="Text Box 30"/>
          <p:cNvSpPr txBox="1">
            <a:spLocks noChangeArrowheads="1"/>
          </p:cNvSpPr>
          <p:nvPr/>
        </p:nvSpPr>
        <p:spPr bwMode="auto">
          <a:xfrm>
            <a:off x="2133600" y="5851526"/>
            <a:ext cx="82296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rgbClr val="FF0000"/>
                </a:solidFill>
                <a:latin typeface="+mn-lt"/>
              </a:rPr>
              <a:t>Running jobs (processes) may cease using the CPU for which four reasons?</a:t>
            </a:r>
          </a:p>
        </p:txBody>
      </p:sp>
      <p:sp>
        <p:nvSpPr>
          <p:cNvPr id="62" name="Rectangle 61"/>
          <p:cNvSpPr/>
          <p:nvPr/>
        </p:nvSpPr>
        <p:spPr>
          <a:xfrm>
            <a:off x="7620000" y="6400801"/>
            <a:ext cx="2743200" cy="307777"/>
          </a:xfrm>
          <a:prstGeom prst="rect">
            <a:avLst/>
          </a:prstGeom>
        </p:spPr>
        <p:txBody>
          <a:bodyPr wrap="square">
            <a:spAutoFit/>
          </a:bodyPr>
          <a:lstStyle/>
          <a:p>
            <a:r>
              <a:rPr lang="en-US" sz="1400" dirty="0">
                <a:latin typeface="+mn-lt"/>
              </a:rPr>
              <a:t>Slide courtesy of Dr. Gary Nutt</a:t>
            </a:r>
          </a:p>
        </p:txBody>
      </p:sp>
    </p:spTree>
    <p:extLst>
      <p:ext uri="{BB962C8B-B14F-4D97-AF65-F5344CB8AC3E}">
        <p14:creationId xmlns:p14="http://schemas.microsoft.com/office/powerpoint/2010/main" val="2106122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1"/>
            <a:ext cx="8763000" cy="1323041"/>
          </a:xfrm>
        </p:spPr>
        <p:txBody>
          <a:bodyPr/>
          <a:lstStyle/>
          <a:p>
            <a:pPr algn="l"/>
            <a:r>
              <a:rPr lang="en-NZ" sz="3600" dirty="0"/>
              <a:t>How many different potential schedules?</a:t>
            </a:r>
            <a:endParaRPr lang="en-NZ" sz="3600" dirty="0">
              <a:solidFill>
                <a:schemeClr val="accent1">
                  <a:lumMod val="75000"/>
                </a:schemeClr>
              </a:solidFill>
            </a:endParaRPr>
          </a:p>
        </p:txBody>
      </p:sp>
      <p:sp>
        <p:nvSpPr>
          <p:cNvPr id="3" name="Content Placeholder 2"/>
          <p:cNvSpPr>
            <a:spLocks noGrp="1"/>
          </p:cNvSpPr>
          <p:nvPr>
            <p:ph sz="half" idx="1"/>
          </p:nvPr>
        </p:nvSpPr>
        <p:spPr>
          <a:xfrm>
            <a:off x="2178050" y="2286001"/>
            <a:ext cx="8185150" cy="3886199"/>
          </a:xfrm>
        </p:spPr>
        <p:txBody>
          <a:bodyPr>
            <a:normAutofit/>
          </a:bodyPr>
          <a:lstStyle/>
          <a:p>
            <a:r>
              <a:rPr lang="en-NZ" sz="2800" dirty="0"/>
              <a:t>A CPU scheduler determines an order for the execution of its scheduled proceses. </a:t>
            </a:r>
          </a:p>
          <a:p>
            <a:endParaRPr lang="en-NZ" sz="2800" dirty="0"/>
          </a:p>
          <a:p>
            <a:r>
              <a:rPr lang="en-NZ" sz="2800" dirty="0"/>
              <a:t>Given </a:t>
            </a:r>
            <a:r>
              <a:rPr lang="en-NZ" sz="2800" i="1" dirty="0"/>
              <a:t>n</a:t>
            </a:r>
            <a:r>
              <a:rPr lang="en-NZ" sz="2800" dirty="0"/>
              <a:t> processes to be scheduled</a:t>
            </a:r>
          </a:p>
          <a:p>
            <a:endParaRPr lang="en-NZ" sz="2800" dirty="0"/>
          </a:p>
        </p:txBody>
      </p:sp>
      <p:sp>
        <p:nvSpPr>
          <p:cNvPr id="5" name="TextBox 4"/>
          <p:cNvSpPr txBox="1"/>
          <p:nvPr/>
        </p:nvSpPr>
        <p:spPr>
          <a:xfrm>
            <a:off x="2362200" y="5562601"/>
            <a:ext cx="6248400" cy="646331"/>
          </a:xfrm>
          <a:prstGeom prst="rect">
            <a:avLst/>
          </a:prstGeom>
          <a:noFill/>
        </p:spPr>
        <p:txBody>
          <a:bodyPr wrap="square" rtlCol="0">
            <a:spAutoFit/>
          </a:bodyPr>
          <a:lstStyle/>
          <a:p>
            <a:r>
              <a:rPr lang="en-NZ" sz="3600" dirty="0">
                <a:solidFill>
                  <a:srgbClr val="FF0000"/>
                </a:solidFill>
                <a:latin typeface="+mn-lt"/>
              </a:rPr>
              <a:t>n factorial n!</a:t>
            </a:r>
          </a:p>
        </p:txBody>
      </p:sp>
    </p:spTree>
    <p:extLst>
      <p:ext uri="{BB962C8B-B14F-4D97-AF65-F5344CB8AC3E}">
        <p14:creationId xmlns:p14="http://schemas.microsoft.com/office/powerpoint/2010/main" val="282586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981200" y="176212"/>
            <a:ext cx="8229600" cy="661988"/>
          </a:xfrm>
        </p:spPr>
        <p:txBody>
          <a:bodyPr/>
          <a:lstStyle/>
          <a:p>
            <a:pPr eaLnBrk="1" hangingPunct="1"/>
            <a:r>
              <a:rPr lang="en-US" sz="3200" dirty="0">
                <a:latin typeface="+mj-lt"/>
                <a:ea typeface="MS PGothic" charset="0"/>
              </a:rPr>
              <a:t>Where are Long term, medium term, short term scheduling?</a:t>
            </a:r>
          </a:p>
        </p:txBody>
      </p:sp>
      <p:sp>
        <p:nvSpPr>
          <p:cNvPr id="2" name="Slide Number Placeholder 1"/>
          <p:cNvSpPr>
            <a:spLocks noGrp="1"/>
          </p:cNvSpPr>
          <p:nvPr>
            <p:ph type="sldNum" sz="quarter" idx="10"/>
          </p:nvPr>
        </p:nvSpPr>
        <p:spPr/>
        <p:txBody>
          <a:bodyPr/>
          <a:lstStyle/>
          <a:p>
            <a:pPr>
              <a:defRPr/>
            </a:pPr>
            <a:fld id="{4650CFA0-3E24-3141-A4B7-FE671916A352}" type="slidenum">
              <a:rPr lang="en-US" smtClean="0"/>
              <a:pPr>
                <a:defRPr/>
              </a:pPr>
              <a:t>34</a:t>
            </a:fld>
            <a:endParaRPr lang="en-US"/>
          </a:p>
        </p:txBody>
      </p:sp>
      <p:pic>
        <p:nvPicPr>
          <p:cNvPr id="6" name="Picture 5"/>
          <p:cNvPicPr>
            <a:picLocks noChangeAspect="1"/>
          </p:cNvPicPr>
          <p:nvPr/>
        </p:nvPicPr>
        <p:blipFill>
          <a:blip r:embed="rId3"/>
          <a:stretch>
            <a:fillRect/>
          </a:stretch>
        </p:blipFill>
        <p:spPr>
          <a:xfrm>
            <a:off x="1524000" y="1082906"/>
            <a:ext cx="9144000" cy="5546494"/>
          </a:xfrm>
          <a:prstGeom prst="rect">
            <a:avLst/>
          </a:prstGeom>
        </p:spPr>
      </p:pic>
      <p:sp>
        <p:nvSpPr>
          <p:cNvPr id="8" name="Rectangle 7"/>
          <p:cNvSpPr/>
          <p:nvPr/>
        </p:nvSpPr>
        <p:spPr>
          <a:xfrm>
            <a:off x="4648200" y="2590800"/>
            <a:ext cx="1219200" cy="533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17827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676400" y="214313"/>
            <a:ext cx="8839200" cy="852487"/>
          </a:xfrm>
        </p:spPr>
        <p:txBody>
          <a:bodyPr/>
          <a:lstStyle/>
          <a:p>
            <a:pPr eaLnBrk="1" hangingPunct="1"/>
            <a:r>
              <a:rPr lang="en-US" sz="4000" dirty="0">
                <a:latin typeface="+mj-lt"/>
                <a:ea typeface="MS PGothic" charset="0"/>
              </a:rPr>
              <a:t>Can you propose scheduling criteria?</a:t>
            </a:r>
          </a:p>
        </p:txBody>
      </p:sp>
      <p:sp>
        <p:nvSpPr>
          <p:cNvPr id="11267" name="Rectangle 3"/>
          <p:cNvSpPr>
            <a:spLocks noGrp="1" noChangeArrowheads="1"/>
          </p:cNvSpPr>
          <p:nvPr>
            <p:ph type="body" idx="1"/>
          </p:nvPr>
        </p:nvSpPr>
        <p:spPr>
          <a:xfrm>
            <a:off x="1905000" y="1246188"/>
            <a:ext cx="8458200" cy="4959350"/>
          </a:xfrm>
        </p:spPr>
        <p:txBody>
          <a:bodyPr/>
          <a:lstStyle/>
          <a:p>
            <a:r>
              <a:rPr lang="en-US" b="1" dirty="0">
                <a:latin typeface="+mj-lt"/>
                <a:ea typeface="MS PGothic" charset="0"/>
              </a:rPr>
              <a:t>CPU utilization </a:t>
            </a:r>
            <a:r>
              <a:rPr lang="en-US" dirty="0">
                <a:latin typeface="+mj-lt"/>
                <a:ea typeface="MS PGothic" charset="0"/>
              </a:rPr>
              <a:t>– keep the CPU as busy as possible</a:t>
            </a:r>
          </a:p>
          <a:p>
            <a:r>
              <a:rPr lang="en-US" b="1" dirty="0">
                <a:latin typeface="+mj-lt"/>
                <a:ea typeface="MS PGothic" charset="0"/>
              </a:rPr>
              <a:t>Throughput</a:t>
            </a:r>
            <a:r>
              <a:rPr lang="en-US" dirty="0">
                <a:latin typeface="+mj-lt"/>
                <a:ea typeface="MS PGothic" charset="0"/>
              </a:rPr>
              <a:t> – # of processes that complete their execution per time unit</a:t>
            </a:r>
          </a:p>
          <a:p>
            <a:r>
              <a:rPr lang="en-US" b="1" dirty="0">
                <a:latin typeface="+mj-lt"/>
                <a:ea typeface="MS PGothic" charset="0"/>
              </a:rPr>
              <a:t>Turnaround time </a:t>
            </a:r>
            <a:r>
              <a:rPr lang="en-US" dirty="0">
                <a:latin typeface="+mj-lt"/>
                <a:ea typeface="MS PGothic" charset="0"/>
              </a:rPr>
              <a:t>– amount of time to execute a particular process</a:t>
            </a:r>
          </a:p>
          <a:p>
            <a:r>
              <a:rPr lang="en-US" b="1" dirty="0">
                <a:latin typeface="+mj-lt"/>
                <a:ea typeface="MS PGothic" charset="0"/>
              </a:rPr>
              <a:t>Waiting time </a:t>
            </a:r>
            <a:r>
              <a:rPr lang="en-US" dirty="0">
                <a:latin typeface="+mj-lt"/>
                <a:ea typeface="MS PGothic" charset="0"/>
              </a:rPr>
              <a:t>– amount of time a process has been waiting in the ready queue</a:t>
            </a:r>
          </a:p>
          <a:p>
            <a:r>
              <a:rPr lang="en-US" b="1" dirty="0">
                <a:latin typeface="+mj-lt"/>
                <a:ea typeface="MS PGothic" charset="0"/>
              </a:rPr>
              <a:t>Response time </a:t>
            </a:r>
            <a:r>
              <a:rPr lang="en-US" dirty="0">
                <a:latin typeface="+mj-lt"/>
                <a:ea typeface="MS PGothic" charset="0"/>
              </a:rPr>
              <a:t>– amount of time it takes from when a request was submitted until the first response is produced, not output  (for time-sharing environment)</a:t>
            </a:r>
          </a:p>
        </p:txBody>
      </p:sp>
    </p:spTree>
    <p:extLst>
      <p:ext uri="{BB962C8B-B14F-4D97-AF65-F5344CB8AC3E}">
        <p14:creationId xmlns:p14="http://schemas.microsoft.com/office/powerpoint/2010/main" val="186276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676400" y="214313"/>
            <a:ext cx="8839200" cy="852487"/>
          </a:xfrm>
        </p:spPr>
        <p:txBody>
          <a:bodyPr/>
          <a:lstStyle/>
          <a:p>
            <a:pPr eaLnBrk="1" hangingPunct="1"/>
            <a:r>
              <a:rPr lang="en-US" dirty="0">
                <a:latin typeface="+mj-lt"/>
                <a:ea typeface="MS PGothic" charset="0"/>
              </a:rPr>
              <a:t>Scheduling Criteria</a:t>
            </a:r>
          </a:p>
        </p:txBody>
      </p:sp>
      <p:graphicFrame>
        <p:nvGraphicFramePr>
          <p:cNvPr id="5" name="Diagram 4"/>
          <p:cNvGraphicFramePr/>
          <p:nvPr>
            <p:extLst>
              <p:ext uri="{D42A27DB-BD31-4B8C-83A1-F6EECF244321}">
                <p14:modId xmlns:p14="http://schemas.microsoft.com/office/powerpoint/2010/main" val="2358960239"/>
              </p:ext>
            </p:extLst>
          </p:nvPr>
        </p:nvGraphicFramePr>
        <p:xfrm>
          <a:off x="2743200" y="1600200"/>
          <a:ext cx="6858000" cy="474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2209801" y="1676400"/>
            <a:ext cx="2031503" cy="1828800"/>
            <a:chOff x="685800" y="1676400"/>
            <a:chExt cx="2031503" cy="1828800"/>
          </a:xfrm>
        </p:grpSpPr>
        <p:sp>
          <p:nvSpPr>
            <p:cNvPr id="7" name="Rectangle 6"/>
            <p:cNvSpPr/>
            <p:nvPr/>
          </p:nvSpPr>
          <p:spPr>
            <a:xfrm>
              <a:off x="685800" y="1676400"/>
              <a:ext cx="2031503" cy="1218902"/>
            </a:xfrm>
            <a:prstGeom prst="rect">
              <a:avLst/>
            </a:prstGeom>
            <a:solidFill>
              <a:schemeClr val="accent6"/>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8" name="Rectangle 7"/>
            <p:cNvSpPr/>
            <p:nvPr/>
          </p:nvSpPr>
          <p:spPr>
            <a:xfrm>
              <a:off x="685800" y="1676400"/>
              <a:ext cx="2031503" cy="12189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t" anchorCtr="0">
              <a:noAutofit/>
            </a:bodyPr>
            <a:lstStyle/>
            <a:p>
              <a:pPr defTabSz="1066800">
                <a:lnSpc>
                  <a:spcPct val="90000"/>
                </a:lnSpc>
                <a:spcAft>
                  <a:spcPct val="35000"/>
                </a:spcAft>
              </a:pPr>
              <a:r>
                <a:rPr lang="en-US" sz="2400" dirty="0"/>
                <a:t>examples:</a:t>
              </a:r>
            </a:p>
            <a:p>
              <a:pPr marL="171450" lvl="1" indent="-171450" defTabSz="844550">
                <a:lnSpc>
                  <a:spcPct val="90000"/>
                </a:lnSpc>
                <a:spcAft>
                  <a:spcPct val="15000"/>
                </a:spcAft>
                <a:buChar char="••"/>
              </a:pPr>
              <a:r>
                <a:rPr lang="en-US" sz="1900" dirty="0"/>
                <a:t>response time</a:t>
              </a:r>
            </a:p>
            <a:p>
              <a:pPr marL="171450" lvl="1" indent="-171450" defTabSz="844550">
                <a:lnSpc>
                  <a:spcPct val="90000"/>
                </a:lnSpc>
                <a:spcAft>
                  <a:spcPct val="15000"/>
                </a:spcAft>
                <a:buChar char="••"/>
              </a:pPr>
              <a:r>
                <a:rPr lang="en-US" sz="1900" dirty="0"/>
                <a:t>throughput</a:t>
              </a:r>
            </a:p>
          </p:txBody>
        </p:sp>
        <p:cxnSp>
          <p:nvCxnSpPr>
            <p:cNvPr id="10" name="Straight Arrow Connector 9"/>
            <p:cNvCxnSpPr/>
            <p:nvPr/>
          </p:nvCxnSpPr>
          <p:spPr>
            <a:xfrm rot="16200000" flipH="1">
              <a:off x="1562100" y="2933700"/>
              <a:ext cx="609600" cy="5334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8350991" y="1600200"/>
            <a:ext cx="1752600" cy="1981200"/>
            <a:chOff x="6826991" y="1600200"/>
            <a:chExt cx="1752600" cy="1981200"/>
          </a:xfrm>
        </p:grpSpPr>
        <p:graphicFrame>
          <p:nvGraphicFramePr>
            <p:cNvPr id="9" name="Diagram 8"/>
            <p:cNvGraphicFramePr/>
            <p:nvPr>
              <p:extLst>
                <p:ext uri="{D42A27DB-BD31-4B8C-83A1-F6EECF244321}">
                  <p14:modId xmlns:p14="http://schemas.microsoft.com/office/powerpoint/2010/main" val="85028480"/>
                </p:ext>
              </p:extLst>
            </p:nvPr>
          </p:nvGraphicFramePr>
          <p:xfrm>
            <a:off x="6826991" y="1600200"/>
            <a:ext cx="1752600" cy="1239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1" name="Straight Arrow Connector 10"/>
            <p:cNvCxnSpPr/>
            <p:nvPr/>
          </p:nvCxnSpPr>
          <p:spPr>
            <a:xfrm rot="5400000">
              <a:off x="7010400" y="2895600"/>
              <a:ext cx="838200" cy="53340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7496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a:xfrm>
            <a:off x="2362200" y="457200"/>
            <a:ext cx="7772400" cy="762000"/>
          </a:xfrm>
        </p:spPr>
        <p:txBody>
          <a:bodyPr/>
          <a:lstStyle/>
          <a:p>
            <a:r>
              <a:rPr lang="en-US" dirty="0">
                <a:latin typeface="+mj-lt"/>
                <a:ea typeface="MS PGothic" charset="0"/>
              </a:rPr>
              <a:t>Wait Time vs. Turnaround Time</a:t>
            </a:r>
          </a:p>
        </p:txBody>
      </p:sp>
      <p:sp>
        <p:nvSpPr>
          <p:cNvPr id="710659" name="Rectangle 3"/>
          <p:cNvSpPr>
            <a:spLocks noGrp="1" noChangeArrowheads="1"/>
          </p:cNvSpPr>
          <p:nvPr>
            <p:ph type="body" idx="1"/>
          </p:nvPr>
        </p:nvSpPr>
        <p:spPr>
          <a:xfrm>
            <a:off x="1905000" y="1447800"/>
            <a:ext cx="8534400" cy="4648200"/>
          </a:xfrm>
        </p:spPr>
        <p:txBody>
          <a:bodyPr>
            <a:noAutofit/>
          </a:bodyPr>
          <a:lstStyle/>
          <a:p>
            <a:r>
              <a:rPr lang="en-US" dirty="0">
                <a:latin typeface="+mn-lt"/>
              </a:rPr>
              <a:t>Let P = {p</a:t>
            </a:r>
            <a:r>
              <a:rPr lang="en-US" baseline="-25000" dirty="0">
                <a:latin typeface="+mn-lt"/>
              </a:rPr>
              <a:t>i</a:t>
            </a:r>
            <a:r>
              <a:rPr lang="en-US" dirty="0">
                <a:latin typeface="+mn-lt"/>
              </a:rPr>
              <a:t> | 0 </a:t>
            </a:r>
            <a:r>
              <a:rPr lang="en-US" dirty="0">
                <a:latin typeface="+mn-lt"/>
                <a:sym typeface="Symbol" charset="0"/>
              </a:rPr>
              <a:t></a:t>
            </a:r>
            <a:r>
              <a:rPr lang="en-US" dirty="0">
                <a:latin typeface="+mn-lt"/>
              </a:rPr>
              <a:t> </a:t>
            </a:r>
            <a:r>
              <a:rPr lang="en-US" dirty="0" err="1">
                <a:latin typeface="+mn-lt"/>
              </a:rPr>
              <a:t>i</a:t>
            </a:r>
            <a:r>
              <a:rPr lang="en-US" dirty="0">
                <a:latin typeface="+mn-lt"/>
              </a:rPr>
              <a:t> &lt; n} = set of processes</a:t>
            </a:r>
          </a:p>
          <a:p>
            <a:r>
              <a:rPr lang="en-US" dirty="0">
                <a:latin typeface="+mn-lt"/>
              </a:rPr>
              <a:t>Let S(p</a:t>
            </a:r>
            <a:r>
              <a:rPr lang="en-US" baseline="-25000" dirty="0">
                <a:latin typeface="+mn-lt"/>
              </a:rPr>
              <a:t>i</a:t>
            </a:r>
            <a:r>
              <a:rPr lang="en-US" dirty="0">
                <a:latin typeface="+mn-lt"/>
              </a:rPr>
              <a:t>) </a:t>
            </a:r>
            <a:r>
              <a:rPr lang="en-US" dirty="0">
                <a:latin typeface="+mn-lt"/>
                <a:sym typeface="Symbol" charset="0"/>
              </a:rPr>
              <a:t></a:t>
            </a:r>
            <a:r>
              <a:rPr lang="en-US" dirty="0">
                <a:latin typeface="+mn-lt"/>
              </a:rPr>
              <a:t> {running, ready, blocked}</a:t>
            </a:r>
          </a:p>
          <a:p>
            <a:r>
              <a:rPr lang="en-US" dirty="0">
                <a:latin typeface="+mn-lt"/>
              </a:rPr>
              <a:t>Let t(p</a:t>
            </a:r>
            <a:r>
              <a:rPr lang="en-US" baseline="-25000" dirty="0">
                <a:latin typeface="+mn-lt"/>
              </a:rPr>
              <a:t>i</a:t>
            </a:r>
            <a:r>
              <a:rPr lang="en-US" dirty="0">
                <a:latin typeface="+mn-lt"/>
              </a:rPr>
              <a:t>) = Time process needs to be in running state (the </a:t>
            </a:r>
            <a:r>
              <a:rPr lang="en-US" i="1" u="sng" dirty="0">
                <a:latin typeface="+mn-lt"/>
              </a:rPr>
              <a:t>service time</a:t>
            </a:r>
            <a:r>
              <a:rPr lang="en-US" dirty="0">
                <a:latin typeface="+mn-lt"/>
              </a:rPr>
              <a:t>)</a:t>
            </a:r>
          </a:p>
          <a:p>
            <a:r>
              <a:rPr lang="en-US" dirty="0">
                <a:latin typeface="+mn-lt"/>
              </a:rPr>
              <a:t>Let W(p</a:t>
            </a:r>
            <a:r>
              <a:rPr lang="en-US" baseline="-25000" dirty="0">
                <a:latin typeface="+mn-lt"/>
              </a:rPr>
              <a:t>i</a:t>
            </a:r>
            <a:r>
              <a:rPr lang="en-US" dirty="0">
                <a:latin typeface="+mn-lt"/>
              </a:rPr>
              <a:t>) = Time p</a:t>
            </a:r>
            <a:r>
              <a:rPr lang="en-US" baseline="-25000" dirty="0">
                <a:latin typeface="+mn-lt"/>
              </a:rPr>
              <a:t>i</a:t>
            </a:r>
            <a:r>
              <a:rPr lang="en-US" dirty="0">
                <a:latin typeface="+mn-lt"/>
              </a:rPr>
              <a:t> is in ready state before </a:t>
            </a:r>
            <a:r>
              <a:rPr lang="en-US" u="sng" dirty="0">
                <a:latin typeface="+mn-lt"/>
              </a:rPr>
              <a:t>first</a:t>
            </a:r>
            <a:r>
              <a:rPr lang="en-US" dirty="0">
                <a:latin typeface="+mn-lt"/>
              </a:rPr>
              <a:t> transition to running (</a:t>
            </a:r>
            <a:r>
              <a:rPr lang="en-US" i="1" u="sng" dirty="0">
                <a:solidFill>
                  <a:srgbClr val="FF0000"/>
                </a:solidFill>
                <a:latin typeface="+mn-lt"/>
              </a:rPr>
              <a:t>wait time</a:t>
            </a:r>
            <a:r>
              <a:rPr lang="en-US" dirty="0">
                <a:latin typeface="+mn-lt"/>
              </a:rPr>
              <a:t>)</a:t>
            </a:r>
          </a:p>
          <a:p>
            <a:r>
              <a:rPr lang="en-US" dirty="0">
                <a:latin typeface="+mn-lt"/>
              </a:rPr>
              <a:t>Let </a:t>
            </a:r>
            <a:r>
              <a:rPr lang="en-US" dirty="0" err="1">
                <a:latin typeface="+mn-lt"/>
              </a:rPr>
              <a:t>T</a:t>
            </a:r>
            <a:r>
              <a:rPr lang="en-US" baseline="-25000" dirty="0" err="1">
                <a:latin typeface="+mn-lt"/>
              </a:rPr>
              <a:t>TRnd</a:t>
            </a:r>
            <a:r>
              <a:rPr lang="en-US" dirty="0">
                <a:latin typeface="+mn-lt"/>
              </a:rPr>
              <a:t>(p</a:t>
            </a:r>
            <a:r>
              <a:rPr lang="en-US" baseline="-25000" dirty="0">
                <a:latin typeface="+mn-lt"/>
              </a:rPr>
              <a:t>i</a:t>
            </a:r>
            <a:r>
              <a:rPr lang="en-US" dirty="0">
                <a:latin typeface="+mn-lt"/>
              </a:rPr>
              <a:t>) = Time from p</a:t>
            </a:r>
            <a:r>
              <a:rPr lang="en-US" baseline="-25000" dirty="0">
                <a:latin typeface="+mn-lt"/>
              </a:rPr>
              <a:t>i</a:t>
            </a:r>
            <a:r>
              <a:rPr lang="en-US" dirty="0">
                <a:latin typeface="+mn-lt"/>
              </a:rPr>
              <a:t> first enter ready to last exit ready (</a:t>
            </a:r>
            <a:r>
              <a:rPr lang="en-US" i="1" u="sng" dirty="0">
                <a:solidFill>
                  <a:srgbClr val="FF0000"/>
                </a:solidFill>
                <a:latin typeface="+mn-lt"/>
              </a:rPr>
              <a:t>turnaround time</a:t>
            </a:r>
            <a:r>
              <a:rPr lang="en-US" dirty="0">
                <a:latin typeface="+mn-lt"/>
              </a:rPr>
              <a:t>)</a:t>
            </a:r>
          </a:p>
          <a:p>
            <a:r>
              <a:rPr lang="en-US" dirty="0">
                <a:latin typeface="+mn-lt"/>
              </a:rPr>
              <a:t>Batch </a:t>
            </a:r>
            <a:r>
              <a:rPr lang="en-US" i="1" u="sng" dirty="0">
                <a:solidFill>
                  <a:srgbClr val="FF0000"/>
                </a:solidFill>
                <a:latin typeface="+mn-lt"/>
              </a:rPr>
              <a:t>Throughput rate</a:t>
            </a:r>
            <a:r>
              <a:rPr lang="en-US" dirty="0">
                <a:latin typeface="+mn-lt"/>
              </a:rPr>
              <a:t> = inverse of </a:t>
            </a:r>
            <a:r>
              <a:rPr lang="en-US" dirty="0" err="1">
                <a:latin typeface="+mn-lt"/>
              </a:rPr>
              <a:t>avg</a:t>
            </a:r>
            <a:r>
              <a:rPr lang="en-US" dirty="0">
                <a:latin typeface="+mn-lt"/>
              </a:rPr>
              <a:t> </a:t>
            </a:r>
            <a:r>
              <a:rPr lang="en-US" dirty="0" err="1">
                <a:latin typeface="+mn-lt"/>
              </a:rPr>
              <a:t>T</a:t>
            </a:r>
            <a:r>
              <a:rPr lang="en-US" baseline="-25000" dirty="0" err="1">
                <a:latin typeface="+mn-lt"/>
              </a:rPr>
              <a:t>TRnd</a:t>
            </a:r>
            <a:endParaRPr lang="en-US" dirty="0">
              <a:latin typeface="+mn-lt"/>
            </a:endParaRPr>
          </a:p>
          <a:p>
            <a:r>
              <a:rPr lang="en-US" dirty="0">
                <a:latin typeface="+mn-lt"/>
              </a:rPr>
              <a:t>Timesharing </a:t>
            </a:r>
            <a:r>
              <a:rPr lang="en-US" dirty="0">
                <a:solidFill>
                  <a:srgbClr val="FF0000"/>
                </a:solidFill>
                <a:latin typeface="+mn-lt"/>
              </a:rPr>
              <a:t>response time</a:t>
            </a:r>
            <a:r>
              <a:rPr lang="en-US" dirty="0">
                <a:latin typeface="+mn-lt"/>
              </a:rPr>
              <a:t> = W(p</a:t>
            </a:r>
            <a:r>
              <a:rPr lang="en-US" baseline="-25000" dirty="0">
                <a:latin typeface="+mn-lt"/>
              </a:rPr>
              <a:t>i</a:t>
            </a:r>
            <a:r>
              <a:rPr lang="en-US" dirty="0">
                <a:latin typeface="+mn-lt"/>
              </a:rPr>
              <a:t>) </a:t>
            </a:r>
          </a:p>
        </p:txBody>
      </p:sp>
      <p:sp>
        <p:nvSpPr>
          <p:cNvPr id="2" name="Slide Number Placeholder 1"/>
          <p:cNvSpPr>
            <a:spLocks noGrp="1"/>
          </p:cNvSpPr>
          <p:nvPr>
            <p:ph type="sldNum" sz="quarter" idx="4294967295"/>
          </p:nvPr>
        </p:nvSpPr>
        <p:spPr>
          <a:xfrm>
            <a:off x="1902666" y="6149789"/>
            <a:ext cx="533400" cy="365125"/>
          </a:xfrm>
          <a:prstGeom prst="rect">
            <a:avLst/>
          </a:prstGeom>
        </p:spPr>
        <p:txBody>
          <a:bodyPr/>
          <a:lstStyle/>
          <a:p>
            <a:fld id="{3FFF1679-83E0-4571-98D7-4BB535B5F505}" type="slidenum">
              <a:rPr lang="en-US" smtClean="0"/>
              <a:pPr/>
              <a:t>37</a:t>
            </a:fld>
            <a:endParaRPr lang="en-US"/>
          </a:p>
        </p:txBody>
      </p:sp>
    </p:spTree>
    <p:extLst>
      <p:ext uri="{BB962C8B-B14F-4D97-AF65-F5344CB8AC3E}">
        <p14:creationId xmlns:p14="http://schemas.microsoft.com/office/powerpoint/2010/main" val="365034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ChangeArrowheads="1"/>
          </p:cNvSpPr>
          <p:nvPr/>
        </p:nvSpPr>
        <p:spPr bwMode="auto">
          <a:xfrm>
            <a:off x="2209800" y="6096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First-Come-First-Served</a:t>
            </a:r>
          </a:p>
        </p:txBody>
      </p:sp>
      <p:sp>
        <p:nvSpPr>
          <p:cNvPr id="718851" name="Text Box 3"/>
          <p:cNvSpPr txBox="1">
            <a:spLocks noChangeArrowheads="1"/>
          </p:cNvSpPr>
          <p:nvPr/>
        </p:nvSpPr>
        <p:spPr bwMode="auto">
          <a:xfrm>
            <a:off x="2209801" y="1371600"/>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a:t>
            </a:r>
          </a:p>
          <a:p>
            <a:pPr eaLnBrk="0" hangingPunct="0"/>
            <a:r>
              <a:rPr lang="en-US" sz="2000"/>
              <a:t>0    350</a:t>
            </a:r>
          </a:p>
          <a:p>
            <a:pPr eaLnBrk="0" hangingPunct="0"/>
            <a:r>
              <a:rPr lang="en-US" sz="2000"/>
              <a:t>1    125</a:t>
            </a:r>
          </a:p>
          <a:p>
            <a:pPr eaLnBrk="0" hangingPunct="0"/>
            <a:r>
              <a:rPr lang="en-US" sz="2000"/>
              <a:t>2    475</a:t>
            </a:r>
          </a:p>
          <a:p>
            <a:pPr eaLnBrk="0" hangingPunct="0"/>
            <a:r>
              <a:rPr lang="en-US" sz="2000"/>
              <a:t>3    250</a:t>
            </a:r>
          </a:p>
          <a:p>
            <a:pPr eaLnBrk="0" hangingPunct="0"/>
            <a:r>
              <a:rPr lang="en-US" sz="2000"/>
              <a:t>4      75</a:t>
            </a:r>
            <a:endParaRPr lang="en-US"/>
          </a:p>
        </p:txBody>
      </p:sp>
      <p:sp>
        <p:nvSpPr>
          <p:cNvPr id="718852" name="Rectangle 4"/>
          <p:cNvSpPr>
            <a:spLocks noChangeArrowheads="1"/>
          </p:cNvSpPr>
          <p:nvPr/>
        </p:nvSpPr>
        <p:spPr bwMode="auto">
          <a:xfrm>
            <a:off x="4267200" y="3276600"/>
            <a:ext cx="1143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18853" name="Text Box 5"/>
          <p:cNvSpPr txBox="1">
            <a:spLocks noChangeArrowheads="1"/>
          </p:cNvSpPr>
          <p:nvPr/>
        </p:nvSpPr>
        <p:spPr bwMode="auto">
          <a:xfrm>
            <a:off x="1981200" y="4038600"/>
            <a:ext cx="269336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T</a:t>
            </a:r>
            <a:r>
              <a:rPr lang="en-US" sz="2000" baseline="-25000"/>
              <a:t>TRnd</a:t>
            </a:r>
            <a:r>
              <a:rPr lang="en-US" sz="2000"/>
              <a:t>(p</a:t>
            </a:r>
            <a:r>
              <a:rPr lang="en-US" sz="2000" baseline="-25000"/>
              <a:t>0</a:t>
            </a:r>
            <a:r>
              <a:rPr lang="en-US" sz="2000"/>
              <a:t>) = </a:t>
            </a:r>
            <a:r>
              <a:rPr lang="en-US" sz="2000">
                <a:latin typeface="Symbol" charset="0"/>
              </a:rPr>
              <a:t>t</a:t>
            </a:r>
            <a:r>
              <a:rPr lang="en-US" sz="2000"/>
              <a:t>(p</a:t>
            </a:r>
            <a:r>
              <a:rPr lang="en-US" sz="2000" baseline="-25000"/>
              <a:t>0</a:t>
            </a:r>
            <a:r>
              <a:rPr lang="en-US" sz="2000"/>
              <a:t>) = 350</a:t>
            </a:r>
          </a:p>
        </p:txBody>
      </p:sp>
      <p:sp>
        <p:nvSpPr>
          <p:cNvPr id="718854" name="Text Box 6"/>
          <p:cNvSpPr txBox="1">
            <a:spLocks noChangeArrowheads="1"/>
          </p:cNvSpPr>
          <p:nvPr/>
        </p:nvSpPr>
        <p:spPr bwMode="auto">
          <a:xfrm>
            <a:off x="7239000" y="4038600"/>
            <a:ext cx="140775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W(p</a:t>
            </a:r>
            <a:r>
              <a:rPr lang="en-US" sz="2000" baseline="-25000"/>
              <a:t>0</a:t>
            </a:r>
            <a:r>
              <a:rPr lang="en-US" sz="2000"/>
              <a:t>)  =  0</a:t>
            </a:r>
          </a:p>
        </p:txBody>
      </p:sp>
      <p:sp>
        <p:nvSpPr>
          <p:cNvPr id="718855" name="Freeform 7"/>
          <p:cNvSpPr>
            <a:spLocks/>
          </p:cNvSpPr>
          <p:nvPr/>
        </p:nvSpPr>
        <p:spPr bwMode="auto">
          <a:xfrm>
            <a:off x="3276600" y="1905000"/>
            <a:ext cx="1524000" cy="1371600"/>
          </a:xfrm>
          <a:custGeom>
            <a:avLst/>
            <a:gdLst>
              <a:gd name="T0" fmla="*/ 0 w 960"/>
              <a:gd name="T1" fmla="*/ 0 h 864"/>
              <a:gd name="T2" fmla="*/ 960 w 960"/>
              <a:gd name="T3" fmla="*/ 0 h 864"/>
              <a:gd name="T4" fmla="*/ 960 w 960"/>
              <a:gd name="T5" fmla="*/ 864 h 864"/>
            </a:gdLst>
            <a:ahLst/>
            <a:cxnLst>
              <a:cxn ang="0">
                <a:pos x="T0" y="T1"/>
              </a:cxn>
              <a:cxn ang="0">
                <a:pos x="T2" y="T3"/>
              </a:cxn>
              <a:cxn ang="0">
                <a:pos x="T4" y="T5"/>
              </a:cxn>
            </a:cxnLst>
            <a:rect l="0" t="0" r="r" b="b"/>
            <a:pathLst>
              <a:path w="960" h="864">
                <a:moveTo>
                  <a:pt x="0" y="0"/>
                </a:moveTo>
                <a:lnTo>
                  <a:pt x="960" y="0"/>
                </a:lnTo>
                <a:lnTo>
                  <a:pt x="960" y="864"/>
                </a:lnTo>
              </a:path>
            </a:pathLst>
          </a:custGeom>
          <a:noFill/>
          <a:ln w="9525" cap="flat">
            <a:solidFill>
              <a:schemeClr val="tx1"/>
            </a:solidFill>
            <a:prstDash val="sysDot"/>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8856" name="Text Box 8"/>
          <p:cNvSpPr txBox="1">
            <a:spLocks noChangeArrowheads="1"/>
          </p:cNvSpPr>
          <p:nvPr/>
        </p:nvSpPr>
        <p:spPr bwMode="auto">
          <a:xfrm>
            <a:off x="4191000" y="29718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18857" name="Text Box 9"/>
          <p:cNvSpPr txBox="1">
            <a:spLocks noChangeArrowheads="1"/>
          </p:cNvSpPr>
          <p:nvPr/>
        </p:nvSpPr>
        <p:spPr bwMode="auto">
          <a:xfrm>
            <a:off x="51054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350</a:t>
            </a: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38</a:t>
            </a:fld>
            <a:endParaRPr lang="en-US" dirty="0"/>
          </a:p>
        </p:txBody>
      </p:sp>
    </p:spTree>
    <p:extLst>
      <p:ext uri="{BB962C8B-B14F-4D97-AF65-F5344CB8AC3E}">
        <p14:creationId xmlns:p14="http://schemas.microsoft.com/office/powerpoint/2010/main" val="7677569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a:xfrm>
            <a:off x="2209800" y="731838"/>
            <a:ext cx="7696200" cy="411163"/>
          </a:xfrm>
        </p:spPr>
        <p:txBody>
          <a:bodyPr/>
          <a:lstStyle/>
          <a:p>
            <a:r>
              <a:rPr lang="en-US" dirty="0">
                <a:latin typeface="+mj-lt"/>
              </a:rPr>
              <a:t>FCFS Average Wait Time</a:t>
            </a:r>
          </a:p>
        </p:txBody>
      </p:sp>
      <p:sp>
        <p:nvSpPr>
          <p:cNvPr id="723971" name="Text Box 3"/>
          <p:cNvSpPr txBox="1">
            <a:spLocks noChangeArrowheads="1"/>
          </p:cNvSpPr>
          <p:nvPr/>
        </p:nvSpPr>
        <p:spPr bwMode="auto">
          <a:xfrm>
            <a:off x="2209801" y="2041525"/>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a:t>
            </a:r>
          </a:p>
          <a:p>
            <a:pPr eaLnBrk="0" hangingPunct="0"/>
            <a:r>
              <a:rPr lang="en-US" sz="2000"/>
              <a:t>0    350</a:t>
            </a:r>
          </a:p>
          <a:p>
            <a:pPr eaLnBrk="0" hangingPunct="0"/>
            <a:r>
              <a:rPr lang="en-US" sz="2000"/>
              <a:t>1    125</a:t>
            </a:r>
          </a:p>
          <a:p>
            <a:pPr eaLnBrk="0" hangingPunct="0"/>
            <a:r>
              <a:rPr lang="en-US" sz="2000"/>
              <a:t>2    475</a:t>
            </a:r>
          </a:p>
          <a:p>
            <a:pPr eaLnBrk="0" hangingPunct="0"/>
            <a:r>
              <a:rPr lang="en-US" sz="2000"/>
              <a:t>3    250</a:t>
            </a:r>
          </a:p>
          <a:p>
            <a:pPr eaLnBrk="0" hangingPunct="0"/>
            <a:r>
              <a:rPr lang="en-US" sz="2000"/>
              <a:t>4      75</a:t>
            </a:r>
            <a:endParaRPr lang="en-US"/>
          </a:p>
        </p:txBody>
      </p:sp>
      <p:sp>
        <p:nvSpPr>
          <p:cNvPr id="723972" name="Rectangle 4"/>
          <p:cNvSpPr>
            <a:spLocks noChangeArrowheads="1"/>
          </p:cNvSpPr>
          <p:nvPr/>
        </p:nvSpPr>
        <p:spPr bwMode="auto">
          <a:xfrm>
            <a:off x="4267200" y="3276600"/>
            <a:ext cx="1143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23973" name="Rectangle 5"/>
          <p:cNvSpPr>
            <a:spLocks noChangeArrowheads="1"/>
          </p:cNvSpPr>
          <p:nvPr/>
        </p:nvSpPr>
        <p:spPr bwMode="auto">
          <a:xfrm>
            <a:off x="5410200" y="3276600"/>
            <a:ext cx="5334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23974" name="Rectangle 6"/>
          <p:cNvSpPr>
            <a:spLocks noChangeArrowheads="1"/>
          </p:cNvSpPr>
          <p:nvPr/>
        </p:nvSpPr>
        <p:spPr bwMode="auto">
          <a:xfrm>
            <a:off x="5943600" y="3276600"/>
            <a:ext cx="17526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23975" name="Rectangle 7"/>
          <p:cNvSpPr>
            <a:spLocks noChangeArrowheads="1"/>
          </p:cNvSpPr>
          <p:nvPr/>
        </p:nvSpPr>
        <p:spPr bwMode="auto">
          <a:xfrm>
            <a:off x="7696200" y="3276600"/>
            <a:ext cx="838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23976" name="Rectangle 8"/>
          <p:cNvSpPr>
            <a:spLocks noChangeArrowheads="1"/>
          </p:cNvSpPr>
          <p:nvPr/>
        </p:nvSpPr>
        <p:spPr bwMode="auto">
          <a:xfrm>
            <a:off x="8534400" y="3276600"/>
            <a:ext cx="381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23977" name="Text Box 9"/>
          <p:cNvSpPr txBox="1">
            <a:spLocks noChangeArrowheads="1"/>
          </p:cNvSpPr>
          <p:nvPr/>
        </p:nvSpPr>
        <p:spPr bwMode="auto">
          <a:xfrm>
            <a:off x="1981201" y="4038600"/>
            <a:ext cx="5501827"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T</a:t>
            </a:r>
            <a:r>
              <a:rPr lang="en-US" sz="2000" baseline="-25000"/>
              <a:t>TRnd</a:t>
            </a:r>
            <a:r>
              <a:rPr lang="en-US" sz="2000"/>
              <a:t>(p</a:t>
            </a:r>
            <a:r>
              <a:rPr lang="en-US" sz="2000" baseline="-25000"/>
              <a:t>0</a:t>
            </a:r>
            <a:r>
              <a:rPr lang="en-US" sz="2000"/>
              <a:t>) = </a:t>
            </a:r>
            <a:r>
              <a:rPr lang="en-US" sz="2000">
                <a:latin typeface="Symbol" charset="0"/>
              </a:rPr>
              <a:t>t</a:t>
            </a:r>
            <a:r>
              <a:rPr lang="en-US" sz="2000"/>
              <a:t>(p</a:t>
            </a:r>
            <a:r>
              <a:rPr lang="en-US" sz="2000" baseline="-25000"/>
              <a:t>0</a:t>
            </a:r>
            <a:r>
              <a:rPr lang="en-US" sz="2000"/>
              <a:t>) = 350</a:t>
            </a:r>
          </a:p>
          <a:p>
            <a:pPr eaLnBrk="0" hangingPunct="0"/>
            <a:r>
              <a:rPr lang="en-US" sz="2000"/>
              <a:t>T</a:t>
            </a:r>
            <a:r>
              <a:rPr lang="en-US" sz="2000" baseline="-25000"/>
              <a:t>TRnd</a:t>
            </a:r>
            <a:r>
              <a:rPr lang="en-US" sz="2000"/>
              <a:t>(p</a:t>
            </a:r>
            <a:r>
              <a:rPr lang="en-US" sz="2000" baseline="-25000"/>
              <a:t>1</a:t>
            </a:r>
            <a:r>
              <a:rPr lang="en-US" sz="2000"/>
              <a:t>) = (</a:t>
            </a:r>
            <a:r>
              <a:rPr lang="en-US" sz="2000">
                <a:latin typeface="Symbol" charset="0"/>
              </a:rPr>
              <a:t>t</a:t>
            </a:r>
            <a:r>
              <a:rPr lang="en-US" sz="2000"/>
              <a:t>(p</a:t>
            </a:r>
            <a:r>
              <a:rPr lang="en-US" sz="2000" baseline="-25000"/>
              <a:t>1</a:t>
            </a:r>
            <a:r>
              <a:rPr lang="en-US" sz="2000"/>
              <a:t>) +T</a:t>
            </a:r>
            <a:r>
              <a:rPr lang="en-US" sz="2000" baseline="-25000"/>
              <a:t>TRnd</a:t>
            </a:r>
            <a:r>
              <a:rPr lang="en-US" sz="2000"/>
              <a:t>(p</a:t>
            </a:r>
            <a:r>
              <a:rPr lang="en-US" sz="2000" baseline="-25000"/>
              <a:t>0</a:t>
            </a:r>
            <a:r>
              <a:rPr lang="en-US" sz="2000"/>
              <a:t>)) = 125+350 = 475</a:t>
            </a:r>
          </a:p>
          <a:p>
            <a:pPr eaLnBrk="0" hangingPunct="0"/>
            <a:r>
              <a:rPr lang="en-US" sz="2000"/>
              <a:t>T</a:t>
            </a:r>
            <a:r>
              <a:rPr lang="en-US" sz="2000" baseline="-25000"/>
              <a:t>TRnd</a:t>
            </a:r>
            <a:r>
              <a:rPr lang="en-US" sz="2000"/>
              <a:t>(p</a:t>
            </a:r>
            <a:r>
              <a:rPr lang="en-US" sz="2000" baseline="-25000"/>
              <a:t>2</a:t>
            </a:r>
            <a:r>
              <a:rPr lang="en-US" sz="2000"/>
              <a:t>) = (</a:t>
            </a:r>
            <a:r>
              <a:rPr lang="en-US" sz="2000">
                <a:latin typeface="Symbol" charset="0"/>
              </a:rPr>
              <a:t>t</a:t>
            </a:r>
            <a:r>
              <a:rPr lang="en-US" sz="2000"/>
              <a:t>(p</a:t>
            </a:r>
            <a:r>
              <a:rPr lang="en-US" sz="2000" baseline="-25000"/>
              <a:t>2</a:t>
            </a:r>
            <a:r>
              <a:rPr lang="en-US" sz="2000"/>
              <a:t>) +T</a:t>
            </a:r>
            <a:r>
              <a:rPr lang="en-US" sz="2000" baseline="-25000"/>
              <a:t>TRnd</a:t>
            </a:r>
            <a:r>
              <a:rPr lang="en-US" sz="2000"/>
              <a:t>(p</a:t>
            </a:r>
            <a:r>
              <a:rPr lang="en-US" sz="2000" baseline="-25000"/>
              <a:t>1</a:t>
            </a:r>
            <a:r>
              <a:rPr lang="en-US" sz="2000"/>
              <a:t>)) = 475+475 = 950</a:t>
            </a:r>
          </a:p>
          <a:p>
            <a:pPr eaLnBrk="0" hangingPunct="0"/>
            <a:r>
              <a:rPr lang="en-US" sz="2000"/>
              <a:t>T</a:t>
            </a:r>
            <a:r>
              <a:rPr lang="en-US" sz="2000" baseline="-25000"/>
              <a:t>TRnd</a:t>
            </a:r>
            <a:r>
              <a:rPr lang="en-US" sz="2000"/>
              <a:t>(p</a:t>
            </a:r>
            <a:r>
              <a:rPr lang="en-US" sz="2000" baseline="-25000"/>
              <a:t>3</a:t>
            </a:r>
            <a:r>
              <a:rPr lang="en-US" sz="2000"/>
              <a:t>) = (</a:t>
            </a:r>
            <a:r>
              <a:rPr lang="en-US" sz="2000">
                <a:latin typeface="Symbol" charset="0"/>
              </a:rPr>
              <a:t>t</a:t>
            </a:r>
            <a:r>
              <a:rPr lang="en-US" sz="2000"/>
              <a:t>(p</a:t>
            </a:r>
            <a:r>
              <a:rPr lang="en-US" sz="2000" baseline="-25000"/>
              <a:t>3</a:t>
            </a:r>
            <a:r>
              <a:rPr lang="en-US" sz="2000"/>
              <a:t>) +T</a:t>
            </a:r>
            <a:r>
              <a:rPr lang="en-US" sz="2000" baseline="-25000"/>
              <a:t>TRnd</a:t>
            </a:r>
            <a:r>
              <a:rPr lang="en-US" sz="2000"/>
              <a:t>(p</a:t>
            </a:r>
            <a:r>
              <a:rPr lang="en-US" sz="2000" baseline="-25000"/>
              <a:t>2</a:t>
            </a:r>
            <a:r>
              <a:rPr lang="en-US" sz="2000"/>
              <a:t>)) = 250+950 = 1200</a:t>
            </a:r>
          </a:p>
          <a:p>
            <a:pPr eaLnBrk="0" hangingPunct="0"/>
            <a:r>
              <a:rPr lang="en-US" sz="2000"/>
              <a:t>T</a:t>
            </a:r>
            <a:r>
              <a:rPr lang="en-US" sz="2000" baseline="-25000"/>
              <a:t>TRnd</a:t>
            </a:r>
            <a:r>
              <a:rPr lang="en-US" sz="2000"/>
              <a:t>(p</a:t>
            </a:r>
            <a:r>
              <a:rPr lang="en-US" sz="2000" baseline="-25000"/>
              <a:t>4</a:t>
            </a:r>
            <a:r>
              <a:rPr lang="en-US" sz="2000"/>
              <a:t>) = (</a:t>
            </a:r>
            <a:r>
              <a:rPr lang="en-US" sz="2000">
                <a:latin typeface="Symbol" charset="0"/>
              </a:rPr>
              <a:t>t</a:t>
            </a:r>
            <a:r>
              <a:rPr lang="en-US" sz="2000"/>
              <a:t>(p</a:t>
            </a:r>
            <a:r>
              <a:rPr lang="en-US" sz="2000" baseline="-25000"/>
              <a:t>4</a:t>
            </a:r>
            <a:r>
              <a:rPr lang="en-US" sz="2000"/>
              <a:t>) +T</a:t>
            </a:r>
            <a:r>
              <a:rPr lang="en-US" sz="2000" baseline="-25000"/>
              <a:t>TRnd</a:t>
            </a:r>
            <a:r>
              <a:rPr lang="en-US" sz="2000"/>
              <a:t>(p</a:t>
            </a:r>
            <a:r>
              <a:rPr lang="en-US" sz="2000" baseline="-25000"/>
              <a:t>3</a:t>
            </a:r>
            <a:r>
              <a:rPr lang="en-US" sz="2000"/>
              <a:t>)) = 75+1200 = 1275</a:t>
            </a:r>
          </a:p>
        </p:txBody>
      </p:sp>
      <p:sp>
        <p:nvSpPr>
          <p:cNvPr id="723978" name="Text Box 10"/>
          <p:cNvSpPr txBox="1">
            <a:spLocks noChangeArrowheads="1"/>
          </p:cNvSpPr>
          <p:nvPr/>
        </p:nvSpPr>
        <p:spPr bwMode="auto">
          <a:xfrm>
            <a:off x="7467600" y="4038600"/>
            <a:ext cx="3031792"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t>W(p</a:t>
            </a:r>
            <a:r>
              <a:rPr lang="en-US" sz="2000" baseline="-25000" dirty="0"/>
              <a:t>0</a:t>
            </a:r>
            <a:r>
              <a:rPr lang="en-US" sz="2000" dirty="0"/>
              <a:t>)  = 0</a:t>
            </a:r>
          </a:p>
          <a:p>
            <a:pPr eaLnBrk="0" hangingPunct="0"/>
            <a:r>
              <a:rPr lang="en-US" sz="2000" dirty="0"/>
              <a:t>W(p</a:t>
            </a:r>
            <a:r>
              <a:rPr lang="en-US" sz="2000" baseline="-25000" dirty="0"/>
              <a:t>1</a:t>
            </a:r>
            <a:r>
              <a:rPr lang="en-US" sz="2000" dirty="0"/>
              <a:t>)  = </a:t>
            </a:r>
            <a:r>
              <a:rPr lang="en-US" sz="2000" dirty="0" err="1"/>
              <a:t>T</a:t>
            </a:r>
            <a:r>
              <a:rPr lang="en-US" sz="2000" baseline="-25000" dirty="0" err="1"/>
              <a:t>TRnd</a:t>
            </a:r>
            <a:r>
              <a:rPr lang="en-US" sz="2000" dirty="0"/>
              <a:t>(p</a:t>
            </a:r>
            <a:r>
              <a:rPr lang="en-US" sz="2000" baseline="-25000" dirty="0"/>
              <a:t>0</a:t>
            </a:r>
            <a:r>
              <a:rPr lang="en-US" sz="2000" dirty="0"/>
              <a:t>) = 350</a:t>
            </a:r>
          </a:p>
          <a:p>
            <a:pPr eaLnBrk="0" hangingPunct="0"/>
            <a:r>
              <a:rPr lang="en-US" sz="2000" dirty="0"/>
              <a:t>W(p</a:t>
            </a:r>
            <a:r>
              <a:rPr lang="en-US" sz="2000" baseline="-25000" dirty="0"/>
              <a:t>2</a:t>
            </a:r>
            <a:r>
              <a:rPr lang="en-US" sz="2000" dirty="0"/>
              <a:t>)  = </a:t>
            </a:r>
            <a:r>
              <a:rPr lang="en-US" sz="2000" dirty="0" err="1"/>
              <a:t>T</a:t>
            </a:r>
            <a:r>
              <a:rPr lang="en-US" sz="2000" baseline="-25000" dirty="0" err="1"/>
              <a:t>TRnd</a:t>
            </a:r>
            <a:r>
              <a:rPr lang="en-US" sz="2000" dirty="0"/>
              <a:t>(p</a:t>
            </a:r>
            <a:r>
              <a:rPr lang="en-US" sz="2000" baseline="-25000" dirty="0"/>
              <a:t>1</a:t>
            </a:r>
            <a:r>
              <a:rPr lang="en-US" sz="2000" dirty="0"/>
              <a:t>) = 475</a:t>
            </a:r>
          </a:p>
          <a:p>
            <a:pPr eaLnBrk="0" hangingPunct="0"/>
            <a:r>
              <a:rPr lang="en-US" sz="2000" dirty="0"/>
              <a:t>W(p</a:t>
            </a:r>
            <a:r>
              <a:rPr lang="en-US" sz="2000" baseline="-25000" dirty="0"/>
              <a:t>3</a:t>
            </a:r>
            <a:r>
              <a:rPr lang="en-US" sz="2000" dirty="0"/>
              <a:t>)  = </a:t>
            </a:r>
            <a:r>
              <a:rPr lang="en-US" sz="2000" dirty="0" err="1"/>
              <a:t>T</a:t>
            </a:r>
            <a:r>
              <a:rPr lang="en-US" sz="2000" baseline="-25000" dirty="0" err="1"/>
              <a:t>TRnd</a:t>
            </a:r>
            <a:r>
              <a:rPr lang="en-US" sz="2000" dirty="0"/>
              <a:t>(p</a:t>
            </a:r>
            <a:r>
              <a:rPr lang="en-US" sz="2000" baseline="-25000" dirty="0"/>
              <a:t>2</a:t>
            </a:r>
            <a:r>
              <a:rPr lang="en-US" sz="2000" dirty="0"/>
              <a:t>) = 950</a:t>
            </a:r>
          </a:p>
          <a:p>
            <a:pPr eaLnBrk="0" hangingPunct="0"/>
            <a:r>
              <a:rPr lang="en-US" sz="2000" dirty="0"/>
              <a:t>W(p</a:t>
            </a:r>
            <a:r>
              <a:rPr lang="en-US" sz="2000" baseline="-25000" dirty="0"/>
              <a:t>4</a:t>
            </a:r>
            <a:r>
              <a:rPr lang="en-US" sz="2000" dirty="0"/>
              <a:t>)  = </a:t>
            </a:r>
            <a:r>
              <a:rPr lang="en-US" sz="2000" dirty="0" err="1"/>
              <a:t>T</a:t>
            </a:r>
            <a:r>
              <a:rPr lang="en-US" sz="2000" baseline="-25000" dirty="0" err="1"/>
              <a:t>TRnd</a:t>
            </a:r>
            <a:r>
              <a:rPr lang="en-US" sz="2000" dirty="0"/>
              <a:t>(p</a:t>
            </a:r>
            <a:r>
              <a:rPr lang="en-US" sz="2000" baseline="-25000" dirty="0"/>
              <a:t>3</a:t>
            </a:r>
            <a:r>
              <a:rPr lang="en-US" sz="2000" dirty="0"/>
              <a:t>) = 1200</a:t>
            </a:r>
          </a:p>
        </p:txBody>
      </p:sp>
      <p:sp>
        <p:nvSpPr>
          <p:cNvPr id="723979" name="Text Box 11"/>
          <p:cNvSpPr txBox="1">
            <a:spLocks noChangeArrowheads="1"/>
          </p:cNvSpPr>
          <p:nvPr/>
        </p:nvSpPr>
        <p:spPr bwMode="auto">
          <a:xfrm>
            <a:off x="4038600" y="5867400"/>
            <a:ext cx="575042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err="1">
                <a:solidFill>
                  <a:srgbClr val="FF0000"/>
                </a:solidFill>
              </a:rPr>
              <a:t>W</a:t>
            </a:r>
            <a:r>
              <a:rPr lang="en-US" sz="2000" baseline="-25000" dirty="0" err="1">
                <a:solidFill>
                  <a:srgbClr val="FF0000"/>
                </a:solidFill>
              </a:rPr>
              <a:t>avg</a:t>
            </a:r>
            <a:r>
              <a:rPr lang="en-US" sz="2000" dirty="0">
                <a:solidFill>
                  <a:srgbClr val="FF0000"/>
                </a:solidFill>
              </a:rPr>
              <a:t> = (0+350+475+950+1200)/5 = 2974/5 = 595</a:t>
            </a:r>
            <a:endParaRPr lang="en-US" dirty="0">
              <a:solidFill>
                <a:srgbClr val="FF0000"/>
              </a:solidFill>
            </a:endParaRPr>
          </a:p>
        </p:txBody>
      </p:sp>
      <p:sp>
        <p:nvSpPr>
          <p:cNvPr id="723980" name="Text Box 12"/>
          <p:cNvSpPr txBox="1">
            <a:spLocks noChangeArrowheads="1"/>
          </p:cNvSpPr>
          <p:nvPr/>
        </p:nvSpPr>
        <p:spPr bwMode="auto">
          <a:xfrm>
            <a:off x="8763001" y="29718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1275</a:t>
            </a:r>
          </a:p>
        </p:txBody>
      </p:sp>
      <p:sp>
        <p:nvSpPr>
          <p:cNvPr id="723981" name="Text Box 13"/>
          <p:cNvSpPr txBox="1">
            <a:spLocks noChangeArrowheads="1"/>
          </p:cNvSpPr>
          <p:nvPr/>
        </p:nvSpPr>
        <p:spPr bwMode="auto">
          <a:xfrm>
            <a:off x="8229601" y="29718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1200</a:t>
            </a:r>
          </a:p>
        </p:txBody>
      </p:sp>
      <p:sp>
        <p:nvSpPr>
          <p:cNvPr id="723982" name="Text Box 14"/>
          <p:cNvSpPr txBox="1">
            <a:spLocks noChangeArrowheads="1"/>
          </p:cNvSpPr>
          <p:nvPr/>
        </p:nvSpPr>
        <p:spPr bwMode="auto">
          <a:xfrm>
            <a:off x="73914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900</a:t>
            </a:r>
          </a:p>
        </p:txBody>
      </p:sp>
      <p:sp>
        <p:nvSpPr>
          <p:cNvPr id="723983" name="Text Box 15"/>
          <p:cNvSpPr txBox="1">
            <a:spLocks noChangeArrowheads="1"/>
          </p:cNvSpPr>
          <p:nvPr/>
        </p:nvSpPr>
        <p:spPr bwMode="auto">
          <a:xfrm>
            <a:off x="56388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475</a:t>
            </a:r>
          </a:p>
        </p:txBody>
      </p:sp>
      <p:sp>
        <p:nvSpPr>
          <p:cNvPr id="723984" name="Text Box 16"/>
          <p:cNvSpPr txBox="1">
            <a:spLocks noChangeArrowheads="1"/>
          </p:cNvSpPr>
          <p:nvPr/>
        </p:nvSpPr>
        <p:spPr bwMode="auto">
          <a:xfrm>
            <a:off x="50292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350</a:t>
            </a:r>
          </a:p>
        </p:txBody>
      </p:sp>
      <p:sp>
        <p:nvSpPr>
          <p:cNvPr id="723985" name="Text Box 17"/>
          <p:cNvSpPr txBox="1">
            <a:spLocks noChangeArrowheads="1"/>
          </p:cNvSpPr>
          <p:nvPr/>
        </p:nvSpPr>
        <p:spPr bwMode="auto">
          <a:xfrm>
            <a:off x="4114800" y="29718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23986" name="Text Box 18"/>
          <p:cNvSpPr txBox="1">
            <a:spLocks noChangeArrowheads="1"/>
          </p:cNvSpPr>
          <p:nvPr/>
        </p:nvSpPr>
        <p:spPr bwMode="auto">
          <a:xfrm>
            <a:off x="6324600" y="1676400"/>
            <a:ext cx="3506088" cy="120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eaLnBrk="0" hangingPunct="0">
              <a:buFont typeface="Arial"/>
              <a:buChar char="•"/>
            </a:pPr>
            <a:r>
              <a:rPr lang="en-US" sz="2400" i="1" u="sng" dirty="0">
                <a:latin typeface="+mj-lt"/>
              </a:rPr>
              <a:t>Easy to implement</a:t>
            </a:r>
          </a:p>
          <a:p>
            <a:pPr marL="285750" indent="-285750" eaLnBrk="0" hangingPunct="0">
              <a:buFont typeface="Arial"/>
              <a:buChar char="•"/>
            </a:pPr>
            <a:r>
              <a:rPr lang="en-US" sz="2400" dirty="0">
                <a:latin typeface="+mj-lt"/>
              </a:rPr>
              <a:t>Ignores service time, </a:t>
            </a:r>
            <a:r>
              <a:rPr lang="en-US" sz="2400" dirty="0" err="1">
                <a:latin typeface="+mj-lt"/>
              </a:rPr>
              <a:t>etc</a:t>
            </a:r>
            <a:endParaRPr lang="en-US" sz="2400" dirty="0">
              <a:latin typeface="+mj-lt"/>
            </a:endParaRPr>
          </a:p>
          <a:p>
            <a:pPr marL="285750" indent="-285750" eaLnBrk="0" hangingPunct="0">
              <a:buFont typeface="Arial"/>
              <a:buChar char="•"/>
            </a:pPr>
            <a:r>
              <a:rPr lang="en-US" sz="2400" dirty="0">
                <a:latin typeface="+mj-lt"/>
              </a:rPr>
              <a:t>Not a great performer</a:t>
            </a:r>
          </a:p>
        </p:txBody>
      </p:sp>
      <p:sp>
        <p:nvSpPr>
          <p:cNvPr id="723987" name="Text Box 19"/>
          <p:cNvSpPr txBox="1">
            <a:spLocks noChangeArrowheads="1"/>
          </p:cNvSpPr>
          <p:nvPr/>
        </p:nvSpPr>
        <p:spPr bwMode="auto">
          <a:xfrm>
            <a:off x="3657600" y="1752601"/>
            <a:ext cx="2895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solidFill>
                  <a:srgbClr val="0000FF"/>
                </a:solidFill>
                <a:latin typeface="+mj-lt"/>
              </a:rPr>
              <a:t>Pros and Cons</a:t>
            </a:r>
          </a:p>
        </p:txBody>
      </p:sp>
      <p:sp>
        <p:nvSpPr>
          <p:cNvPr id="723989" name="Text Box 21"/>
          <p:cNvSpPr txBox="1">
            <a:spLocks noChangeArrowheads="1"/>
          </p:cNvSpPr>
          <p:nvPr/>
        </p:nvSpPr>
        <p:spPr bwMode="auto">
          <a:xfrm>
            <a:off x="1828801" y="5867400"/>
            <a:ext cx="20249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solidFill>
                  <a:srgbClr val="FF0000"/>
                </a:solidFill>
              </a:rPr>
              <a:t>W</a:t>
            </a:r>
            <a:r>
              <a:rPr lang="en-US" sz="2000" baseline="-25000">
                <a:solidFill>
                  <a:srgbClr val="FF0000"/>
                </a:solidFill>
              </a:rPr>
              <a:t>TRand_avg</a:t>
            </a:r>
            <a:r>
              <a:rPr lang="en-US" sz="2000">
                <a:solidFill>
                  <a:srgbClr val="FF0000"/>
                </a:solidFill>
              </a:rPr>
              <a:t> = 850</a:t>
            </a:r>
            <a:endParaRPr lang="en-US">
              <a:solidFill>
                <a:srgbClr val="FF0000"/>
              </a:solidFill>
            </a:endParaRPr>
          </a:p>
        </p:txBody>
      </p:sp>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39</a:t>
            </a:fld>
            <a:endParaRPr lang="en-US" dirty="0"/>
          </a:p>
        </p:txBody>
      </p:sp>
    </p:spTree>
    <p:extLst>
      <p:ext uri="{BB962C8B-B14F-4D97-AF65-F5344CB8AC3E}">
        <p14:creationId xmlns:p14="http://schemas.microsoft.com/office/powerpoint/2010/main" val="33417131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46038"/>
            <a:ext cx="8991600" cy="792162"/>
          </a:xfrm>
        </p:spPr>
        <p:txBody>
          <a:bodyPr/>
          <a:lstStyle/>
          <a:p>
            <a:r>
              <a:rPr lang="en-US" sz="3000" dirty="0">
                <a:cs typeface="Calibri"/>
              </a:rPr>
              <a:t>Producer: how to use condition variables in OS/161?</a:t>
            </a:r>
          </a:p>
        </p:txBody>
      </p:sp>
      <p:sp>
        <p:nvSpPr>
          <p:cNvPr id="4" name="Slide Number Placeholder 3"/>
          <p:cNvSpPr>
            <a:spLocks noGrp="1"/>
          </p:cNvSpPr>
          <p:nvPr>
            <p:ph type="sldNum" sz="quarter" idx="4294967295"/>
          </p:nvPr>
        </p:nvSpPr>
        <p:spPr>
          <a:xfrm>
            <a:off x="1752600" y="6477000"/>
            <a:ext cx="1219200" cy="476250"/>
          </a:xfrm>
          <a:prstGeom prst="rect">
            <a:avLst/>
          </a:prstGeom>
        </p:spPr>
        <p:txBody>
          <a:bodyPr/>
          <a:lstStyle/>
          <a:p>
            <a:fld id="{211DD708-9C6C-BC4A-8ACC-1131D652BA95}" type="slidenum">
              <a:rPr lang="en-US" smtClean="0"/>
              <a:pPr/>
              <a:t>4</a:t>
            </a:fld>
            <a:endParaRPr lang="en-US" dirty="0"/>
          </a:p>
        </p:txBody>
      </p:sp>
      <p:sp>
        <p:nvSpPr>
          <p:cNvPr id="5" name="Rectangle 4"/>
          <p:cNvSpPr/>
          <p:nvPr/>
        </p:nvSpPr>
        <p:spPr>
          <a:xfrm>
            <a:off x="2286000" y="914401"/>
            <a:ext cx="7620000" cy="3970318"/>
          </a:xfrm>
          <a:prstGeom prst="rect">
            <a:avLst/>
          </a:prstGeom>
        </p:spPr>
        <p:txBody>
          <a:bodyPr wrap="square">
            <a:spAutoFit/>
          </a:bodyPr>
          <a:lstStyle/>
          <a:p>
            <a:r>
              <a:rPr lang="en-US" dirty="0">
                <a:latin typeface="Courier New"/>
                <a:cs typeface="Courier New"/>
              </a:rPr>
              <a:t>void producer(char c) {</a:t>
            </a:r>
          </a:p>
          <a:p>
            <a:r>
              <a:rPr lang="en-US" dirty="0">
                <a:latin typeface="Courier New"/>
                <a:cs typeface="Courier New"/>
              </a:rPr>
              <a:t>    </a:t>
            </a:r>
            <a:r>
              <a:rPr lang="en-US" dirty="0" err="1">
                <a:solidFill>
                  <a:srgbClr val="008000"/>
                </a:solidFill>
                <a:latin typeface="Courier New"/>
                <a:cs typeface="Courier New"/>
              </a:rPr>
              <a:t>lock_acquire</a:t>
            </a:r>
            <a:r>
              <a:rPr lang="en-US" dirty="0">
                <a:solidFill>
                  <a:srgbClr val="008000"/>
                </a:solidFill>
                <a:latin typeface="Courier New"/>
                <a:cs typeface="Courier New"/>
              </a:rPr>
              <a:t>(</a:t>
            </a:r>
            <a:r>
              <a:rPr lang="en-US" dirty="0" err="1">
                <a:solidFill>
                  <a:srgbClr val="008000"/>
                </a:solidFill>
                <a:latin typeface="Courier New"/>
                <a:cs typeface="Courier New"/>
              </a:rPr>
              <a:t>mutex</a:t>
            </a:r>
            <a:r>
              <a:rPr lang="en-US" dirty="0">
                <a:solidFill>
                  <a:srgbClr val="008000"/>
                </a:solidFill>
                <a:latin typeface="Courier New"/>
                <a:cs typeface="Courier New"/>
              </a:rPr>
              <a:t>);</a:t>
            </a:r>
          </a:p>
          <a:p>
            <a:r>
              <a:rPr lang="en-US" dirty="0">
                <a:latin typeface="Courier New"/>
                <a:cs typeface="Courier New"/>
              </a:rPr>
              <a:t>    while (count == SIZE) {</a:t>
            </a:r>
          </a:p>
          <a:p>
            <a:r>
              <a:rPr lang="en-US" dirty="0">
                <a:latin typeface="Courier New"/>
                <a:cs typeface="Courier New"/>
              </a:rPr>
              <a:t>        </a:t>
            </a:r>
            <a:r>
              <a:rPr lang="en-US" dirty="0" err="1">
                <a:solidFill>
                  <a:srgbClr val="FF0000"/>
                </a:solidFill>
                <a:latin typeface="Courier New"/>
                <a:cs typeface="Courier New"/>
              </a:rPr>
              <a:t>cv_wait</a:t>
            </a:r>
            <a:r>
              <a:rPr lang="en-US" dirty="0">
                <a:solidFill>
                  <a:srgbClr val="FF0000"/>
                </a:solidFill>
                <a:latin typeface="Courier New"/>
                <a:cs typeface="Courier New"/>
              </a:rPr>
              <a:t>(</a:t>
            </a:r>
            <a:r>
              <a:rPr lang="en-US" dirty="0" err="1">
                <a:solidFill>
                  <a:srgbClr val="FF0000"/>
                </a:solidFill>
                <a:latin typeface="Courier New"/>
                <a:cs typeface="Courier New"/>
              </a:rPr>
              <a:t>notFull</a:t>
            </a:r>
            <a:r>
              <a:rPr lang="en-US" dirty="0">
                <a:solidFill>
                  <a:srgbClr val="FF0000"/>
                </a:solidFill>
                <a:latin typeface="Courier New"/>
                <a:cs typeface="Courier New"/>
              </a:rPr>
              <a:t>, </a:t>
            </a:r>
            <a:r>
              <a:rPr lang="en-US" dirty="0" err="1">
                <a:solidFill>
                  <a:srgbClr val="FF0000"/>
                </a:solidFill>
                <a:latin typeface="Courier New"/>
                <a:cs typeface="Courier New"/>
              </a:rPr>
              <a:t>mutex</a:t>
            </a:r>
            <a:r>
              <a:rPr lang="en-US" dirty="0">
                <a:solidFill>
                  <a:srgbClr val="FF0000"/>
                </a:solidFill>
                <a:latin typeface="Courier New"/>
                <a:cs typeface="Courier New"/>
              </a:rPr>
              <a:t>);</a:t>
            </a:r>
          </a:p>
          <a:p>
            <a:r>
              <a:rPr lang="en-US" dirty="0">
                <a:latin typeface="Courier New"/>
                <a:cs typeface="Courier New"/>
              </a:rPr>
              <a:t>    }</a:t>
            </a:r>
          </a:p>
          <a:p>
            <a:r>
              <a:rPr lang="en-US" dirty="0">
                <a:latin typeface="Courier New"/>
                <a:cs typeface="Courier New"/>
              </a:rPr>
              <a:t>    count++;</a:t>
            </a:r>
          </a:p>
          <a:p>
            <a:r>
              <a:rPr lang="en-US" dirty="0">
                <a:latin typeface="Courier New"/>
                <a:cs typeface="Courier New"/>
              </a:rPr>
              <a:t>    buffer[head] = c;</a:t>
            </a:r>
          </a:p>
          <a:p>
            <a:r>
              <a:rPr lang="en-US" dirty="0">
                <a:latin typeface="Courier New"/>
                <a:cs typeface="Courier New"/>
              </a:rPr>
              <a:t>    head++;</a:t>
            </a:r>
          </a:p>
          <a:p>
            <a:r>
              <a:rPr lang="en-US" dirty="0">
                <a:latin typeface="Courier New"/>
                <a:cs typeface="Courier New"/>
              </a:rPr>
              <a:t>    if (head == SIZE) {</a:t>
            </a:r>
          </a:p>
          <a:p>
            <a:r>
              <a:rPr lang="en-US" dirty="0">
                <a:latin typeface="Courier New"/>
                <a:cs typeface="Courier New"/>
              </a:rPr>
              <a:t>        head = 0;</a:t>
            </a:r>
          </a:p>
          <a:p>
            <a:r>
              <a:rPr lang="en-US" dirty="0">
                <a:latin typeface="Courier New"/>
                <a:cs typeface="Courier New"/>
              </a:rPr>
              <a:t>    }</a:t>
            </a:r>
          </a:p>
          <a:p>
            <a:r>
              <a:rPr lang="en-US" dirty="0">
                <a:latin typeface="Courier New"/>
                <a:cs typeface="Courier New"/>
              </a:rPr>
              <a:t>    </a:t>
            </a:r>
            <a:r>
              <a:rPr lang="en-US" dirty="0" err="1">
                <a:solidFill>
                  <a:srgbClr val="FF0000"/>
                </a:solidFill>
                <a:latin typeface="Courier New"/>
                <a:cs typeface="Courier New"/>
              </a:rPr>
              <a:t>cv_signal</a:t>
            </a:r>
            <a:r>
              <a:rPr lang="en-US" dirty="0">
                <a:solidFill>
                  <a:srgbClr val="FF0000"/>
                </a:solidFill>
                <a:latin typeface="Courier New"/>
                <a:cs typeface="Courier New"/>
              </a:rPr>
              <a:t>(</a:t>
            </a:r>
            <a:r>
              <a:rPr lang="en-US" dirty="0" err="1">
                <a:solidFill>
                  <a:srgbClr val="FF0000"/>
                </a:solidFill>
                <a:latin typeface="Courier New"/>
                <a:cs typeface="Courier New"/>
              </a:rPr>
              <a:t>notEmpty</a:t>
            </a:r>
            <a:r>
              <a:rPr lang="en-US" dirty="0">
                <a:solidFill>
                  <a:srgbClr val="FF0000"/>
                </a:solidFill>
                <a:latin typeface="Courier New"/>
                <a:cs typeface="Courier New"/>
              </a:rPr>
              <a:t>, </a:t>
            </a:r>
            <a:r>
              <a:rPr lang="en-US" dirty="0" err="1">
                <a:solidFill>
                  <a:srgbClr val="FF0000"/>
                </a:solidFill>
                <a:latin typeface="Courier New"/>
                <a:cs typeface="Courier New"/>
              </a:rPr>
              <a:t>mutex</a:t>
            </a:r>
            <a:r>
              <a:rPr lang="en-US" dirty="0">
                <a:solidFill>
                  <a:srgbClr val="FF0000"/>
                </a:solidFill>
                <a:latin typeface="Courier New"/>
                <a:cs typeface="Courier New"/>
              </a:rPr>
              <a:t>);</a:t>
            </a:r>
          </a:p>
          <a:p>
            <a:r>
              <a:rPr lang="en-US" dirty="0">
                <a:latin typeface="Courier New"/>
                <a:cs typeface="Courier New"/>
              </a:rPr>
              <a:t>    </a:t>
            </a:r>
            <a:r>
              <a:rPr lang="en-US" dirty="0" err="1">
                <a:solidFill>
                  <a:srgbClr val="008000"/>
                </a:solidFill>
                <a:latin typeface="Courier New"/>
                <a:cs typeface="Courier New"/>
              </a:rPr>
              <a:t>lock_release</a:t>
            </a:r>
            <a:r>
              <a:rPr lang="en-US" dirty="0">
                <a:solidFill>
                  <a:srgbClr val="008000"/>
                </a:solidFill>
                <a:latin typeface="Courier New"/>
                <a:cs typeface="Courier New"/>
              </a:rPr>
              <a:t>(</a:t>
            </a:r>
            <a:r>
              <a:rPr lang="en-US" dirty="0" err="1">
                <a:solidFill>
                  <a:srgbClr val="008000"/>
                </a:solidFill>
                <a:latin typeface="Courier New"/>
                <a:cs typeface="Courier New"/>
              </a:rPr>
              <a:t>mutex</a:t>
            </a:r>
            <a:r>
              <a:rPr lang="en-US" dirty="0">
                <a:solidFill>
                  <a:srgbClr val="008000"/>
                </a:solidFill>
                <a:latin typeface="Courier New"/>
                <a:cs typeface="Courier New"/>
              </a:rPr>
              <a:t>);</a:t>
            </a:r>
          </a:p>
          <a:p>
            <a:r>
              <a:rPr lang="en-US" dirty="0">
                <a:latin typeface="Courier New"/>
                <a:cs typeface="Courier New"/>
              </a:rPr>
              <a:t>}</a:t>
            </a:r>
          </a:p>
        </p:txBody>
      </p:sp>
    </p:spTree>
    <p:extLst>
      <p:ext uri="{BB962C8B-B14F-4D97-AF65-F5344CB8AC3E}">
        <p14:creationId xmlns:p14="http://schemas.microsoft.com/office/powerpoint/2010/main" val="1404537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ChangeArrowheads="1"/>
          </p:cNvSpPr>
          <p:nvPr/>
        </p:nvSpPr>
        <p:spPr bwMode="auto">
          <a:xfrm>
            <a:off x="2203450" y="6096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0" hangingPunct="0"/>
            <a:r>
              <a:rPr lang="en-US" sz="4400" dirty="0">
                <a:solidFill>
                  <a:srgbClr val="0000FF"/>
                </a:solidFill>
                <a:latin typeface="+mj-lt"/>
              </a:rPr>
              <a:t>Shortest Job Next</a:t>
            </a:r>
          </a:p>
        </p:txBody>
      </p:sp>
      <p:sp>
        <p:nvSpPr>
          <p:cNvPr id="726019" name="Text Box 3"/>
          <p:cNvSpPr txBox="1">
            <a:spLocks noChangeArrowheads="1"/>
          </p:cNvSpPr>
          <p:nvPr/>
        </p:nvSpPr>
        <p:spPr bwMode="auto">
          <a:xfrm>
            <a:off x="2203451" y="1371600"/>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err="1"/>
              <a:t>i</a:t>
            </a:r>
            <a:r>
              <a:rPr lang="en-US" sz="2000" dirty="0"/>
              <a:t>    </a:t>
            </a:r>
            <a:r>
              <a:rPr lang="en-US" sz="2000" dirty="0">
                <a:latin typeface="Symbol" charset="0"/>
              </a:rPr>
              <a:t>t</a:t>
            </a:r>
            <a:r>
              <a:rPr lang="en-US" sz="2000" dirty="0"/>
              <a:t>(p</a:t>
            </a:r>
            <a:r>
              <a:rPr lang="en-US" sz="2000" baseline="-25000" dirty="0"/>
              <a:t>i</a:t>
            </a:r>
            <a:r>
              <a:rPr lang="en-US" sz="2000" dirty="0"/>
              <a:t>)</a:t>
            </a:r>
          </a:p>
          <a:p>
            <a:pPr eaLnBrk="0" hangingPunct="0"/>
            <a:r>
              <a:rPr lang="en-US" sz="2000" dirty="0"/>
              <a:t>0    350</a:t>
            </a:r>
          </a:p>
          <a:p>
            <a:pPr eaLnBrk="0" hangingPunct="0"/>
            <a:r>
              <a:rPr lang="en-US" sz="2000" dirty="0"/>
              <a:t>1    125</a:t>
            </a:r>
          </a:p>
          <a:p>
            <a:pPr eaLnBrk="0" hangingPunct="0"/>
            <a:r>
              <a:rPr lang="en-US" sz="2000" dirty="0"/>
              <a:t>2    475</a:t>
            </a:r>
          </a:p>
          <a:p>
            <a:pPr eaLnBrk="0" hangingPunct="0"/>
            <a:r>
              <a:rPr lang="en-US" sz="2000" dirty="0"/>
              <a:t>3    250</a:t>
            </a:r>
          </a:p>
          <a:p>
            <a:pPr eaLnBrk="0" hangingPunct="0"/>
            <a:r>
              <a:rPr lang="en-US" sz="2000" dirty="0"/>
              <a:t>4      75</a:t>
            </a:r>
            <a:endParaRPr lang="en-US" dirty="0"/>
          </a:p>
        </p:txBody>
      </p:sp>
      <p:sp>
        <p:nvSpPr>
          <p:cNvPr id="726020" name="Rectangle 4"/>
          <p:cNvSpPr>
            <a:spLocks noChangeArrowheads="1"/>
          </p:cNvSpPr>
          <p:nvPr/>
        </p:nvSpPr>
        <p:spPr bwMode="auto">
          <a:xfrm>
            <a:off x="4260850" y="3276600"/>
            <a:ext cx="381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26021" name="Text Box 5"/>
          <p:cNvSpPr txBox="1">
            <a:spLocks noChangeArrowheads="1"/>
          </p:cNvSpPr>
          <p:nvPr/>
        </p:nvSpPr>
        <p:spPr bwMode="auto">
          <a:xfrm>
            <a:off x="1746250" y="4044950"/>
            <a:ext cx="2550698"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endParaRPr lang="en-US" sz="2000"/>
          </a:p>
          <a:p>
            <a:pPr eaLnBrk="0" hangingPunct="0"/>
            <a:endParaRPr lang="en-US" sz="2000"/>
          </a:p>
          <a:p>
            <a:pPr eaLnBrk="0" hangingPunct="0"/>
            <a:endParaRPr lang="en-US" sz="2000"/>
          </a:p>
          <a:p>
            <a:pPr eaLnBrk="0" hangingPunct="0"/>
            <a:endParaRPr lang="en-US" sz="2000"/>
          </a:p>
          <a:p>
            <a:pPr eaLnBrk="0" hangingPunct="0"/>
            <a:endParaRPr lang="en-US" sz="2000"/>
          </a:p>
          <a:p>
            <a:pPr eaLnBrk="0" hangingPunct="0"/>
            <a:r>
              <a:rPr lang="en-US" sz="2000"/>
              <a:t>T</a:t>
            </a:r>
            <a:r>
              <a:rPr lang="en-US" sz="2000" baseline="-25000"/>
              <a:t>TRnd</a:t>
            </a:r>
            <a:r>
              <a:rPr lang="en-US" sz="2000"/>
              <a:t>(p</a:t>
            </a:r>
            <a:r>
              <a:rPr lang="en-US" sz="2000" baseline="-25000"/>
              <a:t>4</a:t>
            </a:r>
            <a:r>
              <a:rPr lang="en-US" sz="2000"/>
              <a:t>) = </a:t>
            </a:r>
            <a:r>
              <a:rPr lang="en-US" sz="2000">
                <a:latin typeface="Symbol" charset="0"/>
              </a:rPr>
              <a:t>t</a:t>
            </a:r>
            <a:r>
              <a:rPr lang="en-US" sz="2000"/>
              <a:t>(p</a:t>
            </a:r>
            <a:r>
              <a:rPr lang="en-US" sz="2000" baseline="-25000"/>
              <a:t>4</a:t>
            </a:r>
            <a:r>
              <a:rPr lang="en-US" sz="2000"/>
              <a:t>) = 75</a:t>
            </a:r>
          </a:p>
        </p:txBody>
      </p:sp>
      <p:sp>
        <p:nvSpPr>
          <p:cNvPr id="726022" name="Text Box 6"/>
          <p:cNvSpPr txBox="1">
            <a:spLocks noChangeArrowheads="1"/>
          </p:cNvSpPr>
          <p:nvPr/>
        </p:nvSpPr>
        <p:spPr bwMode="auto">
          <a:xfrm>
            <a:off x="9082089" y="4038600"/>
            <a:ext cx="126669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endParaRPr lang="en-US" sz="2000"/>
          </a:p>
          <a:p>
            <a:pPr eaLnBrk="0" hangingPunct="0"/>
            <a:endParaRPr lang="en-US" sz="2000"/>
          </a:p>
          <a:p>
            <a:pPr eaLnBrk="0" hangingPunct="0"/>
            <a:endParaRPr lang="en-US" sz="2000"/>
          </a:p>
          <a:p>
            <a:pPr eaLnBrk="0" hangingPunct="0"/>
            <a:endParaRPr lang="en-US" sz="2000"/>
          </a:p>
          <a:p>
            <a:pPr eaLnBrk="0" hangingPunct="0"/>
            <a:endParaRPr lang="en-US" sz="2000"/>
          </a:p>
          <a:p>
            <a:pPr eaLnBrk="0" hangingPunct="0"/>
            <a:r>
              <a:rPr lang="en-US" sz="2000"/>
              <a:t>W(p</a:t>
            </a:r>
            <a:r>
              <a:rPr lang="en-US" sz="2000" baseline="-25000"/>
              <a:t>4</a:t>
            </a:r>
            <a:r>
              <a:rPr lang="en-US" sz="2000"/>
              <a:t>) = 0</a:t>
            </a:r>
          </a:p>
        </p:txBody>
      </p:sp>
      <p:sp>
        <p:nvSpPr>
          <p:cNvPr id="726023" name="Text Box 7"/>
          <p:cNvSpPr txBox="1">
            <a:spLocks noChangeArrowheads="1"/>
          </p:cNvSpPr>
          <p:nvPr/>
        </p:nvSpPr>
        <p:spPr bwMode="auto">
          <a:xfrm>
            <a:off x="4413250" y="2971800"/>
            <a:ext cx="4411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75</a:t>
            </a:r>
          </a:p>
        </p:txBody>
      </p:sp>
      <p:sp>
        <p:nvSpPr>
          <p:cNvPr id="726024" name="Text Box 8"/>
          <p:cNvSpPr txBox="1">
            <a:spLocks noChangeArrowheads="1"/>
          </p:cNvSpPr>
          <p:nvPr/>
        </p:nvSpPr>
        <p:spPr bwMode="auto">
          <a:xfrm>
            <a:off x="4108450" y="29718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26025" name="Freeform 9"/>
          <p:cNvSpPr>
            <a:spLocks/>
          </p:cNvSpPr>
          <p:nvPr/>
        </p:nvSpPr>
        <p:spPr bwMode="auto">
          <a:xfrm>
            <a:off x="3276600" y="3048000"/>
            <a:ext cx="1143000" cy="228600"/>
          </a:xfrm>
          <a:custGeom>
            <a:avLst/>
            <a:gdLst>
              <a:gd name="T0" fmla="*/ 0 w 2976"/>
              <a:gd name="T1" fmla="*/ 0 h 528"/>
              <a:gd name="T2" fmla="*/ 2976 w 2976"/>
              <a:gd name="T3" fmla="*/ 0 h 528"/>
              <a:gd name="T4" fmla="*/ 2976 w 2976"/>
              <a:gd name="T5" fmla="*/ 528 h 528"/>
            </a:gdLst>
            <a:ahLst/>
            <a:cxnLst>
              <a:cxn ang="0">
                <a:pos x="T0" y="T1"/>
              </a:cxn>
              <a:cxn ang="0">
                <a:pos x="T2" y="T3"/>
              </a:cxn>
              <a:cxn ang="0">
                <a:pos x="T4" y="T5"/>
              </a:cxn>
            </a:cxnLst>
            <a:rect l="0" t="0" r="r" b="b"/>
            <a:pathLst>
              <a:path w="2976" h="528">
                <a:moveTo>
                  <a:pt x="0" y="0"/>
                </a:moveTo>
                <a:lnTo>
                  <a:pt x="2976" y="0"/>
                </a:lnTo>
                <a:lnTo>
                  <a:pt x="2976" y="528"/>
                </a:lnTo>
              </a:path>
            </a:pathLst>
          </a:custGeom>
          <a:noFill/>
          <a:ln w="9525" cap="flat">
            <a:solidFill>
              <a:schemeClr val="tx1"/>
            </a:solidFill>
            <a:prstDash val="sysDot"/>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40</a:t>
            </a:fld>
            <a:endParaRPr lang="en-US" dirty="0"/>
          </a:p>
        </p:txBody>
      </p:sp>
    </p:spTree>
    <p:extLst>
      <p:ext uri="{BB962C8B-B14F-4D97-AF65-F5344CB8AC3E}">
        <p14:creationId xmlns:p14="http://schemas.microsoft.com/office/powerpoint/2010/main" val="51577597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ChangeArrowheads="1"/>
          </p:cNvSpPr>
          <p:nvPr/>
        </p:nvSpPr>
        <p:spPr bwMode="auto">
          <a:xfrm>
            <a:off x="2209800" y="5334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Shortest Job Next</a:t>
            </a:r>
          </a:p>
        </p:txBody>
      </p:sp>
      <p:sp>
        <p:nvSpPr>
          <p:cNvPr id="731139" name="Text Box 3"/>
          <p:cNvSpPr txBox="1">
            <a:spLocks noChangeArrowheads="1"/>
          </p:cNvSpPr>
          <p:nvPr/>
        </p:nvSpPr>
        <p:spPr bwMode="auto">
          <a:xfrm>
            <a:off x="2209801" y="1371600"/>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a:t>
            </a:r>
          </a:p>
          <a:p>
            <a:pPr eaLnBrk="0" hangingPunct="0"/>
            <a:r>
              <a:rPr lang="en-US" sz="2000"/>
              <a:t>0    350</a:t>
            </a:r>
          </a:p>
          <a:p>
            <a:pPr eaLnBrk="0" hangingPunct="0"/>
            <a:r>
              <a:rPr lang="en-US" sz="2000"/>
              <a:t>1    125</a:t>
            </a:r>
          </a:p>
          <a:p>
            <a:pPr eaLnBrk="0" hangingPunct="0"/>
            <a:r>
              <a:rPr lang="en-US" sz="2000"/>
              <a:t>2    475</a:t>
            </a:r>
          </a:p>
          <a:p>
            <a:pPr eaLnBrk="0" hangingPunct="0"/>
            <a:r>
              <a:rPr lang="en-US" sz="2000"/>
              <a:t>3    250</a:t>
            </a:r>
          </a:p>
          <a:p>
            <a:pPr eaLnBrk="0" hangingPunct="0"/>
            <a:r>
              <a:rPr lang="en-US" sz="2000"/>
              <a:t>4      75</a:t>
            </a:r>
            <a:endParaRPr lang="en-US"/>
          </a:p>
        </p:txBody>
      </p:sp>
      <p:sp>
        <p:nvSpPr>
          <p:cNvPr id="731140" name="Rectangle 4"/>
          <p:cNvSpPr>
            <a:spLocks noChangeArrowheads="1"/>
          </p:cNvSpPr>
          <p:nvPr/>
        </p:nvSpPr>
        <p:spPr bwMode="auto">
          <a:xfrm>
            <a:off x="6019800" y="3276600"/>
            <a:ext cx="1143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31141" name="Rectangle 5"/>
          <p:cNvSpPr>
            <a:spLocks noChangeArrowheads="1"/>
          </p:cNvSpPr>
          <p:nvPr/>
        </p:nvSpPr>
        <p:spPr bwMode="auto">
          <a:xfrm>
            <a:off x="4648200" y="3276600"/>
            <a:ext cx="5334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31142" name="Rectangle 6"/>
          <p:cNvSpPr>
            <a:spLocks noChangeArrowheads="1"/>
          </p:cNvSpPr>
          <p:nvPr/>
        </p:nvSpPr>
        <p:spPr bwMode="auto">
          <a:xfrm>
            <a:off x="7162800" y="3276600"/>
            <a:ext cx="17526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31143" name="Rectangle 7"/>
          <p:cNvSpPr>
            <a:spLocks noChangeArrowheads="1"/>
          </p:cNvSpPr>
          <p:nvPr/>
        </p:nvSpPr>
        <p:spPr bwMode="auto">
          <a:xfrm>
            <a:off x="5181600" y="3276600"/>
            <a:ext cx="838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31144" name="Rectangle 8"/>
          <p:cNvSpPr>
            <a:spLocks noChangeArrowheads="1"/>
          </p:cNvSpPr>
          <p:nvPr/>
        </p:nvSpPr>
        <p:spPr bwMode="auto">
          <a:xfrm>
            <a:off x="4267200" y="3276600"/>
            <a:ext cx="381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31145" name="Text Box 9"/>
          <p:cNvSpPr txBox="1">
            <a:spLocks noChangeArrowheads="1"/>
          </p:cNvSpPr>
          <p:nvPr/>
        </p:nvSpPr>
        <p:spPr bwMode="auto">
          <a:xfrm>
            <a:off x="1752601" y="4038600"/>
            <a:ext cx="7532831"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err="1"/>
              <a:t>T</a:t>
            </a:r>
            <a:r>
              <a:rPr lang="en-US" sz="2000" baseline="-25000" dirty="0" err="1"/>
              <a:t>TRnd</a:t>
            </a:r>
            <a:r>
              <a:rPr lang="en-US" sz="2000" dirty="0"/>
              <a:t>(p</a:t>
            </a:r>
            <a:r>
              <a:rPr lang="en-US" sz="2000" baseline="-25000" dirty="0"/>
              <a:t>0</a:t>
            </a:r>
            <a:r>
              <a:rPr lang="en-US" sz="2000" dirty="0"/>
              <a:t>) = </a:t>
            </a:r>
            <a:r>
              <a:rPr lang="en-US" sz="2000" dirty="0">
                <a:latin typeface="Symbol" charset="0"/>
              </a:rPr>
              <a:t>t</a:t>
            </a:r>
            <a:r>
              <a:rPr lang="en-US" sz="2000" dirty="0"/>
              <a:t>(p</a:t>
            </a:r>
            <a:r>
              <a:rPr lang="en-US" sz="2000" baseline="-25000" dirty="0"/>
              <a:t>0</a:t>
            </a:r>
            <a:r>
              <a:rPr lang="en-US" sz="2000" dirty="0"/>
              <a:t>)+</a:t>
            </a:r>
            <a:r>
              <a:rPr lang="en-US" sz="2000" dirty="0">
                <a:latin typeface="Symbol" charset="0"/>
              </a:rPr>
              <a:t>t</a:t>
            </a:r>
            <a:r>
              <a:rPr lang="en-US" sz="2000" dirty="0"/>
              <a:t>(p</a:t>
            </a:r>
            <a:r>
              <a:rPr lang="en-US" sz="2000" baseline="-25000" dirty="0"/>
              <a:t>3</a:t>
            </a:r>
            <a:r>
              <a:rPr lang="en-US" sz="2000" dirty="0"/>
              <a:t>)+</a:t>
            </a:r>
            <a:r>
              <a:rPr lang="en-US" sz="2000" dirty="0">
                <a:latin typeface="Symbol" charset="0"/>
              </a:rPr>
              <a:t>t</a:t>
            </a:r>
            <a:r>
              <a:rPr lang="en-US" sz="2000" dirty="0"/>
              <a:t>(p</a:t>
            </a:r>
            <a:r>
              <a:rPr lang="en-US" sz="2000" baseline="-25000" dirty="0"/>
              <a:t>1</a:t>
            </a:r>
            <a:r>
              <a:rPr lang="en-US" sz="2000" dirty="0"/>
              <a:t>)+</a:t>
            </a:r>
            <a:r>
              <a:rPr lang="en-US" sz="2000" dirty="0">
                <a:latin typeface="Symbol" charset="0"/>
              </a:rPr>
              <a:t>t</a:t>
            </a:r>
            <a:r>
              <a:rPr lang="en-US" sz="2000" dirty="0"/>
              <a:t>(p</a:t>
            </a:r>
            <a:r>
              <a:rPr lang="en-US" sz="2000" baseline="-25000" dirty="0"/>
              <a:t>4</a:t>
            </a:r>
            <a:r>
              <a:rPr lang="en-US" sz="2000" dirty="0"/>
              <a:t>) = 350+250+125+75 = 800</a:t>
            </a:r>
          </a:p>
          <a:p>
            <a:pPr eaLnBrk="0" hangingPunct="0"/>
            <a:r>
              <a:rPr lang="en-US" sz="2000" dirty="0" err="1"/>
              <a:t>T</a:t>
            </a:r>
            <a:r>
              <a:rPr lang="en-US" sz="2000" baseline="-25000" dirty="0" err="1"/>
              <a:t>TRnd</a:t>
            </a:r>
            <a:r>
              <a:rPr lang="en-US" sz="2000" dirty="0"/>
              <a:t>(p</a:t>
            </a:r>
            <a:r>
              <a:rPr lang="en-US" sz="2000" baseline="-25000" dirty="0"/>
              <a:t>1</a:t>
            </a:r>
            <a:r>
              <a:rPr lang="en-US" sz="2000" dirty="0"/>
              <a:t>) = </a:t>
            </a:r>
            <a:r>
              <a:rPr lang="en-US" sz="2000" dirty="0">
                <a:latin typeface="Symbol" charset="0"/>
              </a:rPr>
              <a:t>t</a:t>
            </a:r>
            <a:r>
              <a:rPr lang="en-US" sz="2000" dirty="0"/>
              <a:t>(p</a:t>
            </a:r>
            <a:r>
              <a:rPr lang="en-US" sz="2000" baseline="-25000" dirty="0"/>
              <a:t>1</a:t>
            </a:r>
            <a:r>
              <a:rPr lang="en-US" sz="2000" dirty="0"/>
              <a:t>)+</a:t>
            </a:r>
            <a:r>
              <a:rPr lang="en-US" sz="2000" dirty="0">
                <a:latin typeface="Symbol" charset="0"/>
              </a:rPr>
              <a:t>t</a:t>
            </a:r>
            <a:r>
              <a:rPr lang="en-US" sz="2000" dirty="0"/>
              <a:t>(p</a:t>
            </a:r>
            <a:r>
              <a:rPr lang="en-US" sz="2000" baseline="-25000" dirty="0"/>
              <a:t>4</a:t>
            </a:r>
            <a:r>
              <a:rPr lang="en-US" sz="2000" dirty="0"/>
              <a:t>) = 125+75 = 200</a:t>
            </a:r>
          </a:p>
          <a:p>
            <a:pPr eaLnBrk="0" hangingPunct="0"/>
            <a:r>
              <a:rPr lang="en-US" sz="2000" dirty="0" err="1"/>
              <a:t>T</a:t>
            </a:r>
            <a:r>
              <a:rPr lang="en-US" sz="2000" baseline="-25000" dirty="0" err="1"/>
              <a:t>TRnd</a:t>
            </a:r>
            <a:r>
              <a:rPr lang="en-US" sz="2000" dirty="0"/>
              <a:t>(p</a:t>
            </a:r>
            <a:r>
              <a:rPr lang="en-US" sz="2000" baseline="-25000" dirty="0"/>
              <a:t>2</a:t>
            </a:r>
            <a:r>
              <a:rPr lang="en-US" sz="2000" dirty="0"/>
              <a:t>) = </a:t>
            </a:r>
            <a:r>
              <a:rPr lang="en-US" sz="2000" dirty="0">
                <a:latin typeface="Symbol" charset="0"/>
              </a:rPr>
              <a:t>t</a:t>
            </a:r>
            <a:r>
              <a:rPr lang="en-US" sz="2000" dirty="0"/>
              <a:t>(p</a:t>
            </a:r>
            <a:r>
              <a:rPr lang="en-US" sz="2000" baseline="-25000" dirty="0"/>
              <a:t>2</a:t>
            </a:r>
            <a:r>
              <a:rPr lang="en-US" sz="2000" dirty="0"/>
              <a:t>)+</a:t>
            </a:r>
            <a:r>
              <a:rPr lang="en-US" sz="2000" dirty="0">
                <a:latin typeface="Symbol" charset="0"/>
              </a:rPr>
              <a:t>t</a:t>
            </a:r>
            <a:r>
              <a:rPr lang="en-US" sz="2000" dirty="0"/>
              <a:t>(p</a:t>
            </a:r>
            <a:r>
              <a:rPr lang="en-US" sz="2000" baseline="-25000" dirty="0"/>
              <a:t>0</a:t>
            </a:r>
            <a:r>
              <a:rPr lang="en-US" sz="2000" dirty="0"/>
              <a:t>)+</a:t>
            </a:r>
            <a:r>
              <a:rPr lang="en-US" sz="2000" dirty="0">
                <a:latin typeface="Symbol" charset="0"/>
              </a:rPr>
              <a:t>t</a:t>
            </a:r>
            <a:r>
              <a:rPr lang="en-US" sz="2000" dirty="0"/>
              <a:t>(p</a:t>
            </a:r>
            <a:r>
              <a:rPr lang="en-US" sz="2000" baseline="-25000" dirty="0"/>
              <a:t>3</a:t>
            </a:r>
            <a:r>
              <a:rPr lang="en-US" sz="2000" dirty="0"/>
              <a:t>)+</a:t>
            </a:r>
            <a:r>
              <a:rPr lang="en-US" sz="2000" dirty="0">
                <a:latin typeface="Symbol" charset="0"/>
              </a:rPr>
              <a:t>t</a:t>
            </a:r>
            <a:r>
              <a:rPr lang="en-US" sz="2000" dirty="0"/>
              <a:t>(p</a:t>
            </a:r>
            <a:r>
              <a:rPr lang="en-US" sz="2000" baseline="-25000" dirty="0"/>
              <a:t>1</a:t>
            </a:r>
            <a:r>
              <a:rPr lang="en-US" sz="2000" dirty="0"/>
              <a:t>)+</a:t>
            </a:r>
            <a:r>
              <a:rPr lang="en-US" sz="2000" dirty="0">
                <a:latin typeface="Symbol" charset="0"/>
              </a:rPr>
              <a:t>t</a:t>
            </a:r>
            <a:r>
              <a:rPr lang="en-US" sz="2000" dirty="0"/>
              <a:t>(p</a:t>
            </a:r>
            <a:r>
              <a:rPr lang="en-US" sz="2000" baseline="-25000" dirty="0"/>
              <a:t>4</a:t>
            </a:r>
            <a:r>
              <a:rPr lang="en-US" sz="2000" dirty="0"/>
              <a:t>) = 475+350+250+125+75</a:t>
            </a:r>
          </a:p>
          <a:p>
            <a:pPr eaLnBrk="0" hangingPunct="0"/>
            <a:r>
              <a:rPr lang="en-US" sz="2000" dirty="0"/>
              <a:t>               = 1275</a:t>
            </a:r>
          </a:p>
          <a:p>
            <a:pPr eaLnBrk="0" hangingPunct="0"/>
            <a:r>
              <a:rPr lang="en-US" sz="2000" dirty="0" err="1"/>
              <a:t>T</a:t>
            </a:r>
            <a:r>
              <a:rPr lang="en-US" sz="2000" baseline="-25000" dirty="0" err="1"/>
              <a:t>TRnd</a:t>
            </a:r>
            <a:r>
              <a:rPr lang="en-US" sz="2000" dirty="0"/>
              <a:t>(p</a:t>
            </a:r>
            <a:r>
              <a:rPr lang="en-US" sz="2000" baseline="-25000" dirty="0"/>
              <a:t>3</a:t>
            </a:r>
            <a:r>
              <a:rPr lang="en-US" sz="2000" dirty="0"/>
              <a:t>) = </a:t>
            </a:r>
            <a:r>
              <a:rPr lang="en-US" sz="2000" dirty="0">
                <a:latin typeface="Symbol" charset="0"/>
              </a:rPr>
              <a:t>t</a:t>
            </a:r>
            <a:r>
              <a:rPr lang="en-US" sz="2000" dirty="0"/>
              <a:t>(p</a:t>
            </a:r>
            <a:r>
              <a:rPr lang="en-US" sz="2000" baseline="-25000" dirty="0"/>
              <a:t>3</a:t>
            </a:r>
            <a:r>
              <a:rPr lang="en-US" sz="2000" dirty="0"/>
              <a:t>)+</a:t>
            </a:r>
            <a:r>
              <a:rPr lang="en-US" sz="2000" dirty="0">
                <a:latin typeface="Symbol" charset="0"/>
              </a:rPr>
              <a:t>t</a:t>
            </a:r>
            <a:r>
              <a:rPr lang="en-US" sz="2000" dirty="0"/>
              <a:t>(p</a:t>
            </a:r>
            <a:r>
              <a:rPr lang="en-US" sz="2000" baseline="-25000" dirty="0"/>
              <a:t>1</a:t>
            </a:r>
            <a:r>
              <a:rPr lang="en-US" sz="2000" dirty="0"/>
              <a:t>)+</a:t>
            </a:r>
            <a:r>
              <a:rPr lang="en-US" sz="2000" dirty="0">
                <a:latin typeface="Symbol" charset="0"/>
              </a:rPr>
              <a:t>t</a:t>
            </a:r>
            <a:r>
              <a:rPr lang="en-US" sz="2000" dirty="0"/>
              <a:t>(p</a:t>
            </a:r>
            <a:r>
              <a:rPr lang="en-US" sz="2000" baseline="-25000" dirty="0"/>
              <a:t>4</a:t>
            </a:r>
            <a:r>
              <a:rPr lang="en-US" sz="2000" dirty="0"/>
              <a:t>) = 250+125+75 = 450</a:t>
            </a:r>
          </a:p>
          <a:p>
            <a:pPr eaLnBrk="0" hangingPunct="0"/>
            <a:r>
              <a:rPr lang="en-US" sz="2000" dirty="0" err="1"/>
              <a:t>T</a:t>
            </a:r>
            <a:r>
              <a:rPr lang="en-US" sz="2000" baseline="-25000" dirty="0" err="1"/>
              <a:t>TRnd</a:t>
            </a:r>
            <a:r>
              <a:rPr lang="en-US" sz="2000" dirty="0"/>
              <a:t>(p</a:t>
            </a:r>
            <a:r>
              <a:rPr lang="en-US" sz="2000" baseline="-25000" dirty="0"/>
              <a:t>4</a:t>
            </a:r>
            <a:r>
              <a:rPr lang="en-US" sz="2000" dirty="0"/>
              <a:t>) = </a:t>
            </a:r>
            <a:r>
              <a:rPr lang="en-US" sz="2000" dirty="0">
                <a:latin typeface="Symbol" charset="0"/>
              </a:rPr>
              <a:t>t</a:t>
            </a:r>
            <a:r>
              <a:rPr lang="en-US" sz="2000" dirty="0"/>
              <a:t>(p</a:t>
            </a:r>
            <a:r>
              <a:rPr lang="en-US" sz="2000" baseline="-25000" dirty="0"/>
              <a:t>4</a:t>
            </a:r>
            <a:r>
              <a:rPr lang="en-US" sz="2000" dirty="0"/>
              <a:t>) = 75</a:t>
            </a:r>
          </a:p>
        </p:txBody>
      </p:sp>
      <p:sp>
        <p:nvSpPr>
          <p:cNvPr id="731146" name="Text Box 10"/>
          <p:cNvSpPr txBox="1">
            <a:spLocks noChangeArrowheads="1"/>
          </p:cNvSpPr>
          <p:nvPr/>
        </p:nvSpPr>
        <p:spPr bwMode="auto">
          <a:xfrm>
            <a:off x="9088438" y="4038600"/>
            <a:ext cx="1552028"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t>W(p</a:t>
            </a:r>
            <a:r>
              <a:rPr lang="en-US" sz="2000" baseline="-25000" dirty="0"/>
              <a:t>0</a:t>
            </a:r>
            <a:r>
              <a:rPr lang="en-US" sz="2000" dirty="0"/>
              <a:t>) = 450</a:t>
            </a:r>
          </a:p>
          <a:p>
            <a:pPr eaLnBrk="0" hangingPunct="0"/>
            <a:r>
              <a:rPr lang="en-US" sz="2000" dirty="0"/>
              <a:t>W(p</a:t>
            </a:r>
            <a:r>
              <a:rPr lang="en-US" sz="2000" baseline="-25000" dirty="0"/>
              <a:t>1</a:t>
            </a:r>
            <a:r>
              <a:rPr lang="en-US" sz="2000" dirty="0"/>
              <a:t>) = 75</a:t>
            </a:r>
          </a:p>
          <a:p>
            <a:pPr eaLnBrk="0" hangingPunct="0"/>
            <a:r>
              <a:rPr lang="en-US" sz="2000" dirty="0"/>
              <a:t>W(p</a:t>
            </a:r>
            <a:r>
              <a:rPr lang="en-US" sz="2000" baseline="-25000" dirty="0"/>
              <a:t>2</a:t>
            </a:r>
            <a:r>
              <a:rPr lang="en-US" sz="2000" dirty="0"/>
              <a:t>) = 800</a:t>
            </a:r>
          </a:p>
          <a:p>
            <a:pPr eaLnBrk="0" hangingPunct="0"/>
            <a:endParaRPr lang="en-US" sz="2000" dirty="0"/>
          </a:p>
          <a:p>
            <a:pPr eaLnBrk="0" hangingPunct="0"/>
            <a:r>
              <a:rPr lang="en-US" sz="2000" dirty="0"/>
              <a:t>W(p</a:t>
            </a:r>
            <a:r>
              <a:rPr lang="en-US" sz="2000" baseline="-25000" dirty="0"/>
              <a:t>3</a:t>
            </a:r>
            <a:r>
              <a:rPr lang="en-US" sz="2000" dirty="0"/>
              <a:t>) = 200</a:t>
            </a:r>
          </a:p>
          <a:p>
            <a:pPr eaLnBrk="0" hangingPunct="0"/>
            <a:r>
              <a:rPr lang="en-US" sz="2000" dirty="0"/>
              <a:t>W(p</a:t>
            </a:r>
            <a:r>
              <a:rPr lang="en-US" sz="2000" baseline="-25000" dirty="0"/>
              <a:t>4</a:t>
            </a:r>
            <a:r>
              <a:rPr lang="en-US" sz="2000" dirty="0"/>
              <a:t>) = 0</a:t>
            </a:r>
          </a:p>
        </p:txBody>
      </p:sp>
      <p:sp>
        <p:nvSpPr>
          <p:cNvPr id="731147" name="Text Box 11"/>
          <p:cNvSpPr txBox="1">
            <a:spLocks noChangeArrowheads="1"/>
          </p:cNvSpPr>
          <p:nvPr/>
        </p:nvSpPr>
        <p:spPr bwMode="auto">
          <a:xfrm>
            <a:off x="4583113" y="6019800"/>
            <a:ext cx="546508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err="1">
                <a:solidFill>
                  <a:srgbClr val="FF0000"/>
                </a:solidFill>
              </a:rPr>
              <a:t>W</a:t>
            </a:r>
            <a:r>
              <a:rPr lang="en-US" sz="2000" baseline="-25000" dirty="0" err="1">
                <a:solidFill>
                  <a:srgbClr val="FF0000"/>
                </a:solidFill>
              </a:rPr>
              <a:t>avg</a:t>
            </a:r>
            <a:r>
              <a:rPr lang="en-US" sz="2000" dirty="0">
                <a:solidFill>
                  <a:srgbClr val="FF0000"/>
                </a:solidFill>
              </a:rPr>
              <a:t> = (450+75+800+200+0)/5 = 1525/5 = 305</a:t>
            </a:r>
            <a:endParaRPr lang="en-US" dirty="0">
              <a:solidFill>
                <a:srgbClr val="FF0000"/>
              </a:solidFill>
            </a:endParaRPr>
          </a:p>
        </p:txBody>
      </p:sp>
      <p:sp>
        <p:nvSpPr>
          <p:cNvPr id="731148" name="Text Box 12"/>
          <p:cNvSpPr txBox="1">
            <a:spLocks noChangeArrowheads="1"/>
          </p:cNvSpPr>
          <p:nvPr/>
        </p:nvSpPr>
        <p:spPr bwMode="auto">
          <a:xfrm>
            <a:off x="8763001" y="29718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1275</a:t>
            </a:r>
          </a:p>
        </p:txBody>
      </p:sp>
      <p:sp>
        <p:nvSpPr>
          <p:cNvPr id="731149" name="Text Box 13"/>
          <p:cNvSpPr txBox="1">
            <a:spLocks noChangeArrowheads="1"/>
          </p:cNvSpPr>
          <p:nvPr/>
        </p:nvSpPr>
        <p:spPr bwMode="auto">
          <a:xfrm>
            <a:off x="68580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800</a:t>
            </a:r>
          </a:p>
        </p:txBody>
      </p:sp>
      <p:sp>
        <p:nvSpPr>
          <p:cNvPr id="731150" name="Text Box 14"/>
          <p:cNvSpPr txBox="1">
            <a:spLocks noChangeArrowheads="1"/>
          </p:cNvSpPr>
          <p:nvPr/>
        </p:nvSpPr>
        <p:spPr bwMode="auto">
          <a:xfrm>
            <a:off x="57912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450</a:t>
            </a:r>
          </a:p>
        </p:txBody>
      </p:sp>
      <p:sp>
        <p:nvSpPr>
          <p:cNvPr id="731151" name="Text Box 15"/>
          <p:cNvSpPr txBox="1">
            <a:spLocks noChangeArrowheads="1"/>
          </p:cNvSpPr>
          <p:nvPr/>
        </p:nvSpPr>
        <p:spPr bwMode="auto">
          <a:xfrm>
            <a:off x="49530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200</a:t>
            </a:r>
          </a:p>
        </p:txBody>
      </p:sp>
      <p:sp>
        <p:nvSpPr>
          <p:cNvPr id="731152" name="Text Box 16"/>
          <p:cNvSpPr txBox="1">
            <a:spLocks noChangeArrowheads="1"/>
          </p:cNvSpPr>
          <p:nvPr/>
        </p:nvSpPr>
        <p:spPr bwMode="auto">
          <a:xfrm>
            <a:off x="4419600" y="2971800"/>
            <a:ext cx="4411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75</a:t>
            </a:r>
          </a:p>
        </p:txBody>
      </p:sp>
      <p:sp>
        <p:nvSpPr>
          <p:cNvPr id="731153" name="Text Box 17"/>
          <p:cNvSpPr txBox="1">
            <a:spLocks noChangeArrowheads="1"/>
          </p:cNvSpPr>
          <p:nvPr/>
        </p:nvSpPr>
        <p:spPr bwMode="auto">
          <a:xfrm>
            <a:off x="4114800" y="29718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31154" name="Text Box 18"/>
          <p:cNvSpPr txBox="1">
            <a:spLocks noChangeArrowheads="1"/>
          </p:cNvSpPr>
          <p:nvPr/>
        </p:nvSpPr>
        <p:spPr bwMode="auto">
          <a:xfrm>
            <a:off x="6858000" y="1447800"/>
            <a:ext cx="3621504" cy="120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342900" indent="-342900" eaLnBrk="0" hangingPunct="0">
              <a:buFont typeface="Arial"/>
              <a:buChar char="•"/>
            </a:pPr>
            <a:r>
              <a:rPr lang="en-US" sz="2400" i="1" u="sng" dirty="0">
                <a:latin typeface="+mj-lt"/>
              </a:rPr>
              <a:t>Minimizes wait time</a:t>
            </a:r>
            <a:endParaRPr lang="en-US" sz="2400" dirty="0">
              <a:latin typeface="+mj-lt"/>
            </a:endParaRPr>
          </a:p>
          <a:p>
            <a:pPr marL="342900" indent="-342900" eaLnBrk="0" hangingPunct="0">
              <a:buFont typeface="Arial"/>
              <a:buChar char="•"/>
            </a:pPr>
            <a:r>
              <a:rPr lang="en-US" sz="2400" dirty="0">
                <a:latin typeface="+mj-lt"/>
              </a:rPr>
              <a:t>May starve large jobs</a:t>
            </a:r>
          </a:p>
          <a:p>
            <a:pPr marL="342900" indent="-342900" eaLnBrk="0" hangingPunct="0">
              <a:buFont typeface="Arial"/>
              <a:buChar char="•"/>
            </a:pPr>
            <a:r>
              <a:rPr lang="en-US" sz="2400" dirty="0">
                <a:latin typeface="+mj-lt"/>
              </a:rPr>
              <a:t>Must know service times</a:t>
            </a:r>
          </a:p>
        </p:txBody>
      </p:sp>
      <p:sp>
        <p:nvSpPr>
          <p:cNvPr id="731155" name="Text Box 19"/>
          <p:cNvSpPr txBox="1">
            <a:spLocks noChangeArrowheads="1"/>
          </p:cNvSpPr>
          <p:nvPr/>
        </p:nvSpPr>
        <p:spPr bwMode="auto">
          <a:xfrm>
            <a:off x="3810000" y="1676401"/>
            <a:ext cx="27432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solidFill>
                  <a:srgbClr val="0000FF"/>
                </a:solidFill>
                <a:latin typeface="+mj-lt"/>
              </a:rPr>
              <a:t>Pros and Cons</a:t>
            </a:r>
          </a:p>
        </p:txBody>
      </p:sp>
      <p:sp>
        <p:nvSpPr>
          <p:cNvPr id="731156" name="Text Box 20"/>
          <p:cNvSpPr txBox="1">
            <a:spLocks noChangeArrowheads="1"/>
          </p:cNvSpPr>
          <p:nvPr/>
        </p:nvSpPr>
        <p:spPr bwMode="auto">
          <a:xfrm>
            <a:off x="2362201" y="6019800"/>
            <a:ext cx="20249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err="1">
                <a:solidFill>
                  <a:srgbClr val="FF0000"/>
                </a:solidFill>
              </a:rPr>
              <a:t>W</a:t>
            </a:r>
            <a:r>
              <a:rPr lang="en-US" sz="2000" baseline="-25000" dirty="0" err="1">
                <a:solidFill>
                  <a:srgbClr val="FF0000"/>
                </a:solidFill>
              </a:rPr>
              <a:t>TRand_avg</a:t>
            </a:r>
            <a:r>
              <a:rPr lang="en-US" sz="2000" dirty="0">
                <a:solidFill>
                  <a:srgbClr val="FF0000"/>
                </a:solidFill>
              </a:rPr>
              <a:t> = 560</a:t>
            </a:r>
            <a:endParaRPr lang="en-US" dirty="0">
              <a:solidFill>
                <a:srgbClr val="FF0000"/>
              </a:solidFill>
            </a:endParaRP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41</a:t>
            </a:fld>
            <a:endParaRPr lang="en-US" dirty="0"/>
          </a:p>
        </p:txBody>
      </p:sp>
    </p:spTree>
    <p:extLst>
      <p:ext uri="{BB962C8B-B14F-4D97-AF65-F5344CB8AC3E}">
        <p14:creationId xmlns:p14="http://schemas.microsoft.com/office/powerpoint/2010/main" val="19806705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ChangeArrowheads="1"/>
          </p:cNvSpPr>
          <p:nvPr/>
        </p:nvSpPr>
        <p:spPr bwMode="auto">
          <a:xfrm>
            <a:off x="2203450" y="6096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Priority Scheduling</a:t>
            </a:r>
          </a:p>
        </p:txBody>
      </p:sp>
      <p:sp>
        <p:nvSpPr>
          <p:cNvPr id="732163" name="Text Box 3"/>
          <p:cNvSpPr txBox="1">
            <a:spLocks noChangeArrowheads="1"/>
          </p:cNvSpPr>
          <p:nvPr/>
        </p:nvSpPr>
        <p:spPr bwMode="auto">
          <a:xfrm>
            <a:off x="2203450" y="1371600"/>
            <a:ext cx="1532792"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  Pri</a:t>
            </a:r>
          </a:p>
          <a:p>
            <a:pPr eaLnBrk="0" hangingPunct="0"/>
            <a:r>
              <a:rPr lang="en-US" sz="2000"/>
              <a:t>0    350     5</a:t>
            </a:r>
          </a:p>
          <a:p>
            <a:pPr eaLnBrk="0" hangingPunct="0"/>
            <a:r>
              <a:rPr lang="en-US" sz="2000"/>
              <a:t>1    125     2</a:t>
            </a:r>
          </a:p>
          <a:p>
            <a:pPr eaLnBrk="0" hangingPunct="0"/>
            <a:r>
              <a:rPr lang="en-US" sz="2000"/>
              <a:t>2    475     3</a:t>
            </a:r>
          </a:p>
          <a:p>
            <a:pPr eaLnBrk="0" hangingPunct="0"/>
            <a:r>
              <a:rPr lang="en-US" sz="2000"/>
              <a:t>3    250     1</a:t>
            </a:r>
          </a:p>
          <a:p>
            <a:pPr eaLnBrk="0" hangingPunct="0"/>
            <a:r>
              <a:rPr lang="en-US" sz="2000"/>
              <a:t>4      75     4</a:t>
            </a:r>
            <a:endParaRPr lang="en-US"/>
          </a:p>
        </p:txBody>
      </p:sp>
      <p:sp>
        <p:nvSpPr>
          <p:cNvPr id="732164" name="Rectangle 4"/>
          <p:cNvSpPr>
            <a:spLocks noChangeArrowheads="1"/>
          </p:cNvSpPr>
          <p:nvPr/>
        </p:nvSpPr>
        <p:spPr bwMode="auto">
          <a:xfrm>
            <a:off x="7772400" y="3276600"/>
            <a:ext cx="1143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32165" name="Rectangle 5"/>
          <p:cNvSpPr>
            <a:spLocks noChangeArrowheads="1"/>
          </p:cNvSpPr>
          <p:nvPr/>
        </p:nvSpPr>
        <p:spPr bwMode="auto">
          <a:xfrm>
            <a:off x="5105400" y="3276600"/>
            <a:ext cx="5334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32166" name="Rectangle 6"/>
          <p:cNvSpPr>
            <a:spLocks noChangeArrowheads="1"/>
          </p:cNvSpPr>
          <p:nvPr/>
        </p:nvSpPr>
        <p:spPr bwMode="auto">
          <a:xfrm>
            <a:off x="5638800" y="3276600"/>
            <a:ext cx="17526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32167" name="Rectangle 7"/>
          <p:cNvSpPr>
            <a:spLocks noChangeArrowheads="1"/>
          </p:cNvSpPr>
          <p:nvPr/>
        </p:nvSpPr>
        <p:spPr bwMode="auto">
          <a:xfrm>
            <a:off x="4267200" y="3276600"/>
            <a:ext cx="838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32168" name="Rectangle 8"/>
          <p:cNvSpPr>
            <a:spLocks noChangeArrowheads="1"/>
          </p:cNvSpPr>
          <p:nvPr/>
        </p:nvSpPr>
        <p:spPr bwMode="auto">
          <a:xfrm>
            <a:off x="7391400" y="3276600"/>
            <a:ext cx="3810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32169" name="Text Box 9"/>
          <p:cNvSpPr txBox="1">
            <a:spLocks noChangeArrowheads="1"/>
          </p:cNvSpPr>
          <p:nvPr/>
        </p:nvSpPr>
        <p:spPr bwMode="auto">
          <a:xfrm>
            <a:off x="1828801" y="3962400"/>
            <a:ext cx="768832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T</a:t>
            </a:r>
            <a:r>
              <a:rPr lang="en-US" sz="2000" baseline="-25000"/>
              <a:t>TRnd</a:t>
            </a:r>
            <a:r>
              <a:rPr lang="en-US" sz="2000"/>
              <a:t>(p</a:t>
            </a:r>
            <a:r>
              <a:rPr lang="en-US" sz="2000" baseline="-25000"/>
              <a:t>0</a:t>
            </a:r>
            <a:r>
              <a:rPr lang="en-US" sz="2000"/>
              <a:t>) = </a:t>
            </a:r>
            <a:r>
              <a:rPr lang="en-US" sz="2000">
                <a:latin typeface="Symbol" charset="0"/>
              </a:rPr>
              <a:t>t</a:t>
            </a:r>
            <a:r>
              <a:rPr lang="en-US" sz="2000"/>
              <a:t>(p</a:t>
            </a:r>
            <a:r>
              <a:rPr lang="en-US" sz="2000" baseline="-25000"/>
              <a:t>0</a:t>
            </a:r>
            <a:r>
              <a:rPr lang="en-US" sz="2000"/>
              <a:t>)+</a:t>
            </a:r>
            <a:r>
              <a:rPr lang="en-US" sz="2000">
                <a:latin typeface="Symbol" charset="0"/>
              </a:rPr>
              <a:t>t</a:t>
            </a:r>
            <a:r>
              <a:rPr lang="en-US" sz="2000"/>
              <a:t>(p</a:t>
            </a:r>
            <a:r>
              <a:rPr lang="en-US" sz="2000" baseline="-25000"/>
              <a:t>4</a:t>
            </a:r>
            <a:r>
              <a:rPr lang="en-US" sz="2000"/>
              <a:t>)+</a:t>
            </a:r>
            <a:r>
              <a:rPr lang="en-US" sz="2000">
                <a:latin typeface="Symbol" charset="0"/>
              </a:rPr>
              <a:t>t</a:t>
            </a:r>
            <a:r>
              <a:rPr lang="en-US" sz="2000"/>
              <a:t>(p</a:t>
            </a:r>
            <a:r>
              <a:rPr lang="en-US" sz="2000" baseline="-25000"/>
              <a:t>2</a:t>
            </a:r>
            <a:r>
              <a:rPr lang="en-US" sz="2000"/>
              <a:t>)+</a:t>
            </a:r>
            <a:r>
              <a:rPr lang="en-US" sz="2000">
                <a:latin typeface="Symbol" charset="0"/>
              </a:rPr>
              <a:t>t</a:t>
            </a:r>
            <a:r>
              <a:rPr lang="en-US" sz="2000"/>
              <a:t>(p</a:t>
            </a:r>
            <a:r>
              <a:rPr lang="en-US" sz="2000" baseline="-25000"/>
              <a:t>1</a:t>
            </a:r>
            <a:r>
              <a:rPr lang="en-US" sz="2000"/>
              <a:t>) )+</a:t>
            </a:r>
            <a:r>
              <a:rPr lang="en-US" sz="2000">
                <a:latin typeface="Symbol" charset="0"/>
              </a:rPr>
              <a:t>t</a:t>
            </a:r>
            <a:r>
              <a:rPr lang="en-US" sz="2000"/>
              <a:t>(p</a:t>
            </a:r>
            <a:r>
              <a:rPr lang="en-US" sz="2000" baseline="-25000"/>
              <a:t>3</a:t>
            </a:r>
            <a:r>
              <a:rPr lang="en-US" sz="2000"/>
              <a:t>) = 350+75+475+125+250</a:t>
            </a:r>
          </a:p>
          <a:p>
            <a:pPr eaLnBrk="0" hangingPunct="0"/>
            <a:r>
              <a:rPr lang="en-US" sz="2000"/>
              <a:t>               = 1275</a:t>
            </a:r>
          </a:p>
          <a:p>
            <a:pPr eaLnBrk="0" hangingPunct="0"/>
            <a:r>
              <a:rPr lang="en-US" sz="2000"/>
              <a:t>T</a:t>
            </a:r>
            <a:r>
              <a:rPr lang="en-US" sz="2000" baseline="-25000"/>
              <a:t>TRnd</a:t>
            </a:r>
            <a:r>
              <a:rPr lang="en-US" sz="2000"/>
              <a:t>(p</a:t>
            </a:r>
            <a:r>
              <a:rPr lang="en-US" sz="2000" baseline="-25000"/>
              <a:t>1</a:t>
            </a:r>
            <a:r>
              <a:rPr lang="en-US" sz="2000"/>
              <a:t>) = </a:t>
            </a:r>
            <a:r>
              <a:rPr lang="en-US" sz="2000">
                <a:latin typeface="Symbol" charset="0"/>
              </a:rPr>
              <a:t>t</a:t>
            </a:r>
            <a:r>
              <a:rPr lang="en-US" sz="2000"/>
              <a:t>(p</a:t>
            </a:r>
            <a:r>
              <a:rPr lang="en-US" sz="2000" baseline="-25000"/>
              <a:t>1</a:t>
            </a:r>
            <a:r>
              <a:rPr lang="en-US" sz="2000"/>
              <a:t>)+</a:t>
            </a:r>
            <a:r>
              <a:rPr lang="en-US" sz="2000">
                <a:latin typeface="Symbol" charset="0"/>
              </a:rPr>
              <a:t>t</a:t>
            </a:r>
            <a:r>
              <a:rPr lang="en-US" sz="2000"/>
              <a:t>(p</a:t>
            </a:r>
            <a:r>
              <a:rPr lang="en-US" sz="2000" baseline="-25000"/>
              <a:t>3</a:t>
            </a:r>
            <a:r>
              <a:rPr lang="en-US" sz="2000"/>
              <a:t>) = 125+250 = 375</a:t>
            </a:r>
          </a:p>
          <a:p>
            <a:pPr eaLnBrk="0" hangingPunct="0"/>
            <a:r>
              <a:rPr lang="en-US" sz="2000"/>
              <a:t>T</a:t>
            </a:r>
            <a:r>
              <a:rPr lang="en-US" sz="2000" baseline="-25000"/>
              <a:t>TRnd</a:t>
            </a:r>
            <a:r>
              <a:rPr lang="en-US" sz="2000"/>
              <a:t>(p</a:t>
            </a:r>
            <a:r>
              <a:rPr lang="en-US" sz="2000" baseline="-25000"/>
              <a:t>2</a:t>
            </a:r>
            <a:r>
              <a:rPr lang="en-US" sz="2000"/>
              <a:t>) = </a:t>
            </a:r>
            <a:r>
              <a:rPr lang="en-US" sz="2000">
                <a:latin typeface="Symbol" charset="0"/>
              </a:rPr>
              <a:t>t</a:t>
            </a:r>
            <a:r>
              <a:rPr lang="en-US" sz="2000"/>
              <a:t>(p</a:t>
            </a:r>
            <a:r>
              <a:rPr lang="en-US" sz="2000" baseline="-25000"/>
              <a:t>2</a:t>
            </a:r>
            <a:r>
              <a:rPr lang="en-US" sz="2000"/>
              <a:t>)+</a:t>
            </a:r>
            <a:r>
              <a:rPr lang="en-US" sz="2000">
                <a:latin typeface="Symbol" charset="0"/>
              </a:rPr>
              <a:t>t</a:t>
            </a:r>
            <a:r>
              <a:rPr lang="en-US" sz="2000"/>
              <a:t>(p</a:t>
            </a:r>
            <a:r>
              <a:rPr lang="en-US" sz="2000" baseline="-25000"/>
              <a:t>1</a:t>
            </a:r>
            <a:r>
              <a:rPr lang="en-US" sz="2000"/>
              <a:t>)+</a:t>
            </a:r>
            <a:r>
              <a:rPr lang="en-US" sz="2000">
                <a:latin typeface="Symbol" charset="0"/>
              </a:rPr>
              <a:t>t</a:t>
            </a:r>
            <a:r>
              <a:rPr lang="en-US" sz="2000"/>
              <a:t>(p</a:t>
            </a:r>
            <a:r>
              <a:rPr lang="en-US" sz="2000" baseline="-25000"/>
              <a:t>3</a:t>
            </a:r>
            <a:r>
              <a:rPr lang="en-US" sz="2000"/>
              <a:t>) = 475+125+250 = 850</a:t>
            </a:r>
          </a:p>
          <a:p>
            <a:pPr eaLnBrk="0" hangingPunct="0"/>
            <a:r>
              <a:rPr lang="en-US" sz="2000"/>
              <a:t>T</a:t>
            </a:r>
            <a:r>
              <a:rPr lang="en-US" sz="2000" baseline="-25000"/>
              <a:t>TRnd</a:t>
            </a:r>
            <a:r>
              <a:rPr lang="en-US" sz="2000"/>
              <a:t>(p</a:t>
            </a:r>
            <a:r>
              <a:rPr lang="en-US" sz="2000" baseline="-25000"/>
              <a:t>3</a:t>
            </a:r>
            <a:r>
              <a:rPr lang="en-US" sz="2000"/>
              <a:t>) = </a:t>
            </a:r>
            <a:r>
              <a:rPr lang="en-US" sz="2000">
                <a:latin typeface="Symbol" charset="0"/>
              </a:rPr>
              <a:t>t</a:t>
            </a:r>
            <a:r>
              <a:rPr lang="en-US" sz="2000"/>
              <a:t>(p</a:t>
            </a:r>
            <a:r>
              <a:rPr lang="en-US" sz="2000" baseline="-25000"/>
              <a:t>3</a:t>
            </a:r>
            <a:r>
              <a:rPr lang="en-US" sz="2000"/>
              <a:t>) = 250</a:t>
            </a:r>
          </a:p>
          <a:p>
            <a:pPr eaLnBrk="0" hangingPunct="0"/>
            <a:r>
              <a:rPr lang="en-US" sz="2000"/>
              <a:t>T</a:t>
            </a:r>
            <a:r>
              <a:rPr lang="en-US" sz="2000" baseline="-25000"/>
              <a:t>TRnd</a:t>
            </a:r>
            <a:r>
              <a:rPr lang="en-US" sz="2000"/>
              <a:t>(p</a:t>
            </a:r>
            <a:r>
              <a:rPr lang="en-US" sz="2000" baseline="-25000"/>
              <a:t>4</a:t>
            </a:r>
            <a:r>
              <a:rPr lang="en-US" sz="2000"/>
              <a:t>) = </a:t>
            </a:r>
            <a:r>
              <a:rPr lang="en-US" sz="2000">
                <a:latin typeface="Symbol" charset="0"/>
              </a:rPr>
              <a:t>t</a:t>
            </a:r>
            <a:r>
              <a:rPr lang="en-US" sz="2000"/>
              <a:t>(p</a:t>
            </a:r>
            <a:r>
              <a:rPr lang="en-US" sz="2000" baseline="-25000"/>
              <a:t>4</a:t>
            </a:r>
            <a:r>
              <a:rPr lang="en-US" sz="2000"/>
              <a:t>)+ </a:t>
            </a:r>
            <a:r>
              <a:rPr lang="en-US" sz="2000">
                <a:latin typeface="Symbol" charset="0"/>
              </a:rPr>
              <a:t>t</a:t>
            </a:r>
            <a:r>
              <a:rPr lang="en-US" sz="2000"/>
              <a:t>(p</a:t>
            </a:r>
            <a:r>
              <a:rPr lang="en-US" sz="2000" baseline="-25000"/>
              <a:t>2</a:t>
            </a:r>
            <a:r>
              <a:rPr lang="en-US" sz="2000"/>
              <a:t>)+ </a:t>
            </a:r>
            <a:r>
              <a:rPr lang="en-US" sz="2000">
                <a:latin typeface="Symbol" charset="0"/>
              </a:rPr>
              <a:t>t</a:t>
            </a:r>
            <a:r>
              <a:rPr lang="en-US" sz="2000"/>
              <a:t>(p</a:t>
            </a:r>
            <a:r>
              <a:rPr lang="en-US" sz="2000" baseline="-25000"/>
              <a:t>1</a:t>
            </a:r>
            <a:r>
              <a:rPr lang="en-US" sz="2000"/>
              <a:t>)+</a:t>
            </a:r>
            <a:r>
              <a:rPr lang="en-US" sz="2000">
                <a:latin typeface="Symbol" charset="0"/>
              </a:rPr>
              <a:t>t</a:t>
            </a:r>
            <a:r>
              <a:rPr lang="en-US" sz="2000"/>
              <a:t>(p</a:t>
            </a:r>
            <a:r>
              <a:rPr lang="en-US" sz="2000" baseline="-25000"/>
              <a:t>3</a:t>
            </a:r>
            <a:r>
              <a:rPr lang="en-US" sz="2000"/>
              <a:t>) = 75+475+125+250 = 925</a:t>
            </a:r>
          </a:p>
        </p:txBody>
      </p:sp>
      <p:sp>
        <p:nvSpPr>
          <p:cNvPr id="732170" name="Text Box 10"/>
          <p:cNvSpPr txBox="1">
            <a:spLocks noChangeArrowheads="1"/>
          </p:cNvSpPr>
          <p:nvPr/>
        </p:nvSpPr>
        <p:spPr bwMode="auto">
          <a:xfrm>
            <a:off x="9082088" y="4038600"/>
            <a:ext cx="1552028"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W(p</a:t>
            </a:r>
            <a:r>
              <a:rPr lang="en-US" sz="2000" baseline="-25000"/>
              <a:t>0</a:t>
            </a:r>
            <a:r>
              <a:rPr lang="en-US" sz="2000"/>
              <a:t>) = 925</a:t>
            </a:r>
          </a:p>
          <a:p>
            <a:pPr eaLnBrk="0" hangingPunct="0"/>
            <a:r>
              <a:rPr lang="en-US" sz="2000"/>
              <a:t>W(p</a:t>
            </a:r>
            <a:r>
              <a:rPr lang="en-US" sz="2000" baseline="-25000"/>
              <a:t>1</a:t>
            </a:r>
            <a:r>
              <a:rPr lang="en-US" sz="2000"/>
              <a:t>) = 250</a:t>
            </a:r>
          </a:p>
          <a:p>
            <a:pPr eaLnBrk="0" hangingPunct="0"/>
            <a:r>
              <a:rPr lang="en-US" sz="2000"/>
              <a:t>W(p</a:t>
            </a:r>
            <a:r>
              <a:rPr lang="en-US" sz="2000" baseline="-25000"/>
              <a:t>2</a:t>
            </a:r>
            <a:r>
              <a:rPr lang="en-US" sz="2000"/>
              <a:t>) = 375</a:t>
            </a:r>
          </a:p>
          <a:p>
            <a:pPr eaLnBrk="0" hangingPunct="0"/>
            <a:endParaRPr lang="en-US" sz="2000"/>
          </a:p>
          <a:p>
            <a:pPr eaLnBrk="0" hangingPunct="0"/>
            <a:r>
              <a:rPr lang="en-US" sz="2000"/>
              <a:t>W(p</a:t>
            </a:r>
            <a:r>
              <a:rPr lang="en-US" sz="2000" baseline="-25000"/>
              <a:t>3</a:t>
            </a:r>
            <a:r>
              <a:rPr lang="en-US" sz="2000"/>
              <a:t>) = 0</a:t>
            </a:r>
          </a:p>
          <a:p>
            <a:pPr eaLnBrk="0" hangingPunct="0"/>
            <a:r>
              <a:rPr lang="en-US" sz="2000"/>
              <a:t>W(p</a:t>
            </a:r>
            <a:r>
              <a:rPr lang="en-US" sz="2000" baseline="-25000"/>
              <a:t>4</a:t>
            </a:r>
            <a:r>
              <a:rPr lang="en-US" sz="2000"/>
              <a:t>) = 850</a:t>
            </a:r>
          </a:p>
        </p:txBody>
      </p:sp>
      <p:sp>
        <p:nvSpPr>
          <p:cNvPr id="732171" name="Text Box 11"/>
          <p:cNvSpPr txBox="1">
            <a:spLocks noChangeArrowheads="1"/>
          </p:cNvSpPr>
          <p:nvPr/>
        </p:nvSpPr>
        <p:spPr bwMode="auto">
          <a:xfrm>
            <a:off x="3846513" y="6096000"/>
            <a:ext cx="560775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solidFill>
                  <a:srgbClr val="FF0000"/>
                </a:solidFill>
              </a:rPr>
              <a:t>W</a:t>
            </a:r>
            <a:r>
              <a:rPr lang="en-US" sz="2000" baseline="-25000">
                <a:solidFill>
                  <a:srgbClr val="FF0000"/>
                </a:solidFill>
              </a:rPr>
              <a:t>avg</a:t>
            </a:r>
            <a:r>
              <a:rPr lang="en-US" sz="2000">
                <a:solidFill>
                  <a:srgbClr val="FF0000"/>
                </a:solidFill>
              </a:rPr>
              <a:t> = (925+250+375+0+850)/5 = 2400/5 = 480</a:t>
            </a:r>
            <a:endParaRPr lang="en-US">
              <a:solidFill>
                <a:srgbClr val="FF0000"/>
              </a:solidFill>
            </a:endParaRPr>
          </a:p>
        </p:txBody>
      </p:sp>
      <p:sp>
        <p:nvSpPr>
          <p:cNvPr id="732172" name="Text Box 12"/>
          <p:cNvSpPr txBox="1">
            <a:spLocks noChangeArrowheads="1"/>
          </p:cNvSpPr>
          <p:nvPr/>
        </p:nvSpPr>
        <p:spPr bwMode="auto">
          <a:xfrm>
            <a:off x="8756651" y="29718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1275</a:t>
            </a:r>
          </a:p>
        </p:txBody>
      </p:sp>
      <p:sp>
        <p:nvSpPr>
          <p:cNvPr id="732173" name="Text Box 13"/>
          <p:cNvSpPr txBox="1">
            <a:spLocks noChangeArrowheads="1"/>
          </p:cNvSpPr>
          <p:nvPr/>
        </p:nvSpPr>
        <p:spPr bwMode="auto">
          <a:xfrm>
            <a:off x="76200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925</a:t>
            </a:r>
          </a:p>
        </p:txBody>
      </p:sp>
      <p:sp>
        <p:nvSpPr>
          <p:cNvPr id="732174" name="Text Box 14"/>
          <p:cNvSpPr txBox="1">
            <a:spLocks noChangeArrowheads="1"/>
          </p:cNvSpPr>
          <p:nvPr/>
        </p:nvSpPr>
        <p:spPr bwMode="auto">
          <a:xfrm>
            <a:off x="70104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850</a:t>
            </a:r>
          </a:p>
        </p:txBody>
      </p:sp>
      <p:sp>
        <p:nvSpPr>
          <p:cNvPr id="732175" name="Text Box 15"/>
          <p:cNvSpPr txBox="1">
            <a:spLocks noChangeArrowheads="1"/>
          </p:cNvSpPr>
          <p:nvPr/>
        </p:nvSpPr>
        <p:spPr bwMode="auto">
          <a:xfrm>
            <a:off x="54102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375</a:t>
            </a:r>
          </a:p>
        </p:txBody>
      </p:sp>
      <p:sp>
        <p:nvSpPr>
          <p:cNvPr id="732176" name="Text Box 16"/>
          <p:cNvSpPr txBox="1">
            <a:spLocks noChangeArrowheads="1"/>
          </p:cNvSpPr>
          <p:nvPr/>
        </p:nvSpPr>
        <p:spPr bwMode="auto">
          <a:xfrm>
            <a:off x="4876801" y="29718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250</a:t>
            </a:r>
          </a:p>
        </p:txBody>
      </p:sp>
      <p:sp>
        <p:nvSpPr>
          <p:cNvPr id="732177" name="Text Box 17"/>
          <p:cNvSpPr txBox="1">
            <a:spLocks noChangeArrowheads="1"/>
          </p:cNvSpPr>
          <p:nvPr/>
        </p:nvSpPr>
        <p:spPr bwMode="auto">
          <a:xfrm>
            <a:off x="4108450" y="29718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32178" name="Text Box 18"/>
          <p:cNvSpPr txBox="1">
            <a:spLocks noChangeArrowheads="1"/>
          </p:cNvSpPr>
          <p:nvPr/>
        </p:nvSpPr>
        <p:spPr bwMode="auto">
          <a:xfrm>
            <a:off x="5257800" y="1752600"/>
            <a:ext cx="4852610" cy="120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285750" indent="-285750" eaLnBrk="0" hangingPunct="0">
              <a:buFont typeface="Arial"/>
              <a:buChar char="•"/>
            </a:pPr>
            <a:r>
              <a:rPr lang="en-US" sz="2400" i="1" u="sng" dirty="0">
                <a:latin typeface="+mj-lt"/>
              </a:rPr>
              <a:t>Reflects importance of external use</a:t>
            </a:r>
            <a:endParaRPr lang="en-US" sz="2400" dirty="0">
              <a:latin typeface="+mj-lt"/>
            </a:endParaRPr>
          </a:p>
          <a:p>
            <a:pPr marL="285750" indent="-285750" eaLnBrk="0" hangingPunct="0">
              <a:buFont typeface="Arial"/>
              <a:buChar char="•"/>
            </a:pPr>
            <a:r>
              <a:rPr lang="en-US" sz="2400" dirty="0">
                <a:latin typeface="+mj-lt"/>
              </a:rPr>
              <a:t>May cause starvation</a:t>
            </a:r>
          </a:p>
          <a:p>
            <a:pPr marL="285750" indent="-285750" eaLnBrk="0" hangingPunct="0">
              <a:buFont typeface="Arial"/>
              <a:buChar char="•"/>
            </a:pPr>
            <a:r>
              <a:rPr lang="en-US" sz="2400" dirty="0">
                <a:latin typeface="+mj-lt"/>
              </a:rPr>
              <a:t>Can address starvation with aging</a:t>
            </a:r>
          </a:p>
        </p:txBody>
      </p:sp>
      <p:sp>
        <p:nvSpPr>
          <p:cNvPr id="732179" name="Text Box 19"/>
          <p:cNvSpPr txBox="1">
            <a:spLocks noChangeArrowheads="1"/>
          </p:cNvSpPr>
          <p:nvPr/>
        </p:nvSpPr>
        <p:spPr bwMode="auto">
          <a:xfrm>
            <a:off x="5257800" y="1371601"/>
            <a:ext cx="28194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solidFill>
                  <a:srgbClr val="0000FF"/>
                </a:solidFill>
                <a:latin typeface="+mn-lt"/>
              </a:rPr>
              <a:t>Pros and Cons</a:t>
            </a:r>
          </a:p>
        </p:txBody>
      </p:sp>
      <p:sp>
        <p:nvSpPr>
          <p:cNvPr id="732180" name="Text Box 20"/>
          <p:cNvSpPr txBox="1">
            <a:spLocks noChangeArrowheads="1"/>
          </p:cNvSpPr>
          <p:nvPr/>
        </p:nvSpPr>
        <p:spPr bwMode="auto">
          <a:xfrm>
            <a:off x="1752601" y="6096000"/>
            <a:ext cx="20249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solidFill>
                  <a:srgbClr val="FF0000"/>
                </a:solidFill>
              </a:rPr>
              <a:t>W</a:t>
            </a:r>
            <a:r>
              <a:rPr lang="en-US" sz="2000" baseline="-25000">
                <a:solidFill>
                  <a:srgbClr val="FF0000"/>
                </a:solidFill>
              </a:rPr>
              <a:t>TRand_avg</a:t>
            </a:r>
            <a:r>
              <a:rPr lang="en-US" sz="2000">
                <a:solidFill>
                  <a:srgbClr val="FF0000"/>
                </a:solidFill>
              </a:rPr>
              <a:t> = 735</a:t>
            </a:r>
            <a:endParaRPr lang="en-US">
              <a:solidFill>
                <a:srgbClr val="FF0000"/>
              </a:solidFill>
            </a:endParaRP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42</a:t>
            </a:fld>
            <a:endParaRPr lang="en-US" dirty="0"/>
          </a:p>
        </p:txBody>
      </p:sp>
    </p:spTree>
    <p:extLst>
      <p:ext uri="{BB962C8B-B14F-4D97-AF65-F5344CB8AC3E}">
        <p14:creationId xmlns:p14="http://schemas.microsoft.com/office/powerpoint/2010/main" val="426215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2179"/>
                                        </p:tgtEl>
                                        <p:attrNameLst>
                                          <p:attrName>style.visibility</p:attrName>
                                        </p:attrNameLst>
                                      </p:cBhvr>
                                      <p:to>
                                        <p:strVal val="visible"/>
                                      </p:to>
                                    </p:set>
                                    <p:animEffect transition="in" filter="blinds(horizontal)">
                                      <p:cBhvr>
                                        <p:cTn id="7" dur="500"/>
                                        <p:tgtEl>
                                          <p:spTgt spid="732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2178"/>
                                        </p:tgtEl>
                                        <p:attrNameLst>
                                          <p:attrName>style.visibility</p:attrName>
                                        </p:attrNameLst>
                                      </p:cBhvr>
                                      <p:to>
                                        <p:strVal val="visible"/>
                                      </p:to>
                                    </p:set>
                                    <p:animEffect transition="in" filter="blinds(horizontal)">
                                      <p:cBhvr>
                                        <p:cTn id="12" dur="500"/>
                                        <p:tgtEl>
                                          <p:spTgt spid="732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78" grpId="0"/>
      <p:bldP spid="7321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a:xfrm>
            <a:off x="2209800" y="868362"/>
            <a:ext cx="7696200" cy="503238"/>
          </a:xfrm>
        </p:spPr>
        <p:txBody>
          <a:bodyPr/>
          <a:lstStyle/>
          <a:p>
            <a:r>
              <a:rPr lang="en-US" dirty="0">
                <a:latin typeface="+mj-lt"/>
              </a:rPr>
              <a:t>Preemptive Schedulers</a:t>
            </a:r>
          </a:p>
        </p:txBody>
      </p:sp>
      <p:sp>
        <p:nvSpPr>
          <p:cNvPr id="734211" name="Rectangle 3"/>
          <p:cNvSpPr>
            <a:spLocks noChangeArrowheads="1"/>
          </p:cNvSpPr>
          <p:nvPr/>
        </p:nvSpPr>
        <p:spPr bwMode="auto">
          <a:xfrm>
            <a:off x="3429000" y="2863850"/>
            <a:ext cx="1143000" cy="6096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eaLnBrk="0" hangingPunct="0"/>
            <a:r>
              <a:rPr lang="en-US"/>
              <a:t>Ready</a:t>
            </a:r>
          </a:p>
          <a:p>
            <a:pPr algn="ctr" eaLnBrk="0" hangingPunct="0"/>
            <a:r>
              <a:rPr lang="en-US"/>
              <a:t>List</a:t>
            </a:r>
          </a:p>
        </p:txBody>
      </p:sp>
      <p:sp>
        <p:nvSpPr>
          <p:cNvPr id="734212" name="AutoShape 4"/>
          <p:cNvSpPr>
            <a:spLocks noChangeArrowheads="1"/>
          </p:cNvSpPr>
          <p:nvPr/>
        </p:nvSpPr>
        <p:spPr bwMode="auto">
          <a:xfrm>
            <a:off x="5410200" y="2863850"/>
            <a:ext cx="1447800" cy="533400"/>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eaLnBrk="0" hangingPunct="0"/>
            <a:r>
              <a:rPr lang="en-US"/>
              <a:t>Scheduler</a:t>
            </a:r>
          </a:p>
        </p:txBody>
      </p:sp>
      <p:sp>
        <p:nvSpPr>
          <p:cNvPr id="734213" name="Oval 5"/>
          <p:cNvSpPr>
            <a:spLocks noChangeArrowheads="1"/>
          </p:cNvSpPr>
          <p:nvPr/>
        </p:nvSpPr>
        <p:spPr bwMode="auto">
          <a:xfrm>
            <a:off x="7696200" y="2940050"/>
            <a:ext cx="990600" cy="457200"/>
          </a:xfrm>
          <a:prstGeom prst="ellipse">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eaLnBrk="0" hangingPunct="0"/>
            <a:r>
              <a:rPr lang="en-US"/>
              <a:t>CPU</a:t>
            </a:r>
          </a:p>
        </p:txBody>
      </p:sp>
      <p:sp>
        <p:nvSpPr>
          <p:cNvPr id="734214" name="Line 6"/>
          <p:cNvSpPr>
            <a:spLocks noChangeShapeType="1"/>
          </p:cNvSpPr>
          <p:nvPr/>
        </p:nvSpPr>
        <p:spPr bwMode="auto">
          <a:xfrm>
            <a:off x="4572000" y="316865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4215" name="Line 7"/>
          <p:cNvSpPr>
            <a:spLocks noChangeShapeType="1"/>
          </p:cNvSpPr>
          <p:nvPr/>
        </p:nvSpPr>
        <p:spPr bwMode="auto">
          <a:xfrm>
            <a:off x="6858000" y="316865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4216" name="Line 8"/>
          <p:cNvSpPr>
            <a:spLocks noChangeShapeType="1"/>
          </p:cNvSpPr>
          <p:nvPr/>
        </p:nvSpPr>
        <p:spPr bwMode="auto">
          <a:xfrm>
            <a:off x="8686800" y="3168650"/>
            <a:ext cx="609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4217" name="Line 9"/>
          <p:cNvSpPr>
            <a:spLocks noChangeShapeType="1"/>
          </p:cNvSpPr>
          <p:nvPr/>
        </p:nvSpPr>
        <p:spPr bwMode="auto">
          <a:xfrm>
            <a:off x="2743200" y="3168650"/>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4218" name="Freeform 10"/>
          <p:cNvSpPr>
            <a:spLocks/>
          </p:cNvSpPr>
          <p:nvPr/>
        </p:nvSpPr>
        <p:spPr bwMode="auto">
          <a:xfrm>
            <a:off x="3048000" y="2330450"/>
            <a:ext cx="5181600" cy="685800"/>
          </a:xfrm>
          <a:custGeom>
            <a:avLst/>
            <a:gdLst>
              <a:gd name="T0" fmla="*/ 3264 w 3264"/>
              <a:gd name="T1" fmla="*/ 384 h 432"/>
              <a:gd name="T2" fmla="*/ 3264 w 3264"/>
              <a:gd name="T3" fmla="*/ 0 h 432"/>
              <a:gd name="T4" fmla="*/ 0 w 3264"/>
              <a:gd name="T5" fmla="*/ 0 h 432"/>
              <a:gd name="T6" fmla="*/ 0 w 3264"/>
              <a:gd name="T7" fmla="*/ 432 h 432"/>
              <a:gd name="T8" fmla="*/ 240 w 3264"/>
              <a:gd name="T9" fmla="*/ 432 h 432"/>
            </a:gdLst>
            <a:ahLst/>
            <a:cxnLst>
              <a:cxn ang="0">
                <a:pos x="T0" y="T1"/>
              </a:cxn>
              <a:cxn ang="0">
                <a:pos x="T2" y="T3"/>
              </a:cxn>
              <a:cxn ang="0">
                <a:pos x="T4" y="T5"/>
              </a:cxn>
              <a:cxn ang="0">
                <a:pos x="T6" y="T7"/>
              </a:cxn>
              <a:cxn ang="0">
                <a:pos x="T8" y="T9"/>
              </a:cxn>
            </a:cxnLst>
            <a:rect l="0" t="0" r="r" b="b"/>
            <a:pathLst>
              <a:path w="3264" h="432">
                <a:moveTo>
                  <a:pt x="3264" y="384"/>
                </a:moveTo>
                <a:lnTo>
                  <a:pt x="3264" y="0"/>
                </a:lnTo>
                <a:lnTo>
                  <a:pt x="0" y="0"/>
                </a:lnTo>
                <a:lnTo>
                  <a:pt x="0" y="432"/>
                </a:lnTo>
                <a:lnTo>
                  <a:pt x="240" y="432"/>
                </a:lnTo>
              </a:path>
            </a:pathLst>
          </a:custGeom>
          <a:noFill/>
          <a:ln w="9525">
            <a:solidFill>
              <a:schemeClr val="tx1"/>
            </a:solidFill>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4219" name="Text Box 11"/>
          <p:cNvSpPr txBox="1">
            <a:spLocks noChangeArrowheads="1"/>
          </p:cNvSpPr>
          <p:nvPr/>
        </p:nvSpPr>
        <p:spPr bwMode="auto">
          <a:xfrm>
            <a:off x="4343401" y="2025650"/>
            <a:ext cx="31726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Preemption or voluntary yield</a:t>
            </a:r>
          </a:p>
        </p:txBody>
      </p:sp>
      <p:sp>
        <p:nvSpPr>
          <p:cNvPr id="734220" name="Text Box 12"/>
          <p:cNvSpPr txBox="1">
            <a:spLocks noChangeArrowheads="1"/>
          </p:cNvSpPr>
          <p:nvPr/>
        </p:nvSpPr>
        <p:spPr bwMode="auto">
          <a:xfrm>
            <a:off x="9372601" y="2940050"/>
            <a:ext cx="73609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Done</a:t>
            </a:r>
          </a:p>
        </p:txBody>
      </p:sp>
      <p:sp>
        <p:nvSpPr>
          <p:cNvPr id="734221" name="Text Box 13"/>
          <p:cNvSpPr txBox="1">
            <a:spLocks noChangeArrowheads="1"/>
          </p:cNvSpPr>
          <p:nvPr/>
        </p:nvSpPr>
        <p:spPr bwMode="auto">
          <a:xfrm>
            <a:off x="1905001" y="2863851"/>
            <a:ext cx="101822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New</a:t>
            </a:r>
          </a:p>
          <a:p>
            <a:pPr eaLnBrk="0" hangingPunct="0"/>
            <a:r>
              <a:rPr lang="en-US"/>
              <a:t>Process</a:t>
            </a:r>
          </a:p>
        </p:txBody>
      </p:sp>
      <p:sp>
        <p:nvSpPr>
          <p:cNvPr id="734222" name="Rectangle 14"/>
          <p:cNvSpPr>
            <a:spLocks noChangeArrowheads="1"/>
          </p:cNvSpPr>
          <p:nvPr/>
        </p:nvSpPr>
        <p:spPr bwMode="auto">
          <a:xfrm>
            <a:off x="2057400" y="4038600"/>
            <a:ext cx="7772400" cy="236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dirty="0">
                <a:latin typeface="+mj-lt"/>
              </a:rPr>
              <a:t>Highest priority process is guaranteed to be running at all times</a:t>
            </a:r>
          </a:p>
          <a:p>
            <a:pPr marL="742950" lvl="1" indent="-285750">
              <a:spcBef>
                <a:spcPct val="20000"/>
              </a:spcBef>
              <a:buFontTx/>
              <a:buChar char="–"/>
            </a:pPr>
            <a:r>
              <a:rPr lang="en-US" sz="2400" dirty="0">
                <a:latin typeface="+mj-lt"/>
              </a:rPr>
              <a:t>Or at least at the beginning of a time slice</a:t>
            </a:r>
          </a:p>
          <a:p>
            <a:pPr marL="342900" indent="-342900">
              <a:spcBef>
                <a:spcPct val="20000"/>
              </a:spcBef>
              <a:buFontTx/>
              <a:buChar char="•"/>
            </a:pPr>
            <a:r>
              <a:rPr lang="en-US" sz="2400" dirty="0">
                <a:latin typeface="+mj-lt"/>
              </a:rPr>
              <a:t>Dominant form of contemporary scheduling</a:t>
            </a:r>
          </a:p>
          <a:p>
            <a:pPr marL="342900" indent="-342900">
              <a:spcBef>
                <a:spcPct val="20000"/>
              </a:spcBef>
              <a:buFontTx/>
              <a:buChar char="•"/>
            </a:pPr>
            <a:r>
              <a:rPr lang="en-US" sz="2400" dirty="0">
                <a:latin typeface="+mj-lt"/>
              </a:rPr>
              <a:t>But complex to build &amp; analyze</a:t>
            </a:r>
          </a:p>
        </p:txBody>
      </p:sp>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43</a:t>
            </a:fld>
            <a:endParaRPr lang="en-US" dirty="0"/>
          </a:p>
        </p:txBody>
      </p:sp>
    </p:spTree>
    <p:extLst>
      <p:ext uri="{BB962C8B-B14F-4D97-AF65-F5344CB8AC3E}">
        <p14:creationId xmlns:p14="http://schemas.microsoft.com/office/powerpoint/2010/main" val="7105867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ChangeArrowheads="1"/>
          </p:cNvSpPr>
          <p:nvPr/>
        </p:nvSpPr>
        <p:spPr bwMode="auto">
          <a:xfrm>
            <a:off x="2209800" y="6096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Round Robin (TQ=50)</a:t>
            </a:r>
          </a:p>
        </p:txBody>
      </p:sp>
      <p:sp>
        <p:nvSpPr>
          <p:cNvPr id="735235" name="Text Box 3"/>
          <p:cNvSpPr txBox="1">
            <a:spLocks noChangeArrowheads="1"/>
          </p:cNvSpPr>
          <p:nvPr/>
        </p:nvSpPr>
        <p:spPr bwMode="auto">
          <a:xfrm>
            <a:off x="2209801" y="1371600"/>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a:t>
            </a:r>
          </a:p>
          <a:p>
            <a:pPr eaLnBrk="0" hangingPunct="0"/>
            <a:r>
              <a:rPr lang="en-US" sz="2000"/>
              <a:t>0    350</a:t>
            </a:r>
          </a:p>
          <a:p>
            <a:pPr eaLnBrk="0" hangingPunct="0"/>
            <a:r>
              <a:rPr lang="en-US" sz="2000"/>
              <a:t>1    125</a:t>
            </a:r>
          </a:p>
          <a:p>
            <a:pPr eaLnBrk="0" hangingPunct="0"/>
            <a:r>
              <a:rPr lang="en-US" sz="2000"/>
              <a:t>2    475</a:t>
            </a:r>
          </a:p>
          <a:p>
            <a:pPr eaLnBrk="0" hangingPunct="0"/>
            <a:r>
              <a:rPr lang="en-US" sz="2000"/>
              <a:t>3    250</a:t>
            </a:r>
          </a:p>
          <a:p>
            <a:pPr eaLnBrk="0" hangingPunct="0"/>
            <a:r>
              <a:rPr lang="en-US" sz="2000"/>
              <a:t>4      75</a:t>
            </a:r>
            <a:endParaRPr lang="en-US"/>
          </a:p>
        </p:txBody>
      </p:sp>
      <p:sp>
        <p:nvSpPr>
          <p:cNvPr id="735236" name="Rectangle 4"/>
          <p:cNvSpPr>
            <a:spLocks noChangeArrowheads="1"/>
          </p:cNvSpPr>
          <p:nvPr/>
        </p:nvSpPr>
        <p:spPr bwMode="auto">
          <a:xfrm>
            <a:off x="36576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35237" name="Text Box 5"/>
          <p:cNvSpPr txBox="1">
            <a:spLocks noChangeArrowheads="1"/>
          </p:cNvSpPr>
          <p:nvPr/>
        </p:nvSpPr>
        <p:spPr bwMode="auto">
          <a:xfrm>
            <a:off x="7086601" y="4191000"/>
            <a:ext cx="126669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W(p</a:t>
            </a:r>
            <a:r>
              <a:rPr lang="en-US" sz="2000" baseline="-25000"/>
              <a:t>0</a:t>
            </a:r>
            <a:r>
              <a:rPr lang="en-US" sz="2000"/>
              <a:t>) = 0</a:t>
            </a:r>
          </a:p>
        </p:txBody>
      </p:sp>
      <p:sp>
        <p:nvSpPr>
          <p:cNvPr id="735238" name="Text Box 6"/>
          <p:cNvSpPr txBox="1">
            <a:spLocks noChangeArrowheads="1"/>
          </p:cNvSpPr>
          <p:nvPr/>
        </p:nvSpPr>
        <p:spPr bwMode="auto">
          <a:xfrm>
            <a:off x="3505200" y="25146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35239" name="Text Box 7"/>
          <p:cNvSpPr txBox="1">
            <a:spLocks noChangeArrowheads="1"/>
          </p:cNvSpPr>
          <p:nvPr/>
        </p:nvSpPr>
        <p:spPr bwMode="auto">
          <a:xfrm>
            <a:off x="3962400" y="2514600"/>
            <a:ext cx="44114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50</a:t>
            </a: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44</a:t>
            </a:fld>
            <a:endParaRPr lang="en-US" dirty="0"/>
          </a:p>
        </p:txBody>
      </p:sp>
    </p:spTree>
    <p:extLst>
      <p:ext uri="{BB962C8B-B14F-4D97-AF65-F5344CB8AC3E}">
        <p14:creationId xmlns:p14="http://schemas.microsoft.com/office/powerpoint/2010/main" val="240943298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ChangeArrowheads="1"/>
          </p:cNvSpPr>
          <p:nvPr/>
        </p:nvSpPr>
        <p:spPr bwMode="auto">
          <a:xfrm>
            <a:off x="2209800" y="609600"/>
            <a:ext cx="7772400"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RR with Overhead=10 (TQ=50)</a:t>
            </a:r>
          </a:p>
        </p:txBody>
      </p:sp>
      <p:sp>
        <p:nvSpPr>
          <p:cNvPr id="747523" name="Text Box 3"/>
          <p:cNvSpPr txBox="1">
            <a:spLocks noChangeArrowheads="1"/>
          </p:cNvSpPr>
          <p:nvPr/>
        </p:nvSpPr>
        <p:spPr bwMode="auto">
          <a:xfrm>
            <a:off x="1905001" y="1371600"/>
            <a:ext cx="1037463"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i    </a:t>
            </a:r>
            <a:r>
              <a:rPr lang="en-US" sz="2000">
                <a:latin typeface="Symbol" charset="0"/>
              </a:rPr>
              <a:t>t</a:t>
            </a:r>
            <a:r>
              <a:rPr lang="en-US" sz="2000"/>
              <a:t>(p</a:t>
            </a:r>
            <a:r>
              <a:rPr lang="en-US" sz="2000" baseline="-25000"/>
              <a:t>i</a:t>
            </a:r>
            <a:r>
              <a:rPr lang="en-US" sz="2000"/>
              <a:t>)</a:t>
            </a:r>
          </a:p>
          <a:p>
            <a:pPr eaLnBrk="0" hangingPunct="0"/>
            <a:r>
              <a:rPr lang="en-US" sz="2000"/>
              <a:t>0    350</a:t>
            </a:r>
          </a:p>
          <a:p>
            <a:pPr eaLnBrk="0" hangingPunct="0"/>
            <a:r>
              <a:rPr lang="en-US" sz="2000"/>
              <a:t>1    125</a:t>
            </a:r>
          </a:p>
          <a:p>
            <a:pPr eaLnBrk="0" hangingPunct="0"/>
            <a:r>
              <a:rPr lang="en-US" sz="2000"/>
              <a:t>2    475</a:t>
            </a:r>
          </a:p>
          <a:p>
            <a:pPr eaLnBrk="0" hangingPunct="0"/>
            <a:r>
              <a:rPr lang="en-US" sz="2000"/>
              <a:t>3    250</a:t>
            </a:r>
          </a:p>
          <a:p>
            <a:pPr eaLnBrk="0" hangingPunct="0"/>
            <a:r>
              <a:rPr lang="en-US" sz="2000"/>
              <a:t>4      75</a:t>
            </a:r>
            <a:endParaRPr lang="en-US"/>
          </a:p>
        </p:txBody>
      </p:sp>
      <p:sp>
        <p:nvSpPr>
          <p:cNvPr id="747524" name="Rectangle 4"/>
          <p:cNvSpPr>
            <a:spLocks noChangeArrowheads="1"/>
          </p:cNvSpPr>
          <p:nvPr/>
        </p:nvSpPr>
        <p:spPr bwMode="auto">
          <a:xfrm>
            <a:off x="30480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25" name="Text Box 5"/>
          <p:cNvSpPr txBox="1">
            <a:spLocks noChangeArrowheads="1"/>
          </p:cNvSpPr>
          <p:nvPr/>
        </p:nvSpPr>
        <p:spPr bwMode="auto">
          <a:xfrm>
            <a:off x="3429001" y="4191000"/>
            <a:ext cx="1968809"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T</a:t>
            </a:r>
            <a:r>
              <a:rPr lang="en-US" sz="2000" baseline="-25000"/>
              <a:t>TRnd</a:t>
            </a:r>
            <a:r>
              <a:rPr lang="en-US" sz="2000"/>
              <a:t>(p</a:t>
            </a:r>
            <a:r>
              <a:rPr lang="en-US" sz="2000" baseline="-25000"/>
              <a:t>0</a:t>
            </a:r>
            <a:r>
              <a:rPr lang="en-US" sz="2000"/>
              <a:t>) = </a:t>
            </a:r>
            <a:r>
              <a:rPr lang="en-US" sz="2000">
                <a:latin typeface="Symbol" charset="0"/>
              </a:rPr>
              <a:t>1320</a:t>
            </a:r>
            <a:endParaRPr lang="en-US" sz="2000"/>
          </a:p>
          <a:p>
            <a:pPr eaLnBrk="0" hangingPunct="0"/>
            <a:r>
              <a:rPr lang="en-US" sz="2000"/>
              <a:t>T</a:t>
            </a:r>
            <a:r>
              <a:rPr lang="en-US" sz="2000" baseline="-25000"/>
              <a:t>TRnd</a:t>
            </a:r>
            <a:r>
              <a:rPr lang="en-US" sz="2000"/>
              <a:t>(p</a:t>
            </a:r>
            <a:r>
              <a:rPr lang="en-US" sz="2000" baseline="-25000"/>
              <a:t>1</a:t>
            </a:r>
            <a:r>
              <a:rPr lang="en-US" sz="2000"/>
              <a:t>) = </a:t>
            </a:r>
            <a:r>
              <a:rPr lang="en-US" sz="2000">
                <a:latin typeface="Symbol" charset="0"/>
              </a:rPr>
              <a:t>660</a:t>
            </a:r>
            <a:endParaRPr lang="en-US" sz="2000"/>
          </a:p>
          <a:p>
            <a:pPr eaLnBrk="0" hangingPunct="0"/>
            <a:r>
              <a:rPr lang="en-US" sz="2000"/>
              <a:t>T</a:t>
            </a:r>
            <a:r>
              <a:rPr lang="en-US" sz="2000" baseline="-25000"/>
              <a:t>TRnd</a:t>
            </a:r>
            <a:r>
              <a:rPr lang="en-US" sz="2000"/>
              <a:t>(p</a:t>
            </a:r>
            <a:r>
              <a:rPr lang="en-US" sz="2000" baseline="-25000"/>
              <a:t>2</a:t>
            </a:r>
            <a:r>
              <a:rPr lang="en-US" sz="2000"/>
              <a:t>) = </a:t>
            </a:r>
            <a:r>
              <a:rPr lang="en-US" sz="2000">
                <a:latin typeface="Symbol" charset="0"/>
              </a:rPr>
              <a:t>1535</a:t>
            </a:r>
            <a:endParaRPr lang="en-US" sz="2000"/>
          </a:p>
          <a:p>
            <a:pPr eaLnBrk="0" hangingPunct="0"/>
            <a:r>
              <a:rPr lang="en-US" sz="2000"/>
              <a:t>T</a:t>
            </a:r>
            <a:r>
              <a:rPr lang="en-US" sz="2000" baseline="-25000"/>
              <a:t>TRnd</a:t>
            </a:r>
            <a:r>
              <a:rPr lang="en-US" sz="2000"/>
              <a:t>(p</a:t>
            </a:r>
            <a:r>
              <a:rPr lang="en-US" sz="2000" baseline="-25000"/>
              <a:t>3</a:t>
            </a:r>
            <a:r>
              <a:rPr lang="en-US" sz="2000"/>
              <a:t>) = </a:t>
            </a:r>
            <a:r>
              <a:rPr lang="en-US" sz="2000">
                <a:latin typeface="Symbol" charset="0"/>
              </a:rPr>
              <a:t>1140</a:t>
            </a:r>
            <a:endParaRPr lang="en-US" sz="2000"/>
          </a:p>
          <a:p>
            <a:pPr eaLnBrk="0" hangingPunct="0"/>
            <a:r>
              <a:rPr lang="en-US" sz="2000"/>
              <a:t>T</a:t>
            </a:r>
            <a:r>
              <a:rPr lang="en-US" sz="2000" baseline="-25000"/>
              <a:t>TRnd</a:t>
            </a:r>
            <a:r>
              <a:rPr lang="en-US" sz="2000"/>
              <a:t>(p</a:t>
            </a:r>
            <a:r>
              <a:rPr lang="en-US" sz="2000" baseline="-25000"/>
              <a:t>4</a:t>
            </a:r>
            <a:r>
              <a:rPr lang="en-US" sz="2000"/>
              <a:t>) = </a:t>
            </a:r>
            <a:r>
              <a:rPr lang="en-US" sz="2000">
                <a:latin typeface="Symbol" charset="0"/>
              </a:rPr>
              <a:t>565</a:t>
            </a:r>
            <a:endParaRPr lang="en-US" sz="2000"/>
          </a:p>
        </p:txBody>
      </p:sp>
      <p:sp>
        <p:nvSpPr>
          <p:cNvPr id="747526" name="Text Box 6"/>
          <p:cNvSpPr txBox="1">
            <a:spLocks noChangeArrowheads="1"/>
          </p:cNvSpPr>
          <p:nvPr/>
        </p:nvSpPr>
        <p:spPr bwMode="auto">
          <a:xfrm>
            <a:off x="7086600" y="4191000"/>
            <a:ext cx="1552028"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W(p</a:t>
            </a:r>
            <a:r>
              <a:rPr lang="en-US" sz="2000" baseline="-25000"/>
              <a:t>0</a:t>
            </a:r>
            <a:r>
              <a:rPr lang="en-US" sz="2000"/>
              <a:t>) = 0</a:t>
            </a:r>
          </a:p>
          <a:p>
            <a:pPr eaLnBrk="0" hangingPunct="0"/>
            <a:r>
              <a:rPr lang="en-US" sz="2000"/>
              <a:t>W(p</a:t>
            </a:r>
            <a:r>
              <a:rPr lang="en-US" sz="2000" baseline="-25000"/>
              <a:t>1</a:t>
            </a:r>
            <a:r>
              <a:rPr lang="en-US" sz="2000"/>
              <a:t>) = 60</a:t>
            </a:r>
          </a:p>
          <a:p>
            <a:pPr eaLnBrk="0" hangingPunct="0"/>
            <a:r>
              <a:rPr lang="en-US" sz="2000"/>
              <a:t>W(p</a:t>
            </a:r>
            <a:r>
              <a:rPr lang="en-US" sz="2000" baseline="-25000"/>
              <a:t>2</a:t>
            </a:r>
            <a:r>
              <a:rPr lang="en-US" sz="2000"/>
              <a:t>) = 120</a:t>
            </a:r>
          </a:p>
          <a:p>
            <a:pPr eaLnBrk="0" hangingPunct="0"/>
            <a:r>
              <a:rPr lang="en-US" sz="2000"/>
              <a:t>W(p</a:t>
            </a:r>
            <a:r>
              <a:rPr lang="en-US" sz="2000" baseline="-25000"/>
              <a:t>3</a:t>
            </a:r>
            <a:r>
              <a:rPr lang="en-US" sz="2000"/>
              <a:t>) = 180</a:t>
            </a:r>
          </a:p>
          <a:p>
            <a:pPr eaLnBrk="0" hangingPunct="0"/>
            <a:r>
              <a:rPr lang="en-US" sz="2000"/>
              <a:t>W(p</a:t>
            </a:r>
            <a:r>
              <a:rPr lang="en-US" sz="2000" baseline="-25000"/>
              <a:t>4</a:t>
            </a:r>
            <a:r>
              <a:rPr lang="en-US" sz="2000"/>
              <a:t>) = 240</a:t>
            </a:r>
          </a:p>
        </p:txBody>
      </p:sp>
      <p:sp>
        <p:nvSpPr>
          <p:cNvPr id="747527" name="Text Box 7"/>
          <p:cNvSpPr txBox="1">
            <a:spLocks noChangeArrowheads="1"/>
          </p:cNvSpPr>
          <p:nvPr/>
        </p:nvSpPr>
        <p:spPr bwMode="auto">
          <a:xfrm>
            <a:off x="5410201" y="6096000"/>
            <a:ext cx="532241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W</a:t>
            </a:r>
            <a:r>
              <a:rPr lang="en-US" sz="2000" baseline="-25000"/>
              <a:t>avg</a:t>
            </a:r>
            <a:r>
              <a:rPr lang="en-US" sz="2000"/>
              <a:t> = (0+60+120+180+240)/5 = 600/5 = 120</a:t>
            </a:r>
            <a:endParaRPr lang="en-US"/>
          </a:p>
        </p:txBody>
      </p:sp>
      <p:sp>
        <p:nvSpPr>
          <p:cNvPr id="747528" name="Text Box 8"/>
          <p:cNvSpPr txBox="1">
            <a:spLocks noChangeArrowheads="1"/>
          </p:cNvSpPr>
          <p:nvPr/>
        </p:nvSpPr>
        <p:spPr bwMode="auto">
          <a:xfrm>
            <a:off x="75438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540</a:t>
            </a:r>
          </a:p>
        </p:txBody>
      </p:sp>
      <p:sp>
        <p:nvSpPr>
          <p:cNvPr id="747529" name="Text Box 9"/>
          <p:cNvSpPr txBox="1">
            <a:spLocks noChangeArrowheads="1"/>
          </p:cNvSpPr>
          <p:nvPr/>
        </p:nvSpPr>
        <p:spPr bwMode="auto">
          <a:xfrm>
            <a:off x="70866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480</a:t>
            </a:r>
          </a:p>
        </p:txBody>
      </p:sp>
      <p:sp>
        <p:nvSpPr>
          <p:cNvPr id="747530" name="Text Box 10"/>
          <p:cNvSpPr txBox="1">
            <a:spLocks noChangeArrowheads="1"/>
          </p:cNvSpPr>
          <p:nvPr/>
        </p:nvSpPr>
        <p:spPr bwMode="auto">
          <a:xfrm>
            <a:off x="59436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360</a:t>
            </a:r>
          </a:p>
        </p:txBody>
      </p:sp>
      <p:sp>
        <p:nvSpPr>
          <p:cNvPr id="747531" name="Text Box 11"/>
          <p:cNvSpPr txBox="1">
            <a:spLocks noChangeArrowheads="1"/>
          </p:cNvSpPr>
          <p:nvPr/>
        </p:nvSpPr>
        <p:spPr bwMode="auto">
          <a:xfrm>
            <a:off x="48768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240</a:t>
            </a:r>
          </a:p>
        </p:txBody>
      </p:sp>
      <p:sp>
        <p:nvSpPr>
          <p:cNvPr id="747532" name="Text Box 12"/>
          <p:cNvSpPr txBox="1">
            <a:spLocks noChangeArrowheads="1"/>
          </p:cNvSpPr>
          <p:nvPr/>
        </p:nvSpPr>
        <p:spPr bwMode="auto">
          <a:xfrm>
            <a:off x="38100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120</a:t>
            </a:r>
          </a:p>
        </p:txBody>
      </p:sp>
      <p:sp>
        <p:nvSpPr>
          <p:cNvPr id="747533" name="Text Box 13"/>
          <p:cNvSpPr txBox="1">
            <a:spLocks noChangeArrowheads="1"/>
          </p:cNvSpPr>
          <p:nvPr/>
        </p:nvSpPr>
        <p:spPr bwMode="auto">
          <a:xfrm>
            <a:off x="2895600" y="2514600"/>
            <a:ext cx="31290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0</a:t>
            </a:r>
          </a:p>
        </p:txBody>
      </p:sp>
      <p:sp>
        <p:nvSpPr>
          <p:cNvPr id="747534" name="Text Box 14"/>
          <p:cNvSpPr txBox="1">
            <a:spLocks noChangeArrowheads="1"/>
          </p:cNvSpPr>
          <p:nvPr/>
        </p:nvSpPr>
        <p:spPr bwMode="auto">
          <a:xfrm>
            <a:off x="4953001" y="1676401"/>
            <a:ext cx="394861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solidFill>
                  <a:srgbClr val="FF0000"/>
                </a:solidFill>
                <a:latin typeface="+mj-lt"/>
              </a:rPr>
              <a:t>Overhead must be considered</a:t>
            </a:r>
          </a:p>
        </p:txBody>
      </p:sp>
      <p:sp>
        <p:nvSpPr>
          <p:cNvPr id="747535" name="Rectangle 15"/>
          <p:cNvSpPr>
            <a:spLocks noChangeArrowheads="1"/>
          </p:cNvSpPr>
          <p:nvPr/>
        </p:nvSpPr>
        <p:spPr bwMode="auto">
          <a:xfrm>
            <a:off x="7848600" y="2819400"/>
            <a:ext cx="3048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47536" name="Rectangle 16"/>
          <p:cNvSpPr>
            <a:spLocks noChangeArrowheads="1"/>
          </p:cNvSpPr>
          <p:nvPr/>
        </p:nvSpPr>
        <p:spPr bwMode="auto">
          <a:xfrm>
            <a:off x="8763000" y="2819400"/>
            <a:ext cx="3048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47537" name="Rectangle 17"/>
          <p:cNvSpPr>
            <a:spLocks noChangeArrowheads="1"/>
          </p:cNvSpPr>
          <p:nvPr/>
        </p:nvSpPr>
        <p:spPr bwMode="auto">
          <a:xfrm>
            <a:off x="57150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38" name="Rectangle 18"/>
          <p:cNvSpPr>
            <a:spLocks noChangeArrowheads="1"/>
          </p:cNvSpPr>
          <p:nvPr/>
        </p:nvSpPr>
        <p:spPr bwMode="auto">
          <a:xfrm>
            <a:off x="51816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4</a:t>
            </a:r>
            <a:endParaRPr lang="en-US"/>
          </a:p>
        </p:txBody>
      </p:sp>
      <p:sp>
        <p:nvSpPr>
          <p:cNvPr id="747539" name="Rectangle 19"/>
          <p:cNvSpPr>
            <a:spLocks noChangeArrowheads="1"/>
          </p:cNvSpPr>
          <p:nvPr/>
        </p:nvSpPr>
        <p:spPr bwMode="auto">
          <a:xfrm>
            <a:off x="46482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47540" name="Rectangle 20"/>
          <p:cNvSpPr>
            <a:spLocks noChangeArrowheads="1"/>
          </p:cNvSpPr>
          <p:nvPr/>
        </p:nvSpPr>
        <p:spPr bwMode="auto">
          <a:xfrm>
            <a:off x="41148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41" name="Rectangle 21"/>
          <p:cNvSpPr>
            <a:spLocks noChangeArrowheads="1"/>
          </p:cNvSpPr>
          <p:nvPr/>
        </p:nvSpPr>
        <p:spPr bwMode="auto">
          <a:xfrm>
            <a:off x="35814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47542" name="Rectangle 22"/>
          <p:cNvSpPr>
            <a:spLocks noChangeArrowheads="1"/>
          </p:cNvSpPr>
          <p:nvPr/>
        </p:nvSpPr>
        <p:spPr bwMode="auto">
          <a:xfrm>
            <a:off x="62484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1</a:t>
            </a:r>
            <a:endParaRPr lang="en-US"/>
          </a:p>
        </p:txBody>
      </p:sp>
      <p:sp>
        <p:nvSpPr>
          <p:cNvPr id="747543" name="Rectangle 23"/>
          <p:cNvSpPr>
            <a:spLocks noChangeArrowheads="1"/>
          </p:cNvSpPr>
          <p:nvPr/>
        </p:nvSpPr>
        <p:spPr bwMode="auto">
          <a:xfrm>
            <a:off x="67818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44" name="Rectangle 24"/>
          <p:cNvSpPr>
            <a:spLocks noChangeArrowheads="1"/>
          </p:cNvSpPr>
          <p:nvPr/>
        </p:nvSpPr>
        <p:spPr bwMode="auto">
          <a:xfrm>
            <a:off x="73152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47545" name="Rectangle 25"/>
          <p:cNvSpPr>
            <a:spLocks noChangeArrowheads="1"/>
          </p:cNvSpPr>
          <p:nvPr/>
        </p:nvSpPr>
        <p:spPr bwMode="auto">
          <a:xfrm>
            <a:off x="82296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46" name="Rectangle 26"/>
          <p:cNvSpPr>
            <a:spLocks noChangeArrowheads="1"/>
          </p:cNvSpPr>
          <p:nvPr/>
        </p:nvSpPr>
        <p:spPr bwMode="auto">
          <a:xfrm>
            <a:off x="96774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47547" name="Rectangle 27"/>
          <p:cNvSpPr>
            <a:spLocks noChangeArrowheads="1"/>
          </p:cNvSpPr>
          <p:nvPr/>
        </p:nvSpPr>
        <p:spPr bwMode="auto">
          <a:xfrm>
            <a:off x="9144000" y="2819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48" name="Rectangle 28"/>
          <p:cNvSpPr>
            <a:spLocks noChangeArrowheads="1"/>
          </p:cNvSpPr>
          <p:nvPr/>
        </p:nvSpPr>
        <p:spPr bwMode="auto">
          <a:xfrm>
            <a:off x="31242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49" name="Rectangle 29"/>
          <p:cNvSpPr>
            <a:spLocks noChangeArrowheads="1"/>
          </p:cNvSpPr>
          <p:nvPr/>
        </p:nvSpPr>
        <p:spPr bwMode="auto">
          <a:xfrm>
            <a:off x="41910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47550" name="Rectangle 30"/>
          <p:cNvSpPr>
            <a:spLocks noChangeArrowheads="1"/>
          </p:cNvSpPr>
          <p:nvPr/>
        </p:nvSpPr>
        <p:spPr bwMode="auto">
          <a:xfrm>
            <a:off x="36576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51" name="Rectangle 31"/>
          <p:cNvSpPr>
            <a:spLocks noChangeArrowheads="1"/>
          </p:cNvSpPr>
          <p:nvPr/>
        </p:nvSpPr>
        <p:spPr bwMode="auto">
          <a:xfrm>
            <a:off x="47244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52" name="Rectangle 32"/>
          <p:cNvSpPr>
            <a:spLocks noChangeArrowheads="1"/>
          </p:cNvSpPr>
          <p:nvPr/>
        </p:nvSpPr>
        <p:spPr bwMode="auto">
          <a:xfrm>
            <a:off x="57912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3</a:t>
            </a:r>
            <a:endParaRPr lang="en-US"/>
          </a:p>
        </p:txBody>
      </p:sp>
      <p:sp>
        <p:nvSpPr>
          <p:cNvPr id="747553" name="Rectangle 33"/>
          <p:cNvSpPr>
            <a:spLocks noChangeArrowheads="1"/>
          </p:cNvSpPr>
          <p:nvPr/>
        </p:nvSpPr>
        <p:spPr bwMode="auto">
          <a:xfrm>
            <a:off x="52578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54" name="Rectangle 34"/>
          <p:cNvSpPr>
            <a:spLocks noChangeArrowheads="1"/>
          </p:cNvSpPr>
          <p:nvPr/>
        </p:nvSpPr>
        <p:spPr bwMode="auto">
          <a:xfrm>
            <a:off x="63246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55" name="Rectangle 35"/>
          <p:cNvSpPr>
            <a:spLocks noChangeArrowheads="1"/>
          </p:cNvSpPr>
          <p:nvPr/>
        </p:nvSpPr>
        <p:spPr bwMode="auto">
          <a:xfrm>
            <a:off x="68580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56" name="Rectangle 36"/>
          <p:cNvSpPr>
            <a:spLocks noChangeArrowheads="1"/>
          </p:cNvSpPr>
          <p:nvPr/>
        </p:nvSpPr>
        <p:spPr bwMode="auto">
          <a:xfrm>
            <a:off x="73914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0</a:t>
            </a:r>
            <a:endParaRPr lang="en-US"/>
          </a:p>
        </p:txBody>
      </p:sp>
      <p:sp>
        <p:nvSpPr>
          <p:cNvPr id="747557" name="Rectangle 37"/>
          <p:cNvSpPr>
            <a:spLocks noChangeArrowheads="1"/>
          </p:cNvSpPr>
          <p:nvPr/>
        </p:nvSpPr>
        <p:spPr bwMode="auto">
          <a:xfrm>
            <a:off x="79248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58" name="Rectangle 38"/>
          <p:cNvSpPr>
            <a:spLocks noChangeArrowheads="1"/>
          </p:cNvSpPr>
          <p:nvPr/>
        </p:nvSpPr>
        <p:spPr bwMode="auto">
          <a:xfrm>
            <a:off x="84582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59" name="Rectangle 39"/>
          <p:cNvSpPr>
            <a:spLocks noChangeArrowheads="1"/>
          </p:cNvSpPr>
          <p:nvPr/>
        </p:nvSpPr>
        <p:spPr bwMode="auto">
          <a:xfrm>
            <a:off x="8991600" y="35814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60" name="Rectangle 40"/>
          <p:cNvSpPr>
            <a:spLocks noChangeArrowheads="1"/>
          </p:cNvSpPr>
          <p:nvPr/>
        </p:nvSpPr>
        <p:spPr bwMode="auto">
          <a:xfrm>
            <a:off x="9525000" y="3581400"/>
            <a:ext cx="3048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2</a:t>
            </a:r>
            <a:endParaRPr lang="en-US"/>
          </a:p>
        </p:txBody>
      </p:sp>
      <p:sp>
        <p:nvSpPr>
          <p:cNvPr id="747561" name="Text Box 41"/>
          <p:cNvSpPr txBox="1">
            <a:spLocks noChangeArrowheads="1"/>
          </p:cNvSpPr>
          <p:nvPr/>
        </p:nvSpPr>
        <p:spPr bwMode="auto">
          <a:xfrm>
            <a:off x="80010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575</a:t>
            </a:r>
          </a:p>
        </p:txBody>
      </p:sp>
      <p:sp>
        <p:nvSpPr>
          <p:cNvPr id="747562" name="Text Box 42"/>
          <p:cNvSpPr txBox="1">
            <a:spLocks noChangeArrowheads="1"/>
          </p:cNvSpPr>
          <p:nvPr/>
        </p:nvSpPr>
        <p:spPr bwMode="auto">
          <a:xfrm>
            <a:off x="99822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790</a:t>
            </a:r>
          </a:p>
        </p:txBody>
      </p:sp>
      <p:sp>
        <p:nvSpPr>
          <p:cNvPr id="747563" name="Text Box 43"/>
          <p:cNvSpPr txBox="1">
            <a:spLocks noChangeArrowheads="1"/>
          </p:cNvSpPr>
          <p:nvPr/>
        </p:nvSpPr>
        <p:spPr bwMode="auto">
          <a:xfrm>
            <a:off x="3886201" y="3276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910</a:t>
            </a:r>
          </a:p>
        </p:txBody>
      </p:sp>
      <p:sp>
        <p:nvSpPr>
          <p:cNvPr id="747564" name="Text Box 44"/>
          <p:cNvSpPr txBox="1">
            <a:spLocks noChangeArrowheads="1"/>
          </p:cNvSpPr>
          <p:nvPr/>
        </p:nvSpPr>
        <p:spPr bwMode="auto">
          <a:xfrm>
            <a:off x="4876801" y="32766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1030</a:t>
            </a:r>
          </a:p>
        </p:txBody>
      </p:sp>
      <p:sp>
        <p:nvSpPr>
          <p:cNvPr id="747565" name="Text Box 45"/>
          <p:cNvSpPr txBox="1">
            <a:spLocks noChangeArrowheads="1"/>
          </p:cNvSpPr>
          <p:nvPr/>
        </p:nvSpPr>
        <p:spPr bwMode="auto">
          <a:xfrm>
            <a:off x="6019801" y="3276600"/>
            <a:ext cx="6805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1150</a:t>
            </a:r>
          </a:p>
        </p:txBody>
      </p:sp>
      <p:sp>
        <p:nvSpPr>
          <p:cNvPr id="747566" name="Text Box 46"/>
          <p:cNvSpPr txBox="1">
            <a:spLocks noChangeArrowheads="1"/>
          </p:cNvSpPr>
          <p:nvPr/>
        </p:nvSpPr>
        <p:spPr bwMode="auto">
          <a:xfrm>
            <a:off x="7086601" y="32766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1270</a:t>
            </a:r>
          </a:p>
        </p:txBody>
      </p:sp>
      <p:sp>
        <p:nvSpPr>
          <p:cNvPr id="747567" name="Text Box 47"/>
          <p:cNvSpPr txBox="1">
            <a:spLocks noChangeArrowheads="1"/>
          </p:cNvSpPr>
          <p:nvPr/>
        </p:nvSpPr>
        <p:spPr bwMode="auto">
          <a:xfrm>
            <a:off x="8077201" y="32766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1390</a:t>
            </a:r>
          </a:p>
        </p:txBody>
      </p:sp>
      <p:sp>
        <p:nvSpPr>
          <p:cNvPr id="747568" name="Text Box 48"/>
          <p:cNvSpPr txBox="1">
            <a:spLocks noChangeArrowheads="1"/>
          </p:cNvSpPr>
          <p:nvPr/>
        </p:nvSpPr>
        <p:spPr bwMode="auto">
          <a:xfrm>
            <a:off x="8991601" y="32766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1510</a:t>
            </a:r>
          </a:p>
        </p:txBody>
      </p:sp>
      <p:sp>
        <p:nvSpPr>
          <p:cNvPr id="747569" name="Text Box 49"/>
          <p:cNvSpPr txBox="1">
            <a:spLocks noChangeArrowheads="1"/>
          </p:cNvSpPr>
          <p:nvPr/>
        </p:nvSpPr>
        <p:spPr bwMode="auto">
          <a:xfrm>
            <a:off x="9525001" y="3276600"/>
            <a:ext cx="69762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1535</a:t>
            </a:r>
          </a:p>
        </p:txBody>
      </p:sp>
      <p:sp>
        <p:nvSpPr>
          <p:cNvPr id="747570" name="Text Box 50"/>
          <p:cNvSpPr txBox="1">
            <a:spLocks noChangeArrowheads="1"/>
          </p:cNvSpPr>
          <p:nvPr/>
        </p:nvSpPr>
        <p:spPr bwMode="auto">
          <a:xfrm>
            <a:off x="1828800" y="5791200"/>
            <a:ext cx="692875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T</a:t>
            </a:r>
            <a:r>
              <a:rPr lang="en-US" sz="2000" baseline="-25000"/>
              <a:t>TRnd</a:t>
            </a:r>
            <a:r>
              <a:rPr lang="en-US" sz="2000"/>
              <a:t>_</a:t>
            </a:r>
            <a:r>
              <a:rPr lang="en-US" sz="2000" baseline="-25000"/>
              <a:t>avg</a:t>
            </a:r>
            <a:r>
              <a:rPr lang="en-US" sz="2000"/>
              <a:t> = (1320+660+1535+1140+565)/5 = 5220/5 = 1044</a:t>
            </a:r>
          </a:p>
        </p:txBody>
      </p:sp>
      <p:sp>
        <p:nvSpPr>
          <p:cNvPr id="747571" name="Rectangle 51"/>
          <p:cNvSpPr>
            <a:spLocks noChangeArrowheads="1"/>
          </p:cNvSpPr>
          <p:nvPr/>
        </p:nvSpPr>
        <p:spPr bwMode="auto">
          <a:xfrm>
            <a:off x="35052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2" name="Rectangle 52"/>
          <p:cNvSpPr>
            <a:spLocks noChangeArrowheads="1"/>
          </p:cNvSpPr>
          <p:nvPr/>
        </p:nvSpPr>
        <p:spPr bwMode="auto">
          <a:xfrm>
            <a:off x="67056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3" name="Rectangle 53"/>
          <p:cNvSpPr>
            <a:spLocks noChangeArrowheads="1"/>
          </p:cNvSpPr>
          <p:nvPr/>
        </p:nvSpPr>
        <p:spPr bwMode="auto">
          <a:xfrm>
            <a:off x="61722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4" name="Rectangle 54"/>
          <p:cNvSpPr>
            <a:spLocks noChangeArrowheads="1"/>
          </p:cNvSpPr>
          <p:nvPr/>
        </p:nvSpPr>
        <p:spPr bwMode="auto">
          <a:xfrm>
            <a:off x="56388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5" name="Rectangle 55"/>
          <p:cNvSpPr>
            <a:spLocks noChangeArrowheads="1"/>
          </p:cNvSpPr>
          <p:nvPr/>
        </p:nvSpPr>
        <p:spPr bwMode="auto">
          <a:xfrm>
            <a:off x="51054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6" name="Rectangle 56"/>
          <p:cNvSpPr>
            <a:spLocks noChangeArrowheads="1"/>
          </p:cNvSpPr>
          <p:nvPr/>
        </p:nvSpPr>
        <p:spPr bwMode="auto">
          <a:xfrm>
            <a:off x="45720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7" name="Rectangle 57"/>
          <p:cNvSpPr>
            <a:spLocks noChangeArrowheads="1"/>
          </p:cNvSpPr>
          <p:nvPr/>
        </p:nvSpPr>
        <p:spPr bwMode="auto">
          <a:xfrm>
            <a:off x="94488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8" name="Rectangle 58"/>
          <p:cNvSpPr>
            <a:spLocks noChangeArrowheads="1"/>
          </p:cNvSpPr>
          <p:nvPr/>
        </p:nvSpPr>
        <p:spPr bwMode="auto">
          <a:xfrm>
            <a:off x="90678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79" name="Rectangle 59"/>
          <p:cNvSpPr>
            <a:spLocks noChangeArrowheads="1"/>
          </p:cNvSpPr>
          <p:nvPr/>
        </p:nvSpPr>
        <p:spPr bwMode="auto">
          <a:xfrm>
            <a:off x="86868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0" name="Rectangle 60"/>
          <p:cNvSpPr>
            <a:spLocks noChangeArrowheads="1"/>
          </p:cNvSpPr>
          <p:nvPr/>
        </p:nvSpPr>
        <p:spPr bwMode="auto">
          <a:xfrm>
            <a:off x="81534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1" name="Rectangle 61"/>
          <p:cNvSpPr>
            <a:spLocks noChangeArrowheads="1"/>
          </p:cNvSpPr>
          <p:nvPr/>
        </p:nvSpPr>
        <p:spPr bwMode="auto">
          <a:xfrm>
            <a:off x="77724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2" name="Rectangle 62"/>
          <p:cNvSpPr>
            <a:spLocks noChangeArrowheads="1"/>
          </p:cNvSpPr>
          <p:nvPr/>
        </p:nvSpPr>
        <p:spPr bwMode="auto">
          <a:xfrm>
            <a:off x="72390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3" name="Rectangle 63"/>
          <p:cNvSpPr>
            <a:spLocks noChangeArrowheads="1"/>
          </p:cNvSpPr>
          <p:nvPr/>
        </p:nvSpPr>
        <p:spPr bwMode="auto">
          <a:xfrm>
            <a:off x="40386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4" name="Rectangle 64"/>
          <p:cNvSpPr>
            <a:spLocks noChangeArrowheads="1"/>
          </p:cNvSpPr>
          <p:nvPr/>
        </p:nvSpPr>
        <p:spPr bwMode="auto">
          <a:xfrm>
            <a:off x="78486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5" name="Rectangle 65"/>
          <p:cNvSpPr>
            <a:spLocks noChangeArrowheads="1"/>
          </p:cNvSpPr>
          <p:nvPr/>
        </p:nvSpPr>
        <p:spPr bwMode="auto">
          <a:xfrm>
            <a:off x="73152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6" name="Rectangle 66"/>
          <p:cNvSpPr>
            <a:spLocks noChangeArrowheads="1"/>
          </p:cNvSpPr>
          <p:nvPr/>
        </p:nvSpPr>
        <p:spPr bwMode="auto">
          <a:xfrm>
            <a:off x="62484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7" name="Rectangle 67"/>
          <p:cNvSpPr>
            <a:spLocks noChangeArrowheads="1"/>
          </p:cNvSpPr>
          <p:nvPr/>
        </p:nvSpPr>
        <p:spPr bwMode="auto">
          <a:xfrm>
            <a:off x="57150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8" name="Rectangle 68"/>
          <p:cNvSpPr>
            <a:spLocks noChangeArrowheads="1"/>
          </p:cNvSpPr>
          <p:nvPr/>
        </p:nvSpPr>
        <p:spPr bwMode="auto">
          <a:xfrm>
            <a:off x="51816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89" name="Rectangle 69"/>
          <p:cNvSpPr>
            <a:spLocks noChangeArrowheads="1"/>
          </p:cNvSpPr>
          <p:nvPr/>
        </p:nvSpPr>
        <p:spPr bwMode="auto">
          <a:xfrm>
            <a:off x="101346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0" name="Rectangle 70"/>
          <p:cNvSpPr>
            <a:spLocks noChangeArrowheads="1"/>
          </p:cNvSpPr>
          <p:nvPr/>
        </p:nvSpPr>
        <p:spPr bwMode="auto">
          <a:xfrm>
            <a:off x="89154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1" name="Rectangle 71"/>
          <p:cNvSpPr>
            <a:spLocks noChangeArrowheads="1"/>
          </p:cNvSpPr>
          <p:nvPr/>
        </p:nvSpPr>
        <p:spPr bwMode="auto">
          <a:xfrm>
            <a:off x="83820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2" name="Rectangle 72"/>
          <p:cNvSpPr>
            <a:spLocks noChangeArrowheads="1"/>
          </p:cNvSpPr>
          <p:nvPr/>
        </p:nvSpPr>
        <p:spPr bwMode="auto">
          <a:xfrm>
            <a:off x="67818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3" name="Rectangle 73"/>
          <p:cNvSpPr>
            <a:spLocks noChangeArrowheads="1"/>
          </p:cNvSpPr>
          <p:nvPr/>
        </p:nvSpPr>
        <p:spPr bwMode="auto">
          <a:xfrm>
            <a:off x="46482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4" name="Rectangle 74"/>
          <p:cNvSpPr>
            <a:spLocks noChangeArrowheads="1"/>
          </p:cNvSpPr>
          <p:nvPr/>
        </p:nvSpPr>
        <p:spPr bwMode="auto">
          <a:xfrm>
            <a:off x="41148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5" name="Rectangle 75"/>
          <p:cNvSpPr>
            <a:spLocks noChangeArrowheads="1"/>
          </p:cNvSpPr>
          <p:nvPr/>
        </p:nvSpPr>
        <p:spPr bwMode="auto">
          <a:xfrm>
            <a:off x="3581400" y="3581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6" name="Rectangle 76"/>
          <p:cNvSpPr>
            <a:spLocks noChangeArrowheads="1"/>
          </p:cNvSpPr>
          <p:nvPr/>
        </p:nvSpPr>
        <p:spPr bwMode="auto">
          <a:xfrm>
            <a:off x="9601200" y="2819400"/>
            <a:ext cx="76200" cy="304800"/>
          </a:xfrm>
          <a:prstGeom prst="rect">
            <a:avLst/>
          </a:prstGeom>
          <a:solidFill>
            <a:schemeClr val="tx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7597" name="Text Box 77"/>
          <p:cNvSpPr txBox="1">
            <a:spLocks noChangeArrowheads="1"/>
          </p:cNvSpPr>
          <p:nvPr/>
        </p:nvSpPr>
        <p:spPr bwMode="auto">
          <a:xfrm>
            <a:off x="83820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635</a:t>
            </a:r>
          </a:p>
        </p:txBody>
      </p:sp>
      <p:sp>
        <p:nvSpPr>
          <p:cNvPr id="747598" name="Text Box 78"/>
          <p:cNvSpPr txBox="1">
            <a:spLocks noChangeArrowheads="1"/>
          </p:cNvSpPr>
          <p:nvPr/>
        </p:nvSpPr>
        <p:spPr bwMode="auto">
          <a:xfrm>
            <a:off x="8839201" y="2514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670</a:t>
            </a:r>
          </a:p>
        </p:txBody>
      </p:sp>
      <p:sp>
        <p:nvSpPr>
          <p:cNvPr id="747599" name="Text Box 79"/>
          <p:cNvSpPr txBox="1">
            <a:spLocks noChangeArrowheads="1"/>
          </p:cNvSpPr>
          <p:nvPr/>
        </p:nvSpPr>
        <p:spPr bwMode="auto">
          <a:xfrm>
            <a:off x="2819401" y="3276600"/>
            <a:ext cx="5693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790</a:t>
            </a: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45</a:t>
            </a:fld>
            <a:endParaRPr lang="en-US" dirty="0"/>
          </a:p>
        </p:txBody>
      </p:sp>
    </p:spTree>
    <p:extLst>
      <p:ext uri="{BB962C8B-B14F-4D97-AF65-F5344CB8AC3E}">
        <p14:creationId xmlns:p14="http://schemas.microsoft.com/office/powerpoint/2010/main" val="300973215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305050" y="228600"/>
            <a:ext cx="7448550" cy="114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sz="2400" dirty="0">
                <a:ea typeface="MS PGothic" charset="0"/>
                <a:cs typeface="Calibri"/>
              </a:rPr>
              <a:t>Use System Call: </a:t>
            </a:r>
            <a:r>
              <a:rPr lang="en-US" sz="2400" dirty="0" err="1">
                <a:latin typeface="Courier New"/>
                <a:cs typeface="Courier New"/>
              </a:rPr>
              <a:t>sys_reboot</a:t>
            </a:r>
            <a:r>
              <a:rPr lang="en-US" sz="2400" dirty="0">
                <a:latin typeface="Courier New"/>
                <a:cs typeface="Courier New"/>
              </a:rPr>
              <a:t>()</a:t>
            </a:r>
            <a:br>
              <a:rPr lang="en-US" sz="2400" dirty="0">
                <a:latin typeface="Courier New"/>
                <a:cs typeface="Courier New"/>
              </a:rPr>
            </a:br>
            <a:r>
              <a:rPr lang="en-US" sz="2400" dirty="0">
                <a:cs typeface="Calibri"/>
              </a:rPr>
              <a:t>Is this program an application or a part of the kernel? </a:t>
            </a:r>
            <a:br>
              <a:rPr lang="en-US" sz="2400" dirty="0">
                <a:latin typeface="Courier New"/>
                <a:cs typeface="Courier New"/>
              </a:rPr>
            </a:br>
            <a:r>
              <a:rPr lang="en-US" sz="2400" dirty="0">
                <a:latin typeface="Courier New"/>
                <a:cs typeface="Courier New"/>
              </a:rPr>
              <a:t>In </a:t>
            </a:r>
            <a:r>
              <a:rPr lang="en-US" sz="2400" dirty="0" err="1">
                <a:latin typeface="Courier New"/>
                <a:cs typeface="Courier New"/>
              </a:rPr>
              <a:t>src</a:t>
            </a:r>
            <a:r>
              <a:rPr lang="en-US" sz="2400" dirty="0">
                <a:latin typeface="Courier New"/>
                <a:cs typeface="Courier New"/>
              </a:rPr>
              <a:t>/</a:t>
            </a:r>
            <a:r>
              <a:rPr lang="en-US" sz="2400" dirty="0" err="1">
                <a:latin typeface="Courier New"/>
                <a:cs typeface="Courier New"/>
              </a:rPr>
              <a:t>sbin</a:t>
            </a:r>
            <a:r>
              <a:rPr lang="en-US" sz="2400" dirty="0">
                <a:latin typeface="Courier New"/>
                <a:cs typeface="Courier New"/>
              </a:rPr>
              <a:t>/reboot/</a:t>
            </a:r>
            <a:r>
              <a:rPr lang="en-US" sz="2400" dirty="0" err="1">
                <a:latin typeface="Courier New"/>
                <a:cs typeface="Courier New"/>
              </a:rPr>
              <a:t>reboot.c</a:t>
            </a:r>
            <a:endParaRPr lang="en-US" altLang="zh-CN" sz="2400" dirty="0">
              <a:latin typeface="Calibri" charset="0"/>
              <a:ea typeface="宋体" charset="0"/>
              <a:cs typeface="宋体" charset="0"/>
            </a:endParaRPr>
          </a:p>
        </p:txBody>
      </p:sp>
      <p:pic>
        <p:nvPicPr>
          <p:cNvPr id="3" name="Picture 2"/>
          <p:cNvPicPr>
            <a:picLocks noChangeAspect="1"/>
          </p:cNvPicPr>
          <p:nvPr/>
        </p:nvPicPr>
        <p:blipFill>
          <a:blip r:embed="rId3"/>
          <a:stretch>
            <a:fillRect/>
          </a:stretch>
        </p:blipFill>
        <p:spPr>
          <a:xfrm>
            <a:off x="2451100" y="1447800"/>
            <a:ext cx="6921500" cy="4267200"/>
          </a:xfrm>
          <a:prstGeom prst="rect">
            <a:avLst/>
          </a:prstGeom>
        </p:spPr>
      </p:pic>
      <p:sp>
        <p:nvSpPr>
          <p:cNvPr id="6" name="Rectangle 2"/>
          <p:cNvSpPr txBox="1">
            <a:spLocks noChangeArrowheads="1"/>
          </p:cNvSpPr>
          <p:nvPr/>
        </p:nvSpPr>
        <p:spPr bwMode="auto">
          <a:xfrm>
            <a:off x="2057400" y="5867400"/>
            <a:ext cx="7448550"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a:lstStyle>
          <a:p>
            <a:r>
              <a:rPr lang="en-US" sz="2400" dirty="0">
                <a:latin typeface="Calibri"/>
                <a:cs typeface="Calibri"/>
              </a:rPr>
              <a:t>How to run the reboot program? </a:t>
            </a:r>
            <a:br>
              <a:rPr lang="en-US" sz="2400" dirty="0">
                <a:latin typeface="Calibri"/>
                <a:cs typeface="Calibri"/>
              </a:rPr>
            </a:br>
            <a:r>
              <a:rPr lang="en-US" sz="2400" dirty="0">
                <a:latin typeface="Calibri"/>
                <a:cs typeface="Calibri"/>
              </a:rPr>
              <a:t>Type</a:t>
            </a:r>
            <a:r>
              <a:rPr lang="en-US" sz="2400" dirty="0">
                <a:latin typeface="Courier New" panose="02070309020205020404" pitchFamily="49" charset="0"/>
                <a:cs typeface="Courier New" panose="02070309020205020404" pitchFamily="49" charset="0"/>
              </a:rPr>
              <a:t> “</a:t>
            </a:r>
            <a:r>
              <a:rPr lang="en-US" sz="2400" dirty="0">
                <a:solidFill>
                  <a:srgbClr val="FF0000"/>
                </a:solidFill>
                <a:latin typeface="Courier New" panose="02070309020205020404" pitchFamily="49" charset="0"/>
                <a:cs typeface="Courier New" panose="02070309020205020404" pitchFamily="49" charset="0"/>
              </a:rPr>
              <a:t>p /</a:t>
            </a:r>
            <a:r>
              <a:rPr lang="en-US" sz="2400" dirty="0" err="1">
                <a:solidFill>
                  <a:srgbClr val="FF0000"/>
                </a:solidFill>
                <a:latin typeface="Courier New" panose="02070309020205020404" pitchFamily="49" charset="0"/>
                <a:cs typeface="Courier New" panose="02070309020205020404" pitchFamily="49" charset="0"/>
              </a:rPr>
              <a:t>sbin</a:t>
            </a:r>
            <a:r>
              <a:rPr lang="en-US" sz="2400" dirty="0">
                <a:solidFill>
                  <a:srgbClr val="FF0000"/>
                </a:solidFill>
                <a:latin typeface="Courier New" panose="02070309020205020404" pitchFamily="49" charset="0"/>
                <a:cs typeface="Courier New" panose="02070309020205020404" pitchFamily="49" charset="0"/>
              </a:rPr>
              <a:t>/reboot</a:t>
            </a:r>
            <a:r>
              <a:rPr lang="en-US" sz="2400" dirty="0">
                <a:latin typeface="Courier New" panose="02070309020205020404" pitchFamily="49" charset="0"/>
                <a:cs typeface="Courier New" panose="02070309020205020404" pitchFamily="49" charset="0"/>
              </a:rPr>
              <a:t>”</a:t>
            </a:r>
            <a:endParaRPr lang="en-US" altLang="zh-CN" sz="2400" dirty="0">
              <a:latin typeface="Calibri" charset="0"/>
              <a:ea typeface="宋体" charset="0"/>
              <a:cs typeface="宋体" charset="0"/>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211DD708-9C6C-BC4A-8ACC-1131D652BA95}" type="slidenum">
              <a:rPr lang="en-US" smtClean="0"/>
              <a:pPr/>
              <a:t>46</a:t>
            </a:fld>
            <a:endParaRPr lang="en-US"/>
          </a:p>
        </p:txBody>
      </p:sp>
    </p:spTree>
    <p:extLst>
      <p:ext uri="{BB962C8B-B14F-4D97-AF65-F5344CB8AC3E}">
        <p14:creationId xmlns:p14="http://schemas.microsoft.com/office/powerpoint/2010/main" val="41090721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152650" y="609600"/>
            <a:ext cx="7448550" cy="12192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a:ea typeface="MS PGothic" charset="0"/>
                <a:cs typeface="Calibri"/>
              </a:rPr>
              <a:t>System Call: </a:t>
            </a:r>
            <a:r>
              <a:rPr lang="en-US" dirty="0" err="1">
                <a:latin typeface="Courier New"/>
                <a:cs typeface="Courier New"/>
              </a:rPr>
              <a:t>sys_reboot</a:t>
            </a:r>
            <a:r>
              <a:rPr lang="en-US" dirty="0">
                <a:latin typeface="Courier New"/>
                <a:cs typeface="Courier New"/>
              </a:rPr>
              <a:t>()</a:t>
            </a:r>
            <a:br>
              <a:rPr lang="en-US" dirty="0">
                <a:latin typeface="Courier New"/>
                <a:cs typeface="Courier New"/>
              </a:rPr>
            </a:br>
            <a:br>
              <a:rPr lang="en-US" dirty="0">
                <a:latin typeface="Courier New"/>
                <a:cs typeface="Courier New"/>
              </a:rPr>
            </a:br>
            <a:r>
              <a:rPr lang="en-US" sz="3200" dirty="0">
                <a:latin typeface="Courier New"/>
                <a:cs typeface="Courier New"/>
              </a:rPr>
              <a:t>In </a:t>
            </a:r>
            <a:r>
              <a:rPr lang="en-US" sz="3200" dirty="0" err="1">
                <a:latin typeface="Courier New"/>
                <a:cs typeface="Courier New"/>
              </a:rPr>
              <a:t>src</a:t>
            </a:r>
            <a:r>
              <a:rPr lang="en-US" sz="3200" dirty="0">
                <a:latin typeface="Courier New"/>
                <a:cs typeface="Courier New"/>
              </a:rPr>
              <a:t>/kern/include/</a:t>
            </a:r>
            <a:r>
              <a:rPr lang="en-US" sz="3200" dirty="0" err="1">
                <a:latin typeface="Courier New"/>
                <a:cs typeface="Courier New"/>
              </a:rPr>
              <a:t>syscall.h</a:t>
            </a:r>
            <a:endParaRPr lang="en-US" altLang="zh-CN" sz="3200" dirty="0">
              <a:latin typeface="Calibri" charset="0"/>
              <a:ea typeface="宋体" charset="0"/>
              <a:cs typeface="宋体" charset="0"/>
            </a:endParaRPr>
          </a:p>
        </p:txBody>
      </p:sp>
      <p:pic>
        <p:nvPicPr>
          <p:cNvPr id="2" name="Picture 1"/>
          <p:cNvPicPr>
            <a:picLocks noChangeAspect="1"/>
          </p:cNvPicPr>
          <p:nvPr/>
        </p:nvPicPr>
        <p:blipFill>
          <a:blip r:embed="rId3"/>
          <a:stretch>
            <a:fillRect/>
          </a:stretch>
        </p:blipFill>
        <p:spPr>
          <a:xfrm>
            <a:off x="1548014" y="2362201"/>
            <a:ext cx="9119987" cy="2819922"/>
          </a:xfrm>
          <a:prstGeom prst="rect">
            <a:avLst/>
          </a:prstGeom>
        </p:spPr>
      </p:pic>
      <p:sp>
        <p:nvSpPr>
          <p:cNvPr id="3" name="Slide Number Placeholder 2"/>
          <p:cNvSpPr>
            <a:spLocks noGrp="1"/>
          </p:cNvSpPr>
          <p:nvPr>
            <p:ph type="sldNum" sz="quarter" idx="4294967295"/>
          </p:nvPr>
        </p:nvSpPr>
        <p:spPr>
          <a:xfrm>
            <a:off x="1981200" y="6245225"/>
            <a:ext cx="2133600" cy="476250"/>
          </a:xfrm>
          <a:prstGeom prst="rect">
            <a:avLst/>
          </a:prstGeom>
        </p:spPr>
        <p:txBody>
          <a:bodyPr/>
          <a:lstStyle/>
          <a:p>
            <a:fld id="{211DD708-9C6C-BC4A-8ACC-1131D652BA95}" type="slidenum">
              <a:rPr lang="en-US" smtClean="0"/>
              <a:pPr/>
              <a:t>47</a:t>
            </a:fld>
            <a:endParaRPr lang="en-US"/>
          </a:p>
        </p:txBody>
      </p:sp>
    </p:spTree>
    <p:extLst>
      <p:ext uri="{BB962C8B-B14F-4D97-AF65-F5344CB8AC3E}">
        <p14:creationId xmlns:p14="http://schemas.microsoft.com/office/powerpoint/2010/main" val="105487174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ourier New" panose="02070309020205020404" pitchFamily="49" charset="0"/>
              </a:rPr>
              <a:t>Which function calls </a:t>
            </a:r>
            <a:r>
              <a:rPr lang="en-US" dirty="0" err="1">
                <a:latin typeface="Courier New" panose="02070309020205020404" pitchFamily="49" charset="0"/>
                <a:cs typeface="Courier New" panose="02070309020205020404" pitchFamily="49" charset="0"/>
              </a:rPr>
              <a:t>mips_syscall</a:t>
            </a:r>
            <a:r>
              <a:rPr lang="en-US" dirty="0">
                <a:latin typeface="Courier New" panose="02070309020205020404" pitchFamily="49" charset="0"/>
                <a:cs typeface="Courier New" panose="02070309020205020404" pitchFamily="49" charset="0"/>
              </a:rPr>
              <a:t>()?</a:t>
            </a:r>
          </a:p>
        </p:txBody>
      </p:sp>
      <p:sp>
        <p:nvSpPr>
          <p:cNvPr id="3" name="Slide Number Placeholder 2"/>
          <p:cNvSpPr>
            <a:spLocks noGrp="1"/>
          </p:cNvSpPr>
          <p:nvPr>
            <p:ph type="sldNum" sz="quarter" idx="11"/>
          </p:nvPr>
        </p:nvSpPr>
        <p:spPr/>
        <p:txBody>
          <a:bodyPr/>
          <a:lstStyle/>
          <a:p>
            <a:fld id="{F2AB741D-3059-9749-806A-40E1FE40CF46}" type="slidenum">
              <a:rPr lang="en-US" smtClean="0"/>
              <a:pPr/>
              <a:t>48</a:t>
            </a:fld>
            <a:endParaRPr lang="en-US"/>
          </a:p>
        </p:txBody>
      </p:sp>
      <p:sp>
        <p:nvSpPr>
          <p:cNvPr id="11" name="Rectangle 10"/>
          <p:cNvSpPr>
            <a:spLocks noChangeArrowheads="1"/>
          </p:cNvSpPr>
          <p:nvPr/>
        </p:nvSpPr>
        <p:spPr bwMode="auto">
          <a:xfrm>
            <a:off x="3200400" y="5004759"/>
            <a:ext cx="6019800" cy="523862"/>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2800" dirty="0" err="1">
                <a:latin typeface="Courier New" panose="02070309020205020404" pitchFamily="49" charset="0"/>
                <a:cs typeface="Courier New" panose="02070309020205020404" pitchFamily="49" charset="0"/>
              </a:rPr>
              <a:t>mips_syscall</a:t>
            </a:r>
            <a:r>
              <a:rPr lang="en-US" sz="2800" dirty="0">
                <a:latin typeface="Courier New" panose="02070309020205020404" pitchFamily="49" charset="0"/>
                <a:cs typeface="Courier New" panose="02070309020205020404" pitchFamily="49" charset="0"/>
              </a:rPr>
              <a:t>()</a:t>
            </a:r>
            <a:endParaRPr lang="en-US" sz="2800" dirty="0">
              <a:solidFill>
                <a:srgbClr val="00068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3200400" y="3480760"/>
            <a:ext cx="5867400" cy="1455515"/>
            <a:chOff x="1676400" y="3480759"/>
            <a:chExt cx="5867400" cy="1455515"/>
          </a:xfrm>
        </p:grpSpPr>
        <p:sp>
          <p:nvSpPr>
            <p:cNvPr id="12" name="Down Arrow 11"/>
            <p:cNvSpPr/>
            <p:nvPr/>
          </p:nvSpPr>
          <p:spPr>
            <a:xfrm>
              <a:off x="4284453" y="4043114"/>
              <a:ext cx="457200" cy="893160"/>
            </a:xfrm>
            <a:prstGeom prst="down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a:spLocks noChangeArrowheads="1"/>
            </p:cNvSpPr>
            <p:nvPr/>
          </p:nvSpPr>
          <p:spPr bwMode="auto">
            <a:xfrm>
              <a:off x="1676400" y="3480759"/>
              <a:ext cx="5867400" cy="523862"/>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2800" dirty="0" err="1">
                  <a:latin typeface="Courier New" panose="02070309020205020404" pitchFamily="49" charset="0"/>
                  <a:cs typeface="Courier New" panose="02070309020205020404" pitchFamily="49" charset="0"/>
                </a:rPr>
                <a:t>mips_trap</a:t>
              </a:r>
              <a:r>
                <a:rPr lang="en-US" sz="2800" dirty="0">
                  <a:latin typeface="Courier New" panose="02070309020205020404" pitchFamily="49" charset="0"/>
                  <a:cs typeface="Courier New" panose="02070309020205020404" pitchFamily="49" charset="0"/>
                </a:rPr>
                <a:t>()</a:t>
              </a:r>
              <a:endParaRPr lang="en-US" sz="2800" dirty="0">
                <a:solidFill>
                  <a:srgbClr val="000681"/>
                </a:solidFill>
                <a:latin typeface="Courier New" panose="02070309020205020404" pitchFamily="49" charset="0"/>
                <a:cs typeface="Courier New" panose="02070309020205020404" pitchFamily="49" charset="0"/>
              </a:endParaRPr>
            </a:p>
          </p:txBody>
        </p:sp>
      </p:grpSp>
      <p:grpSp>
        <p:nvGrpSpPr>
          <p:cNvPr id="10" name="Group 9"/>
          <p:cNvGrpSpPr/>
          <p:nvPr/>
        </p:nvGrpSpPr>
        <p:grpSpPr>
          <a:xfrm>
            <a:off x="3657600" y="2028112"/>
            <a:ext cx="4724400" cy="1435395"/>
            <a:chOff x="2133600" y="2028111"/>
            <a:chExt cx="4724400" cy="1435395"/>
          </a:xfrm>
        </p:grpSpPr>
        <p:sp>
          <p:nvSpPr>
            <p:cNvPr id="6" name="Rectangle 5"/>
            <p:cNvSpPr>
              <a:spLocks noChangeArrowheads="1"/>
            </p:cNvSpPr>
            <p:nvPr/>
          </p:nvSpPr>
          <p:spPr bwMode="auto">
            <a:xfrm>
              <a:off x="2133600" y="2028111"/>
              <a:ext cx="4724400" cy="523862"/>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2800" dirty="0" err="1">
                  <a:latin typeface="Courier New"/>
                  <a:cs typeface="Courier New"/>
                </a:rPr>
                <a:t>exception.S</a:t>
              </a:r>
              <a:endParaRPr lang="en-US" sz="2800" dirty="0">
                <a:solidFill>
                  <a:srgbClr val="000681"/>
                </a:solidFill>
                <a:latin typeface="Calibri"/>
                <a:cs typeface="Calibri"/>
              </a:endParaRPr>
            </a:p>
          </p:txBody>
        </p:sp>
        <p:sp>
          <p:nvSpPr>
            <p:cNvPr id="15" name="Down Arrow 14"/>
            <p:cNvSpPr/>
            <p:nvPr/>
          </p:nvSpPr>
          <p:spPr>
            <a:xfrm>
              <a:off x="4267200" y="2570346"/>
              <a:ext cx="457200" cy="893160"/>
            </a:xfrm>
            <a:prstGeom prst="down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255753" y="5973418"/>
            <a:ext cx="5562600" cy="6463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See cs161/kern/arch/</a:t>
            </a:r>
            <a:r>
              <a:rPr lang="en-US" dirty="0" err="1">
                <a:latin typeface="Courier New" panose="02070309020205020404" pitchFamily="49" charset="0"/>
                <a:cs typeface="Courier New" panose="02070309020205020404" pitchFamily="49" charset="0"/>
              </a:rPr>
              <a:t>mips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mips</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4112241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381000"/>
            <a:ext cx="8229600" cy="1143000"/>
          </a:xfrm>
        </p:spPr>
        <p:txBody>
          <a:bodyPr/>
          <a:lstStyle/>
          <a:p>
            <a:pPr eaLnBrk="1" hangingPunct="1"/>
            <a:r>
              <a:rPr lang="en-US" sz="4000" dirty="0">
                <a:cs typeface="Calibri"/>
              </a:rPr>
              <a:t>User-Level Interface for System Calls</a:t>
            </a:r>
            <a:br>
              <a:rPr lang="en-US" sz="4000" dirty="0">
                <a:cs typeface="Calibri"/>
              </a:rPr>
            </a:br>
            <a:r>
              <a:rPr lang="en-US" sz="4000" dirty="0" err="1">
                <a:latin typeface="Courier New"/>
                <a:cs typeface="Courier New"/>
              </a:rPr>
              <a:t>src</a:t>
            </a:r>
            <a:r>
              <a:rPr lang="en-US" sz="4000" dirty="0">
                <a:latin typeface="Courier New"/>
                <a:cs typeface="Courier New"/>
              </a:rPr>
              <a:t>/include/</a:t>
            </a:r>
            <a:r>
              <a:rPr lang="en-US" sz="4000" dirty="0" err="1">
                <a:latin typeface="Courier New"/>
                <a:cs typeface="Courier New"/>
              </a:rPr>
              <a:t>unistd.h</a:t>
            </a:r>
            <a:endParaRPr lang="en-US" sz="4000" dirty="0">
              <a:latin typeface="Courier New"/>
              <a:ea typeface="MS PGothic" charset="0"/>
              <a:cs typeface="Courier New"/>
            </a:endParaRPr>
          </a:p>
        </p:txBody>
      </p:sp>
      <p:sp>
        <p:nvSpPr>
          <p:cNvPr id="4" name="Rectangle 3"/>
          <p:cNvSpPr txBox="1">
            <a:spLocks/>
          </p:cNvSpPr>
          <p:nvPr/>
        </p:nvSpPr>
        <p:spPr bwMode="auto">
          <a:xfrm>
            <a:off x="1981200" y="1676400"/>
            <a:ext cx="8229600" cy="4800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sz="2800" dirty="0">
                <a:latin typeface="Calibri"/>
                <a:cs typeface="Calibri"/>
              </a:rPr>
              <a:t>This file contains the </a:t>
            </a:r>
            <a:r>
              <a:rPr lang="en-US" sz="2800" dirty="0">
                <a:solidFill>
                  <a:srgbClr val="FF0000"/>
                </a:solidFill>
                <a:latin typeface="Calibri"/>
                <a:cs typeface="Calibri"/>
              </a:rPr>
              <a:t>user-level interface</a:t>
            </a:r>
            <a:r>
              <a:rPr lang="en-US" sz="2800" dirty="0">
                <a:latin typeface="Calibri"/>
                <a:cs typeface="Calibri"/>
              </a:rPr>
              <a:t> definition of the system calls for OS/161 </a:t>
            </a:r>
          </a:p>
          <a:p>
            <a:endParaRPr lang="en-US" sz="2800" kern="0" dirty="0">
              <a:latin typeface="Calibri"/>
              <a:cs typeface="Calibri"/>
            </a:endParaRPr>
          </a:p>
          <a:p>
            <a:r>
              <a:rPr lang="en-US" sz="2800" kern="0" dirty="0">
                <a:latin typeface="Calibri" panose="020F0502020204030204" pitchFamily="34" charset="0"/>
                <a:cs typeface="Courier New"/>
              </a:rPr>
              <a:t>Note that the</a:t>
            </a:r>
            <a:r>
              <a:rPr lang="en-US" sz="2800" kern="0" dirty="0">
                <a:solidFill>
                  <a:srgbClr val="FF0000"/>
                </a:solidFill>
                <a:latin typeface="Calibri" panose="020F0502020204030204" pitchFamily="34" charset="0"/>
                <a:cs typeface="Courier New"/>
              </a:rPr>
              <a:t> user-level interface</a:t>
            </a:r>
            <a:r>
              <a:rPr lang="en-US" sz="2800" kern="0" dirty="0">
                <a:latin typeface="Calibri" panose="020F0502020204030204" pitchFamily="34" charset="0"/>
                <a:cs typeface="Courier New"/>
              </a:rPr>
              <a:t> defined in </a:t>
            </a:r>
            <a:r>
              <a:rPr lang="en-US" sz="2800" kern="0" dirty="0" err="1">
                <a:latin typeface="Courier"/>
                <a:cs typeface="Courier"/>
              </a:rPr>
              <a:t>unistd.h</a:t>
            </a:r>
            <a:r>
              <a:rPr lang="en-US" sz="2800" kern="0" dirty="0">
                <a:latin typeface="Calibri" panose="020F0502020204030204" pitchFamily="34" charset="0"/>
                <a:cs typeface="Courier New"/>
              </a:rPr>
              <a:t> is </a:t>
            </a:r>
            <a:r>
              <a:rPr lang="en-US" sz="2800" b="1" u="sng" kern="0" dirty="0">
                <a:solidFill>
                  <a:srgbClr val="FF0000"/>
                </a:solidFill>
                <a:latin typeface="Calibri" panose="020F0502020204030204" pitchFamily="34" charset="0"/>
                <a:cs typeface="Courier New"/>
              </a:rPr>
              <a:t>different</a:t>
            </a:r>
            <a:r>
              <a:rPr lang="en-US" sz="2800" kern="0" dirty="0">
                <a:latin typeface="Calibri" panose="020F0502020204030204" pitchFamily="34" charset="0"/>
                <a:cs typeface="Courier New"/>
              </a:rPr>
              <a:t> from that of the </a:t>
            </a:r>
            <a:r>
              <a:rPr lang="en-US" sz="2800" kern="0" dirty="0">
                <a:solidFill>
                  <a:srgbClr val="FF0000"/>
                </a:solidFill>
                <a:latin typeface="Calibri" panose="020F0502020204030204" pitchFamily="34" charset="0"/>
                <a:cs typeface="Courier New"/>
              </a:rPr>
              <a:t>kernel functions</a:t>
            </a:r>
            <a:r>
              <a:rPr lang="en-US" sz="2800" kern="0" dirty="0">
                <a:latin typeface="Calibri" panose="020F0502020204030204" pitchFamily="34" charset="0"/>
                <a:cs typeface="Courier New"/>
              </a:rPr>
              <a:t> that you will define to implement these calls. </a:t>
            </a:r>
          </a:p>
          <a:p>
            <a:endParaRPr lang="en-US" sz="2800" kern="0" dirty="0">
              <a:latin typeface="Calibri" panose="020F0502020204030204" pitchFamily="34" charset="0"/>
              <a:cs typeface="Courier New"/>
            </a:endParaRPr>
          </a:p>
          <a:p>
            <a:r>
              <a:rPr lang="en-US" sz="2800" kern="0" dirty="0">
                <a:latin typeface="Calibri" panose="020F0502020204030204" pitchFamily="34" charset="0"/>
                <a:cs typeface="Courier New"/>
              </a:rPr>
              <a:t>You need to declare the kernel functions in </a:t>
            </a:r>
          </a:p>
          <a:p>
            <a:pPr marL="457200" lvl="1" indent="0">
              <a:buNone/>
            </a:pPr>
            <a:r>
              <a:rPr lang="en-US" sz="2400" kern="0" dirty="0" err="1">
                <a:latin typeface="Courier New"/>
                <a:cs typeface="Courier New"/>
              </a:rPr>
              <a:t>src</a:t>
            </a:r>
            <a:r>
              <a:rPr lang="en-US" sz="2400" kern="0" dirty="0">
                <a:latin typeface="Courier New"/>
                <a:cs typeface="Courier New"/>
              </a:rPr>
              <a:t>/kern/include/</a:t>
            </a:r>
            <a:r>
              <a:rPr lang="en-US" sz="2400" kern="0" dirty="0" err="1">
                <a:latin typeface="Courier New"/>
                <a:cs typeface="Courier New"/>
              </a:rPr>
              <a:t>syscall.h</a:t>
            </a:r>
            <a:endParaRPr lang="en-US" sz="2400" kern="0" dirty="0">
              <a:latin typeface="Calibri" panose="020F0502020204030204" pitchFamily="34" charset="0"/>
              <a:cs typeface="Courier New"/>
            </a:endParaRP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49</a:t>
            </a:fld>
            <a:endParaRPr lang="en-US"/>
          </a:p>
        </p:txBody>
      </p:sp>
    </p:spTree>
    <p:extLst>
      <p:ext uri="{BB962C8B-B14F-4D97-AF65-F5344CB8AC3E}">
        <p14:creationId xmlns:p14="http://schemas.microsoft.com/office/powerpoint/2010/main" val="4283860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46038"/>
            <a:ext cx="8991600" cy="792162"/>
          </a:xfrm>
        </p:spPr>
        <p:txBody>
          <a:bodyPr/>
          <a:lstStyle/>
          <a:p>
            <a:r>
              <a:rPr lang="en-US" sz="3000" dirty="0">
                <a:cs typeface="Calibri"/>
              </a:rPr>
              <a:t>Consumer: how to use condition variables in OS/161?</a:t>
            </a:r>
          </a:p>
        </p:txBody>
      </p:sp>
      <p:sp>
        <p:nvSpPr>
          <p:cNvPr id="4" name="Slide Number Placeholder 3"/>
          <p:cNvSpPr>
            <a:spLocks noGrp="1"/>
          </p:cNvSpPr>
          <p:nvPr>
            <p:ph type="sldNum" sz="quarter" idx="4294967295"/>
          </p:nvPr>
        </p:nvSpPr>
        <p:spPr>
          <a:xfrm>
            <a:off x="1752600" y="6477000"/>
            <a:ext cx="1219200" cy="476250"/>
          </a:xfrm>
          <a:prstGeom prst="rect">
            <a:avLst/>
          </a:prstGeom>
        </p:spPr>
        <p:txBody>
          <a:bodyPr/>
          <a:lstStyle/>
          <a:p>
            <a:fld id="{211DD708-9C6C-BC4A-8ACC-1131D652BA95}" type="slidenum">
              <a:rPr lang="en-US" smtClean="0"/>
              <a:pPr/>
              <a:t>5</a:t>
            </a:fld>
            <a:endParaRPr lang="en-US" dirty="0"/>
          </a:p>
        </p:txBody>
      </p:sp>
      <p:sp>
        <p:nvSpPr>
          <p:cNvPr id="5" name="Rectangle 4"/>
          <p:cNvSpPr/>
          <p:nvPr/>
        </p:nvSpPr>
        <p:spPr>
          <a:xfrm>
            <a:off x="2286000" y="762000"/>
            <a:ext cx="7924800" cy="4524315"/>
          </a:xfrm>
          <a:prstGeom prst="rect">
            <a:avLst/>
          </a:prstGeom>
        </p:spPr>
        <p:txBody>
          <a:bodyPr wrap="square">
            <a:spAutoFit/>
          </a:bodyPr>
          <a:lstStyle/>
          <a:p>
            <a:r>
              <a:rPr lang="en-US" dirty="0">
                <a:latin typeface="Courier New"/>
                <a:cs typeface="Courier New"/>
              </a:rPr>
              <a:t>char consumer() {</a:t>
            </a:r>
          </a:p>
          <a:p>
            <a:r>
              <a:rPr lang="en-US" dirty="0">
                <a:latin typeface="Courier New"/>
                <a:cs typeface="Courier New"/>
              </a:rPr>
              <a:t>    char c;</a:t>
            </a:r>
          </a:p>
          <a:p>
            <a:r>
              <a:rPr lang="en-US" dirty="0">
                <a:latin typeface="Courier New"/>
                <a:cs typeface="Courier New"/>
              </a:rPr>
              <a:t>    </a:t>
            </a:r>
            <a:r>
              <a:rPr lang="en-US" dirty="0" err="1">
                <a:solidFill>
                  <a:srgbClr val="008000"/>
                </a:solidFill>
                <a:latin typeface="Courier New"/>
                <a:cs typeface="Courier New"/>
              </a:rPr>
              <a:t>lock_acquire</a:t>
            </a:r>
            <a:r>
              <a:rPr lang="en-US" dirty="0">
                <a:solidFill>
                  <a:srgbClr val="008000"/>
                </a:solidFill>
                <a:latin typeface="Courier New"/>
                <a:cs typeface="Courier New"/>
              </a:rPr>
              <a:t>(</a:t>
            </a:r>
            <a:r>
              <a:rPr lang="en-US" dirty="0" err="1">
                <a:solidFill>
                  <a:srgbClr val="008000"/>
                </a:solidFill>
                <a:latin typeface="Courier New"/>
                <a:cs typeface="Courier New"/>
              </a:rPr>
              <a:t>mutex</a:t>
            </a:r>
            <a:r>
              <a:rPr lang="en-US" dirty="0">
                <a:solidFill>
                  <a:srgbClr val="008000"/>
                </a:solidFill>
                <a:latin typeface="Courier New"/>
                <a:cs typeface="Courier New"/>
              </a:rPr>
              <a:t>);</a:t>
            </a:r>
          </a:p>
          <a:p>
            <a:r>
              <a:rPr lang="en-US" dirty="0">
                <a:latin typeface="Courier New"/>
                <a:cs typeface="Courier New"/>
              </a:rPr>
              <a:t>    while (count == 0) {</a:t>
            </a:r>
          </a:p>
          <a:p>
            <a:r>
              <a:rPr lang="en-US" dirty="0">
                <a:latin typeface="Courier New"/>
                <a:cs typeface="Courier New"/>
              </a:rPr>
              <a:t>        </a:t>
            </a:r>
            <a:r>
              <a:rPr lang="en-US" dirty="0" err="1">
                <a:solidFill>
                  <a:srgbClr val="FF0000"/>
                </a:solidFill>
                <a:latin typeface="Courier New"/>
                <a:cs typeface="Courier New"/>
              </a:rPr>
              <a:t>cv_wait</a:t>
            </a:r>
            <a:r>
              <a:rPr lang="en-US" dirty="0">
                <a:solidFill>
                  <a:srgbClr val="FF0000"/>
                </a:solidFill>
                <a:latin typeface="Courier New"/>
                <a:cs typeface="Courier New"/>
              </a:rPr>
              <a:t>(</a:t>
            </a:r>
            <a:r>
              <a:rPr lang="en-US" dirty="0" err="1">
                <a:solidFill>
                  <a:srgbClr val="FF0000"/>
                </a:solidFill>
                <a:latin typeface="Courier New"/>
                <a:cs typeface="Courier New"/>
              </a:rPr>
              <a:t>notEmpty</a:t>
            </a:r>
            <a:r>
              <a:rPr lang="en-US" dirty="0">
                <a:solidFill>
                  <a:srgbClr val="FF0000"/>
                </a:solidFill>
                <a:latin typeface="Courier New"/>
                <a:cs typeface="Courier New"/>
              </a:rPr>
              <a:t>, </a:t>
            </a:r>
            <a:r>
              <a:rPr lang="en-US" dirty="0" err="1">
                <a:solidFill>
                  <a:srgbClr val="FF0000"/>
                </a:solidFill>
                <a:latin typeface="Courier New"/>
                <a:cs typeface="Courier New"/>
              </a:rPr>
              <a:t>mutex</a:t>
            </a:r>
            <a:r>
              <a:rPr lang="en-US" dirty="0">
                <a:solidFill>
                  <a:srgbClr val="FF0000"/>
                </a:solidFill>
                <a:latin typeface="Courier New"/>
                <a:cs typeface="Courier New"/>
              </a:rPr>
              <a:t>);</a:t>
            </a:r>
          </a:p>
          <a:p>
            <a:r>
              <a:rPr lang="en-US" dirty="0">
                <a:latin typeface="Courier New"/>
                <a:cs typeface="Courier New"/>
              </a:rPr>
              <a:t>    }</a:t>
            </a:r>
          </a:p>
          <a:p>
            <a:r>
              <a:rPr lang="en-US" dirty="0">
                <a:latin typeface="Courier New"/>
                <a:cs typeface="Courier New"/>
              </a:rPr>
              <a:t>    count--;</a:t>
            </a:r>
          </a:p>
          <a:p>
            <a:r>
              <a:rPr lang="en-US" dirty="0">
                <a:latin typeface="Courier New"/>
                <a:cs typeface="Courier New"/>
              </a:rPr>
              <a:t>    c = buffer[tail];</a:t>
            </a:r>
          </a:p>
          <a:p>
            <a:r>
              <a:rPr lang="en-US" dirty="0">
                <a:latin typeface="Courier New"/>
                <a:cs typeface="Courier New"/>
              </a:rPr>
              <a:t>    tail++;</a:t>
            </a:r>
          </a:p>
          <a:p>
            <a:r>
              <a:rPr lang="en-US" dirty="0">
                <a:latin typeface="Courier New"/>
                <a:cs typeface="Courier New"/>
              </a:rPr>
              <a:t>    if (tail == SIZE) {</a:t>
            </a:r>
          </a:p>
          <a:p>
            <a:r>
              <a:rPr lang="en-US" dirty="0">
                <a:latin typeface="Courier New"/>
                <a:cs typeface="Courier New"/>
              </a:rPr>
              <a:t>        tail = 0;</a:t>
            </a:r>
          </a:p>
          <a:p>
            <a:r>
              <a:rPr lang="en-US" dirty="0">
                <a:latin typeface="Courier New"/>
                <a:cs typeface="Courier New"/>
              </a:rPr>
              <a:t>    }</a:t>
            </a:r>
          </a:p>
          <a:p>
            <a:r>
              <a:rPr lang="en-US" dirty="0">
                <a:latin typeface="Courier New"/>
                <a:cs typeface="Courier New"/>
              </a:rPr>
              <a:t>    </a:t>
            </a:r>
            <a:r>
              <a:rPr lang="en-US" dirty="0" err="1">
                <a:solidFill>
                  <a:srgbClr val="FF0000"/>
                </a:solidFill>
                <a:latin typeface="Courier New"/>
                <a:cs typeface="Courier New"/>
              </a:rPr>
              <a:t>cv_signal</a:t>
            </a:r>
            <a:r>
              <a:rPr lang="en-US" dirty="0">
                <a:solidFill>
                  <a:srgbClr val="FF0000"/>
                </a:solidFill>
                <a:latin typeface="Courier New"/>
                <a:cs typeface="Courier New"/>
              </a:rPr>
              <a:t>(</a:t>
            </a:r>
            <a:r>
              <a:rPr lang="en-US" dirty="0" err="1">
                <a:solidFill>
                  <a:srgbClr val="FF0000"/>
                </a:solidFill>
                <a:latin typeface="Courier New"/>
                <a:cs typeface="Courier New"/>
              </a:rPr>
              <a:t>notFull</a:t>
            </a:r>
            <a:r>
              <a:rPr lang="en-US" dirty="0">
                <a:solidFill>
                  <a:srgbClr val="FF0000"/>
                </a:solidFill>
                <a:latin typeface="Courier New"/>
                <a:cs typeface="Courier New"/>
              </a:rPr>
              <a:t>, </a:t>
            </a:r>
            <a:r>
              <a:rPr lang="en-US" dirty="0" err="1">
                <a:solidFill>
                  <a:srgbClr val="FF0000"/>
                </a:solidFill>
                <a:latin typeface="Courier New"/>
                <a:cs typeface="Courier New"/>
              </a:rPr>
              <a:t>mutex</a:t>
            </a:r>
            <a:r>
              <a:rPr lang="en-US" dirty="0">
                <a:solidFill>
                  <a:srgbClr val="FF0000"/>
                </a:solidFill>
                <a:latin typeface="Courier New"/>
                <a:cs typeface="Courier New"/>
              </a:rPr>
              <a:t>);</a:t>
            </a:r>
          </a:p>
          <a:p>
            <a:r>
              <a:rPr lang="en-US" dirty="0">
                <a:latin typeface="Courier New"/>
                <a:cs typeface="Courier New"/>
              </a:rPr>
              <a:t>    </a:t>
            </a:r>
            <a:r>
              <a:rPr lang="en-US" dirty="0" err="1">
                <a:solidFill>
                  <a:srgbClr val="008000"/>
                </a:solidFill>
                <a:latin typeface="Courier New"/>
                <a:cs typeface="Courier New"/>
              </a:rPr>
              <a:t>lock_release</a:t>
            </a:r>
            <a:r>
              <a:rPr lang="en-US" dirty="0">
                <a:solidFill>
                  <a:srgbClr val="008000"/>
                </a:solidFill>
                <a:latin typeface="Courier New"/>
                <a:cs typeface="Courier New"/>
              </a:rPr>
              <a:t>(</a:t>
            </a:r>
            <a:r>
              <a:rPr lang="en-US" dirty="0" err="1">
                <a:solidFill>
                  <a:srgbClr val="008000"/>
                </a:solidFill>
                <a:latin typeface="Courier New"/>
                <a:cs typeface="Courier New"/>
              </a:rPr>
              <a:t>mutex</a:t>
            </a:r>
            <a:r>
              <a:rPr lang="en-US" dirty="0">
                <a:solidFill>
                  <a:srgbClr val="008000"/>
                </a:solidFill>
                <a:latin typeface="Courier New"/>
                <a:cs typeface="Courier New"/>
              </a:rPr>
              <a:t>);</a:t>
            </a:r>
          </a:p>
          <a:p>
            <a:r>
              <a:rPr lang="en-US" dirty="0">
                <a:latin typeface="Courier New"/>
                <a:cs typeface="Courier New"/>
              </a:rPr>
              <a:t>    return c;</a:t>
            </a:r>
          </a:p>
          <a:p>
            <a:r>
              <a:rPr lang="en-US" dirty="0">
                <a:latin typeface="Courier New"/>
                <a:cs typeface="Courier New"/>
              </a:rPr>
              <a:t>}</a:t>
            </a:r>
          </a:p>
        </p:txBody>
      </p:sp>
    </p:spTree>
    <p:extLst>
      <p:ext uri="{BB962C8B-B14F-4D97-AF65-F5344CB8AC3E}">
        <p14:creationId xmlns:p14="http://schemas.microsoft.com/office/powerpoint/2010/main" val="31542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228600"/>
            <a:ext cx="8229600" cy="1143000"/>
          </a:xfrm>
        </p:spPr>
        <p:txBody>
          <a:bodyPr/>
          <a:lstStyle/>
          <a:p>
            <a:pPr eaLnBrk="1" hangingPunct="1"/>
            <a:r>
              <a:rPr lang="en-US" sz="4000" dirty="0">
                <a:cs typeface="Calibri"/>
              </a:rPr>
              <a:t>System Call Implementation  </a:t>
            </a:r>
            <a:endParaRPr lang="en-US" sz="4000" dirty="0">
              <a:latin typeface="Courier New"/>
              <a:ea typeface="MS PGothic" charset="0"/>
              <a:cs typeface="Courier New"/>
            </a:endParaRPr>
          </a:p>
        </p:txBody>
      </p:sp>
      <p:sp>
        <p:nvSpPr>
          <p:cNvPr id="4" name="Rectangle 3"/>
          <p:cNvSpPr txBox="1">
            <a:spLocks/>
          </p:cNvSpPr>
          <p:nvPr/>
        </p:nvSpPr>
        <p:spPr bwMode="auto">
          <a:xfrm>
            <a:off x="1981200" y="1447800"/>
            <a:ext cx="8229600" cy="495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sz="2800" kern="0" dirty="0">
                <a:latin typeface="Calibri" panose="020F0502020204030204" pitchFamily="34" charset="0"/>
                <a:cs typeface="Courier New"/>
              </a:rPr>
              <a:t>Example: </a:t>
            </a:r>
            <a:r>
              <a:rPr lang="en-US" sz="2800" kern="0" dirty="0" err="1">
                <a:latin typeface="Calibri" panose="020F0502020204030204" pitchFamily="34" charset="0"/>
                <a:cs typeface="Courier New"/>
              </a:rPr>
              <a:t>getpid_syscall.c</a:t>
            </a:r>
            <a:r>
              <a:rPr lang="en-US" sz="2800" kern="0" dirty="0">
                <a:latin typeface="Calibri" panose="020F0502020204030204" pitchFamily="34" charset="0"/>
                <a:cs typeface="Courier New"/>
              </a:rPr>
              <a:t>   </a:t>
            </a:r>
          </a:p>
          <a:p>
            <a:pPr marL="400050" lvl="1" indent="0">
              <a:buNone/>
            </a:pPr>
            <a:r>
              <a:rPr lang="en-US" sz="2000" dirty="0">
                <a:latin typeface="Courier New"/>
                <a:cs typeface="Courier New"/>
              </a:rPr>
              <a:t>#include &lt;</a:t>
            </a:r>
            <a:r>
              <a:rPr lang="en-US" sz="2000" dirty="0" err="1">
                <a:latin typeface="Courier New"/>
                <a:cs typeface="Courier New"/>
              </a:rPr>
              <a:t>types.h</a:t>
            </a:r>
            <a:r>
              <a:rPr lang="en-US" sz="2000" dirty="0">
                <a:latin typeface="Courier New"/>
                <a:cs typeface="Courier New"/>
              </a:rPr>
              <a:t>&gt;</a:t>
            </a:r>
          </a:p>
          <a:p>
            <a:pPr marL="400050" lvl="1" indent="0">
              <a:buNone/>
            </a:pPr>
            <a:r>
              <a:rPr lang="en-US" sz="2000" dirty="0">
                <a:latin typeface="Courier New"/>
                <a:cs typeface="Courier New"/>
              </a:rPr>
              <a:t>#include &lt;</a:t>
            </a:r>
            <a:r>
              <a:rPr lang="en-US" sz="2000" dirty="0" err="1">
                <a:latin typeface="Courier New"/>
                <a:cs typeface="Courier New"/>
              </a:rPr>
              <a:t>syscall.h</a:t>
            </a:r>
            <a:r>
              <a:rPr lang="en-US" sz="2000" dirty="0">
                <a:latin typeface="Courier New"/>
                <a:cs typeface="Courier New"/>
              </a:rPr>
              <a:t>&gt;</a:t>
            </a:r>
          </a:p>
          <a:p>
            <a:pPr marL="400050" lvl="1" indent="0">
              <a:buNone/>
            </a:pPr>
            <a:r>
              <a:rPr lang="en-US" sz="2000" dirty="0">
                <a:latin typeface="Courier New"/>
                <a:cs typeface="Courier New"/>
              </a:rPr>
              <a:t>#include &lt;</a:t>
            </a:r>
            <a:r>
              <a:rPr lang="en-US" sz="2000" dirty="0" err="1">
                <a:latin typeface="Courier New"/>
                <a:cs typeface="Courier New"/>
              </a:rPr>
              <a:t>thread.h</a:t>
            </a:r>
            <a:r>
              <a:rPr lang="en-US" sz="2000" dirty="0">
                <a:latin typeface="Courier New"/>
                <a:cs typeface="Courier New"/>
              </a:rPr>
              <a:t>&gt;</a:t>
            </a:r>
          </a:p>
          <a:p>
            <a:pPr marL="400050" lvl="1" indent="0">
              <a:buNone/>
            </a:pPr>
            <a:r>
              <a:rPr lang="en-US" sz="2000" dirty="0">
                <a:latin typeface="Courier New"/>
                <a:cs typeface="Courier New"/>
              </a:rPr>
              <a:t>#include &lt;</a:t>
            </a:r>
            <a:r>
              <a:rPr lang="en-US" sz="2000" dirty="0" err="1">
                <a:latin typeface="Courier New"/>
                <a:cs typeface="Courier New"/>
              </a:rPr>
              <a:t>curthread.h</a:t>
            </a:r>
            <a:r>
              <a:rPr lang="en-US" sz="2000" dirty="0">
                <a:latin typeface="Courier New"/>
                <a:cs typeface="Courier New"/>
              </a:rPr>
              <a:t>&gt;</a:t>
            </a:r>
          </a:p>
          <a:p>
            <a:pPr marL="400050" lvl="1" indent="0">
              <a:buNone/>
            </a:pPr>
            <a:r>
              <a:rPr lang="en-US" sz="2000" dirty="0">
                <a:latin typeface="Courier New"/>
                <a:cs typeface="Courier New"/>
              </a:rPr>
              <a:t> </a:t>
            </a:r>
          </a:p>
          <a:p>
            <a:pPr marL="400050" lvl="1" indent="0">
              <a:buNone/>
            </a:pPr>
            <a:r>
              <a:rPr lang="en-US" sz="2000" dirty="0">
                <a:latin typeface="Courier New"/>
                <a:cs typeface="Courier New"/>
              </a:rPr>
              <a:t>/* Sample implementation of </a:t>
            </a:r>
            <a:r>
              <a:rPr lang="en-US" sz="2000" dirty="0" err="1">
                <a:latin typeface="Courier New"/>
                <a:cs typeface="Courier New"/>
              </a:rPr>
              <a:t>sys_getpid</a:t>
            </a:r>
            <a:r>
              <a:rPr lang="en-US" sz="2000" dirty="0">
                <a:latin typeface="Courier New"/>
                <a:cs typeface="Courier New"/>
              </a:rPr>
              <a:t>() */</a:t>
            </a:r>
          </a:p>
          <a:p>
            <a:pPr marL="400050" lvl="1" indent="0">
              <a:buNone/>
            </a:pPr>
            <a:r>
              <a:rPr lang="en-US" sz="2000" dirty="0" err="1">
                <a:latin typeface="Courier New"/>
                <a:cs typeface="Courier New"/>
              </a:rPr>
              <a:t>int</a:t>
            </a:r>
            <a:endParaRPr lang="en-US" sz="2000" dirty="0">
              <a:latin typeface="Courier New"/>
              <a:cs typeface="Courier New"/>
            </a:endParaRPr>
          </a:p>
          <a:p>
            <a:pPr marL="400050" lvl="1" indent="0">
              <a:buNone/>
            </a:pPr>
            <a:r>
              <a:rPr lang="en-US" sz="2000" dirty="0" err="1">
                <a:latin typeface="Courier New"/>
                <a:cs typeface="Courier New"/>
              </a:rPr>
              <a:t>sys_getpid</a:t>
            </a:r>
            <a:r>
              <a:rPr lang="en-US" sz="2000" dirty="0">
                <a:latin typeface="Courier New"/>
                <a:cs typeface="Courier New"/>
              </a:rPr>
              <a:t>(</a:t>
            </a:r>
            <a:r>
              <a:rPr lang="en-US" sz="2000" dirty="0" err="1">
                <a:solidFill>
                  <a:srgbClr val="FF0000"/>
                </a:solidFill>
                <a:latin typeface="Courier New"/>
                <a:cs typeface="Courier New"/>
              </a:rPr>
              <a:t>pid_t</a:t>
            </a:r>
            <a:r>
              <a:rPr lang="en-US" sz="2000" dirty="0">
                <a:solidFill>
                  <a:srgbClr val="FF0000"/>
                </a:solidFill>
                <a:latin typeface="Courier New"/>
                <a:cs typeface="Courier New"/>
              </a:rPr>
              <a:t> *</a:t>
            </a:r>
            <a:r>
              <a:rPr lang="en-US" sz="2000" dirty="0" err="1">
                <a:solidFill>
                  <a:srgbClr val="FF0000"/>
                </a:solidFill>
                <a:latin typeface="Courier New"/>
                <a:cs typeface="Courier New"/>
              </a:rPr>
              <a:t>retval</a:t>
            </a:r>
            <a:r>
              <a:rPr lang="en-US" sz="2000" dirty="0">
                <a:latin typeface="Courier New"/>
                <a:cs typeface="Courier New"/>
              </a:rPr>
              <a:t>)</a:t>
            </a:r>
          </a:p>
          <a:p>
            <a:pPr marL="400050" lvl="1" indent="0">
              <a:buNone/>
            </a:pPr>
            <a:r>
              <a:rPr lang="en-US" sz="2000" dirty="0">
                <a:latin typeface="Courier New"/>
                <a:cs typeface="Courier New"/>
              </a:rPr>
              <a:t>{</a:t>
            </a:r>
          </a:p>
          <a:p>
            <a:pPr marL="400050" lvl="1" indent="0">
              <a:buNone/>
            </a:pPr>
            <a:r>
              <a:rPr lang="en-US" sz="2000" dirty="0">
                <a:latin typeface="Courier New"/>
                <a:cs typeface="Courier New"/>
              </a:rPr>
              <a:t>	</a:t>
            </a:r>
            <a:r>
              <a:rPr lang="en-US" sz="2000" dirty="0">
                <a:solidFill>
                  <a:srgbClr val="FF0000"/>
                </a:solidFill>
                <a:latin typeface="Courier New"/>
                <a:cs typeface="Courier New"/>
              </a:rPr>
              <a:t>*</a:t>
            </a:r>
            <a:r>
              <a:rPr lang="en-US" sz="2000" dirty="0" err="1">
                <a:solidFill>
                  <a:srgbClr val="FF0000"/>
                </a:solidFill>
                <a:latin typeface="Courier New"/>
                <a:cs typeface="Courier New"/>
              </a:rPr>
              <a:t>retval</a:t>
            </a:r>
            <a:r>
              <a:rPr lang="en-US" sz="2000" dirty="0">
                <a:solidFill>
                  <a:srgbClr val="FF0000"/>
                </a:solidFill>
                <a:latin typeface="Courier New"/>
                <a:cs typeface="Courier New"/>
              </a:rPr>
              <a:t> = </a:t>
            </a:r>
            <a:r>
              <a:rPr lang="en-US" sz="2000" dirty="0" err="1">
                <a:solidFill>
                  <a:srgbClr val="FF0000"/>
                </a:solidFill>
                <a:latin typeface="Courier New"/>
                <a:cs typeface="Courier New"/>
              </a:rPr>
              <a:t>curthread</a:t>
            </a:r>
            <a:r>
              <a:rPr lang="en-US" sz="2000" dirty="0">
                <a:solidFill>
                  <a:srgbClr val="FF0000"/>
                </a:solidFill>
                <a:latin typeface="Courier New"/>
                <a:cs typeface="Courier New"/>
              </a:rPr>
              <a:t>-&gt;</a:t>
            </a:r>
            <a:r>
              <a:rPr lang="en-US" sz="2000" dirty="0" err="1">
                <a:solidFill>
                  <a:srgbClr val="FF0000"/>
                </a:solidFill>
                <a:latin typeface="Courier New"/>
                <a:cs typeface="Courier New"/>
              </a:rPr>
              <a:t>t_pid</a:t>
            </a:r>
            <a:r>
              <a:rPr lang="en-US" sz="2000" dirty="0">
                <a:solidFill>
                  <a:srgbClr val="FF0000"/>
                </a:solidFill>
                <a:latin typeface="Courier New"/>
                <a:cs typeface="Courier New"/>
              </a:rPr>
              <a:t>;</a:t>
            </a:r>
          </a:p>
          <a:p>
            <a:pPr marL="400050" lvl="1" indent="0">
              <a:buNone/>
            </a:pPr>
            <a:r>
              <a:rPr lang="en-US" sz="2000" dirty="0">
                <a:latin typeface="Courier New"/>
                <a:cs typeface="Courier New"/>
              </a:rPr>
              <a:t>	return 0;</a:t>
            </a:r>
          </a:p>
          <a:p>
            <a:pPr marL="400050" lvl="1" indent="0">
              <a:buNone/>
            </a:pPr>
            <a:r>
              <a:rPr lang="en-US" sz="2000" dirty="0">
                <a:latin typeface="Courier New"/>
                <a:cs typeface="Courier New"/>
              </a:rPr>
              <a:t>}</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50</a:t>
            </a:fld>
            <a:endParaRPr lang="en-US"/>
          </a:p>
        </p:txBody>
      </p:sp>
    </p:spTree>
    <p:extLst>
      <p:ext uri="{BB962C8B-B14F-4D97-AF65-F5344CB8AC3E}">
        <p14:creationId xmlns:p14="http://schemas.microsoft.com/office/powerpoint/2010/main" val="2367122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381000"/>
            <a:ext cx="8229600" cy="1143000"/>
          </a:xfrm>
        </p:spPr>
        <p:txBody>
          <a:bodyPr/>
          <a:lstStyle/>
          <a:p>
            <a:pPr eaLnBrk="1" hangingPunct="1"/>
            <a:r>
              <a:rPr lang="en-US" sz="4000" dirty="0">
                <a:cs typeface="Calibri"/>
              </a:rPr>
              <a:t>System Call Implementation  </a:t>
            </a:r>
            <a:endParaRPr lang="en-US" sz="4000" dirty="0">
              <a:latin typeface="Courier New"/>
              <a:ea typeface="MS PGothic" charset="0"/>
              <a:cs typeface="Courier New"/>
            </a:endParaRPr>
          </a:p>
        </p:txBody>
      </p:sp>
      <p:sp>
        <p:nvSpPr>
          <p:cNvPr id="4" name="Rectangle 3"/>
          <p:cNvSpPr txBox="1">
            <a:spLocks/>
          </p:cNvSpPr>
          <p:nvPr/>
        </p:nvSpPr>
        <p:spPr bwMode="auto">
          <a:xfrm>
            <a:off x="1981200" y="1676400"/>
            <a:ext cx="82296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sz="2800" dirty="0">
                <a:latin typeface="Calibri"/>
                <a:cs typeface="Calibri"/>
              </a:rPr>
              <a:t>Update data structure </a:t>
            </a:r>
            <a:r>
              <a:rPr lang="en-US" sz="2800" dirty="0" err="1">
                <a:latin typeface="Courier New"/>
                <a:cs typeface="Courier New"/>
              </a:rPr>
              <a:t>struct</a:t>
            </a:r>
            <a:r>
              <a:rPr lang="en-US" sz="2800" dirty="0">
                <a:latin typeface="Courier New"/>
                <a:cs typeface="Courier New"/>
              </a:rPr>
              <a:t> thread</a:t>
            </a:r>
            <a:r>
              <a:rPr lang="en-US" sz="2800" dirty="0"/>
              <a:t> </a:t>
            </a:r>
            <a:r>
              <a:rPr lang="en-US" sz="2800" dirty="0">
                <a:latin typeface="Calibri"/>
                <a:cs typeface="Calibri"/>
              </a:rPr>
              <a:t>in</a:t>
            </a:r>
            <a:r>
              <a:rPr lang="en-US" sz="2800" dirty="0"/>
              <a:t> </a:t>
            </a:r>
            <a:r>
              <a:rPr lang="en-US" sz="2800" dirty="0">
                <a:latin typeface="Courier New"/>
                <a:cs typeface="Courier New"/>
              </a:rPr>
              <a:t>kern/include/</a:t>
            </a:r>
            <a:r>
              <a:rPr lang="en-US" sz="2800" dirty="0" err="1">
                <a:latin typeface="Courier New"/>
                <a:cs typeface="Courier New"/>
              </a:rPr>
              <a:t>thread.h</a:t>
            </a:r>
            <a:r>
              <a:rPr lang="en-US" sz="2800" dirty="0"/>
              <a:t> </a:t>
            </a:r>
            <a:r>
              <a:rPr lang="en-US" sz="2800" dirty="0">
                <a:latin typeface="Calibri"/>
                <a:cs typeface="Calibri"/>
              </a:rPr>
              <a:t>by adding the following data item:</a:t>
            </a:r>
          </a:p>
          <a:p>
            <a:endParaRPr lang="en-US" sz="2800" dirty="0"/>
          </a:p>
          <a:p>
            <a:pPr marL="457200" lvl="1" indent="0">
              <a:buNone/>
            </a:pPr>
            <a:r>
              <a:rPr lang="en-US" sz="2400" dirty="0"/>
              <a:t>	</a:t>
            </a:r>
            <a:r>
              <a:rPr lang="en-US" sz="2400" dirty="0" err="1">
                <a:latin typeface="Courier New"/>
                <a:cs typeface="Courier New"/>
              </a:rPr>
              <a:t>pid_t</a:t>
            </a:r>
            <a:r>
              <a:rPr lang="en-US" sz="2400" dirty="0">
                <a:latin typeface="Courier New"/>
                <a:cs typeface="Courier New"/>
              </a:rPr>
              <a:t> </a:t>
            </a:r>
            <a:r>
              <a:rPr lang="en-US" sz="2400" dirty="0" err="1">
                <a:latin typeface="Courier New"/>
                <a:cs typeface="Courier New"/>
              </a:rPr>
              <a:t>t_pid</a:t>
            </a:r>
            <a:r>
              <a:rPr lang="en-US" sz="2400" dirty="0">
                <a:latin typeface="Courier New"/>
                <a:cs typeface="Courier New"/>
              </a:rPr>
              <a:t>;</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51</a:t>
            </a:fld>
            <a:endParaRPr lang="en-US"/>
          </a:p>
        </p:txBody>
      </p:sp>
    </p:spTree>
    <p:extLst>
      <p:ext uri="{BB962C8B-B14F-4D97-AF65-F5344CB8AC3E}">
        <p14:creationId xmlns:p14="http://schemas.microsoft.com/office/powerpoint/2010/main" val="32457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381000"/>
            <a:ext cx="8229600" cy="1143000"/>
          </a:xfrm>
        </p:spPr>
        <p:txBody>
          <a:bodyPr/>
          <a:lstStyle/>
          <a:p>
            <a:pPr eaLnBrk="1" hangingPunct="1"/>
            <a:r>
              <a:rPr lang="en-US" sz="4000" dirty="0">
                <a:cs typeface="Calibri"/>
              </a:rPr>
              <a:t>Update Configuration File and Reconfigure the Project   </a:t>
            </a:r>
            <a:endParaRPr lang="en-US" sz="4000" dirty="0">
              <a:latin typeface="Courier New"/>
              <a:ea typeface="MS PGothic" charset="0"/>
              <a:cs typeface="Courier New"/>
            </a:endParaRPr>
          </a:p>
        </p:txBody>
      </p:sp>
      <p:sp>
        <p:nvSpPr>
          <p:cNvPr id="4" name="Rectangle 3"/>
          <p:cNvSpPr txBox="1">
            <a:spLocks/>
          </p:cNvSpPr>
          <p:nvPr/>
        </p:nvSpPr>
        <p:spPr bwMode="auto">
          <a:xfrm>
            <a:off x="1981200" y="1905000"/>
            <a:ext cx="8229600" cy="4495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sz="2800" dirty="0">
                <a:latin typeface="Calibri"/>
                <a:cs typeface="Calibri"/>
              </a:rPr>
              <a:t>Now you can update the configuration file (i.e., </a:t>
            </a:r>
            <a:r>
              <a:rPr lang="en-US" sz="2800" dirty="0" err="1">
                <a:solidFill>
                  <a:srgbClr val="FF0000"/>
                </a:solidFill>
                <a:latin typeface="Courier New"/>
                <a:cs typeface="Courier New"/>
              </a:rPr>
              <a:t>conf.kern</a:t>
            </a:r>
            <a:r>
              <a:rPr lang="en-US" sz="2800" dirty="0">
                <a:latin typeface="Calibri"/>
                <a:cs typeface="Calibri"/>
              </a:rPr>
              <a:t>) located in </a:t>
            </a:r>
            <a:r>
              <a:rPr lang="en-US" sz="2800" dirty="0" err="1">
                <a:latin typeface="Courier New"/>
                <a:cs typeface="Courier New"/>
              </a:rPr>
              <a:t>src</a:t>
            </a:r>
            <a:r>
              <a:rPr lang="en-US" sz="2800" dirty="0">
                <a:latin typeface="Courier New"/>
                <a:cs typeface="Courier New"/>
              </a:rPr>
              <a:t>/kern/</a:t>
            </a:r>
            <a:r>
              <a:rPr lang="en-US" sz="2800" dirty="0" err="1">
                <a:latin typeface="Courier New"/>
                <a:cs typeface="Courier New"/>
              </a:rPr>
              <a:t>conf</a:t>
            </a:r>
            <a:r>
              <a:rPr lang="en-US" sz="2800" dirty="0">
                <a:latin typeface="Courier New"/>
                <a:cs typeface="Courier New"/>
              </a:rPr>
              <a:t> </a:t>
            </a:r>
          </a:p>
          <a:p>
            <a:endParaRPr lang="en-US" sz="2800" dirty="0">
              <a:latin typeface="Courier New"/>
              <a:cs typeface="Courier New"/>
            </a:endParaRPr>
          </a:p>
          <a:p>
            <a:r>
              <a:rPr lang="en-US" sz="2800" dirty="0">
                <a:latin typeface="Calibri"/>
                <a:cs typeface="Calibri"/>
              </a:rPr>
              <a:t>The following line should be added:</a:t>
            </a:r>
          </a:p>
          <a:p>
            <a:pPr marL="400050" lvl="1" indent="0">
              <a:buNone/>
            </a:pPr>
            <a:endParaRPr lang="en-US" sz="2400" dirty="0">
              <a:latin typeface="Courier New"/>
              <a:cs typeface="Courier New"/>
            </a:endParaRPr>
          </a:p>
          <a:p>
            <a:pPr marL="400050" lvl="1" indent="0">
              <a:buNone/>
            </a:pPr>
            <a:r>
              <a:rPr lang="en-US" sz="2400" dirty="0">
                <a:latin typeface="Courier New"/>
                <a:cs typeface="Courier New"/>
              </a:rPr>
              <a:t>file </a:t>
            </a:r>
            <a:r>
              <a:rPr lang="en-US" sz="2400" dirty="0" err="1">
                <a:latin typeface="Courier New"/>
                <a:cs typeface="Courier New"/>
              </a:rPr>
              <a:t>userprog</a:t>
            </a:r>
            <a:r>
              <a:rPr lang="en-US" sz="2400" dirty="0">
                <a:latin typeface="Courier New"/>
                <a:cs typeface="Courier New"/>
              </a:rPr>
              <a:t>/</a:t>
            </a:r>
            <a:r>
              <a:rPr lang="en-US" sz="2400" dirty="0" err="1">
                <a:latin typeface="Courier New"/>
                <a:cs typeface="Courier New"/>
              </a:rPr>
              <a:t>getpid_syscall.c</a:t>
            </a:r>
            <a:endParaRPr lang="en-US" sz="2400" dirty="0">
              <a:latin typeface="Courier New"/>
              <a:cs typeface="Courier New"/>
            </a:endParaRPr>
          </a:p>
          <a:p>
            <a:endParaRPr lang="en-US" sz="2800" dirty="0">
              <a:latin typeface="Calibri"/>
              <a:cs typeface="Calibri"/>
            </a:endParaRPr>
          </a:p>
          <a:p>
            <a:r>
              <a:rPr lang="en-US" sz="2800" dirty="0">
                <a:solidFill>
                  <a:srgbClr val="FF0000"/>
                </a:solidFill>
                <a:latin typeface="Calibri"/>
                <a:cs typeface="Calibri"/>
              </a:rPr>
              <a:t>Reconfigure</a:t>
            </a:r>
            <a:r>
              <a:rPr lang="en-US" sz="2800" dirty="0">
                <a:latin typeface="Calibri"/>
                <a:cs typeface="Calibri"/>
              </a:rPr>
              <a:t> the project (see Step 1 for details)</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52</a:t>
            </a:fld>
            <a:endParaRPr lang="en-US"/>
          </a:p>
        </p:txBody>
      </p:sp>
    </p:spTree>
    <p:extLst>
      <p:ext uri="{BB962C8B-B14F-4D97-AF65-F5344CB8AC3E}">
        <p14:creationId xmlns:p14="http://schemas.microsoft.com/office/powerpoint/2010/main" val="3662592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381000"/>
            <a:ext cx="8229600" cy="1143000"/>
          </a:xfrm>
        </p:spPr>
        <p:txBody>
          <a:bodyPr/>
          <a:lstStyle/>
          <a:p>
            <a:pPr eaLnBrk="1" hangingPunct="1"/>
            <a:r>
              <a:rPr lang="en-US" sz="4000" dirty="0">
                <a:cs typeface="Calibri"/>
              </a:rPr>
              <a:t>Update the header file of system call functions in the kernel</a:t>
            </a:r>
            <a:endParaRPr lang="en-US" sz="4000" dirty="0">
              <a:latin typeface="Courier New"/>
              <a:ea typeface="MS PGothic" charset="0"/>
              <a:cs typeface="Courier New"/>
            </a:endParaRPr>
          </a:p>
        </p:txBody>
      </p:sp>
      <p:sp>
        <p:nvSpPr>
          <p:cNvPr id="4" name="Rectangle 3"/>
          <p:cNvSpPr txBox="1">
            <a:spLocks/>
          </p:cNvSpPr>
          <p:nvPr/>
        </p:nvSpPr>
        <p:spPr bwMode="auto">
          <a:xfrm>
            <a:off x="1981200" y="1905000"/>
            <a:ext cx="8229600" cy="4495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a:lstStyle>
          <a:p>
            <a:r>
              <a:rPr lang="en-US" sz="2800" dirty="0">
                <a:latin typeface="Calibri"/>
                <a:cs typeface="Calibri"/>
              </a:rPr>
              <a:t>The prototype of </a:t>
            </a:r>
            <a:r>
              <a:rPr lang="en-US" sz="2800" dirty="0" err="1">
                <a:latin typeface="Calibri"/>
                <a:cs typeface="Calibri"/>
              </a:rPr>
              <a:t>sys_getpid</a:t>
            </a:r>
            <a:r>
              <a:rPr lang="en-US" sz="2800" dirty="0">
                <a:latin typeface="Calibri"/>
                <a:cs typeface="Calibri"/>
              </a:rPr>
              <a:t> may be included in the following file: </a:t>
            </a:r>
          </a:p>
          <a:p>
            <a:pPr marL="400050" lvl="1" indent="0">
              <a:buNone/>
            </a:pPr>
            <a:r>
              <a:rPr lang="en-US" sz="2400" dirty="0">
                <a:solidFill>
                  <a:srgbClr val="FF0000"/>
                </a:solidFill>
                <a:latin typeface="Courier New"/>
                <a:cs typeface="Courier New"/>
              </a:rPr>
              <a:t>~/cs161/</a:t>
            </a:r>
            <a:r>
              <a:rPr lang="en-US" sz="2400" dirty="0" err="1">
                <a:solidFill>
                  <a:srgbClr val="FF0000"/>
                </a:solidFill>
                <a:latin typeface="Courier New"/>
                <a:cs typeface="Courier New"/>
              </a:rPr>
              <a:t>src</a:t>
            </a:r>
            <a:r>
              <a:rPr lang="en-US" sz="2400" dirty="0">
                <a:solidFill>
                  <a:srgbClr val="FF0000"/>
                </a:solidFill>
                <a:latin typeface="Courier New"/>
                <a:cs typeface="Courier New"/>
              </a:rPr>
              <a:t>/kern/include/</a:t>
            </a:r>
            <a:r>
              <a:rPr lang="en-US" sz="2400" dirty="0" err="1">
                <a:solidFill>
                  <a:srgbClr val="FF0000"/>
                </a:solidFill>
                <a:latin typeface="Courier New"/>
                <a:cs typeface="Courier New"/>
              </a:rPr>
              <a:t>syscall.h</a:t>
            </a:r>
            <a:endParaRPr lang="en-US" sz="2400" dirty="0">
              <a:solidFill>
                <a:srgbClr val="FF0000"/>
              </a:solidFill>
              <a:latin typeface="Courier New"/>
              <a:cs typeface="Courier New"/>
            </a:endParaRPr>
          </a:p>
          <a:p>
            <a:pPr marL="400050" lvl="1" indent="0">
              <a:buNone/>
            </a:pPr>
            <a:endParaRPr lang="en-US" sz="2400" dirty="0">
              <a:latin typeface="Courier New"/>
              <a:cs typeface="Courier New"/>
            </a:endParaRPr>
          </a:p>
          <a:p>
            <a:r>
              <a:rPr lang="en-US" sz="2800" dirty="0">
                <a:latin typeface="Calibri"/>
                <a:cs typeface="Calibri"/>
              </a:rPr>
              <a:t>Add the following function prototype in the above file: </a:t>
            </a:r>
          </a:p>
          <a:p>
            <a:pPr marL="457200" lvl="1" indent="0">
              <a:buNone/>
            </a:pPr>
            <a:r>
              <a:rPr lang="en-US" sz="2400" dirty="0" err="1">
                <a:latin typeface="Courier New"/>
                <a:cs typeface="Courier New"/>
              </a:rPr>
              <a:t>int</a:t>
            </a:r>
            <a:r>
              <a:rPr lang="en-US" sz="2400" dirty="0">
                <a:latin typeface="Courier New"/>
                <a:cs typeface="Courier New"/>
              </a:rPr>
              <a:t> </a:t>
            </a:r>
            <a:r>
              <a:rPr lang="en-US" sz="2400" dirty="0" err="1">
                <a:latin typeface="Courier New"/>
                <a:cs typeface="Courier New"/>
              </a:rPr>
              <a:t>sys_getpid</a:t>
            </a:r>
            <a:r>
              <a:rPr lang="en-US" sz="2400" dirty="0">
                <a:latin typeface="Courier New"/>
                <a:cs typeface="Courier New"/>
              </a:rPr>
              <a:t>(</a:t>
            </a:r>
            <a:r>
              <a:rPr lang="en-US" sz="2400" dirty="0" err="1">
                <a:latin typeface="Courier New"/>
                <a:cs typeface="Courier New"/>
              </a:rPr>
              <a:t>pid_t</a:t>
            </a:r>
            <a:r>
              <a:rPr lang="en-US" sz="2400" dirty="0">
                <a:latin typeface="Courier New"/>
                <a:cs typeface="Courier New"/>
              </a:rPr>
              <a:t> *</a:t>
            </a:r>
            <a:r>
              <a:rPr lang="en-US" sz="2400" dirty="0" err="1">
                <a:latin typeface="Courier New"/>
                <a:cs typeface="Courier New"/>
              </a:rPr>
              <a:t>retval</a:t>
            </a:r>
            <a:r>
              <a:rPr lang="en-US" sz="2400" dirty="0">
                <a:latin typeface="Courier New"/>
                <a:cs typeface="Courier New"/>
              </a:rPr>
              <a:t>);</a:t>
            </a:r>
          </a:p>
        </p:txBody>
      </p:sp>
      <p:sp>
        <p:nvSpPr>
          <p:cNvPr id="2" name="Slide Number Placeholder 1"/>
          <p:cNvSpPr>
            <a:spLocks noGrp="1"/>
          </p:cNvSpPr>
          <p:nvPr>
            <p:ph type="sldNum" sz="quarter" idx="4294967295"/>
          </p:nvPr>
        </p:nvSpPr>
        <p:spPr>
          <a:xfrm>
            <a:off x="1981200" y="6245225"/>
            <a:ext cx="2133600" cy="476250"/>
          </a:xfrm>
          <a:prstGeom prst="rect">
            <a:avLst/>
          </a:prstGeom>
        </p:spPr>
        <p:txBody>
          <a:bodyPr/>
          <a:lstStyle/>
          <a:p>
            <a:fld id="{B9013FDC-CDB6-0145-BBEC-8B9E418D6794}" type="slidenum">
              <a:rPr lang="en-US" smtClean="0"/>
              <a:pPr/>
              <a:t>53</a:t>
            </a:fld>
            <a:endParaRPr lang="en-US"/>
          </a:p>
        </p:txBody>
      </p:sp>
    </p:spTree>
    <p:extLst>
      <p:ext uri="{BB962C8B-B14F-4D97-AF65-F5344CB8AC3E}">
        <p14:creationId xmlns:p14="http://schemas.microsoft.com/office/powerpoint/2010/main" val="1100299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latin typeface="+mj-lt"/>
              </a:rPr>
              <a:t>The Basic Memory Hierarchy</a:t>
            </a:r>
          </a:p>
        </p:txBody>
      </p:sp>
      <p:sp>
        <p:nvSpPr>
          <p:cNvPr id="5" name="Rectangle 3"/>
          <p:cNvSpPr>
            <a:spLocks noChangeArrowheads="1"/>
          </p:cNvSpPr>
          <p:nvPr/>
        </p:nvSpPr>
        <p:spPr bwMode="auto">
          <a:xfrm>
            <a:off x="2590800" y="1905000"/>
            <a:ext cx="2057400" cy="3810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CPU Registers</a:t>
            </a:r>
          </a:p>
        </p:txBody>
      </p:sp>
      <p:sp>
        <p:nvSpPr>
          <p:cNvPr id="7" name="Rectangle 4"/>
          <p:cNvSpPr>
            <a:spLocks noChangeArrowheads="1"/>
          </p:cNvSpPr>
          <p:nvPr/>
        </p:nvSpPr>
        <p:spPr bwMode="auto">
          <a:xfrm>
            <a:off x="4572000" y="2895600"/>
            <a:ext cx="2819400" cy="1066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u="sng" dirty="0"/>
              <a:t>Primary Memory</a:t>
            </a:r>
          </a:p>
          <a:p>
            <a:pPr algn="ctr" eaLnBrk="0" hangingPunct="0"/>
            <a:r>
              <a:rPr lang="en-US" dirty="0"/>
              <a:t>(Executable Memory)</a:t>
            </a:r>
          </a:p>
          <a:p>
            <a:pPr algn="ctr" eaLnBrk="0" hangingPunct="0"/>
            <a:r>
              <a:rPr lang="en-US" dirty="0">
                <a:solidFill>
                  <a:schemeClr val="accent2"/>
                </a:solidFill>
              </a:rPr>
              <a:t>e.g. RAM</a:t>
            </a:r>
          </a:p>
        </p:txBody>
      </p:sp>
      <p:sp>
        <p:nvSpPr>
          <p:cNvPr id="8" name="Rectangle 5"/>
          <p:cNvSpPr>
            <a:spLocks noChangeArrowheads="1"/>
          </p:cNvSpPr>
          <p:nvPr/>
        </p:nvSpPr>
        <p:spPr bwMode="auto">
          <a:xfrm>
            <a:off x="6324601" y="4495800"/>
            <a:ext cx="3112945" cy="1752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u="sng"/>
              <a:t>Secondary Memory</a:t>
            </a:r>
          </a:p>
          <a:p>
            <a:pPr algn="ctr" eaLnBrk="0" hangingPunct="0"/>
            <a:r>
              <a:rPr lang="en-US">
                <a:solidFill>
                  <a:schemeClr val="accent2"/>
                </a:solidFill>
              </a:rPr>
              <a:t>e.g. Disk or Tape</a:t>
            </a:r>
          </a:p>
        </p:txBody>
      </p:sp>
      <p:sp>
        <p:nvSpPr>
          <p:cNvPr id="9" name="AutoShape 6"/>
          <p:cNvSpPr>
            <a:spLocks noChangeArrowheads="1"/>
          </p:cNvSpPr>
          <p:nvPr/>
        </p:nvSpPr>
        <p:spPr bwMode="auto">
          <a:xfrm rot="1985841">
            <a:off x="7620000" y="3581400"/>
            <a:ext cx="1447800" cy="381000"/>
          </a:xfrm>
          <a:prstGeom prst="curvedDownArrow">
            <a:avLst>
              <a:gd name="adj1" fmla="val 76000"/>
              <a:gd name="adj2" fmla="val 152000"/>
              <a:gd name="adj3" fmla="val 33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7"/>
          <p:cNvSpPr>
            <a:spLocks noChangeArrowheads="1"/>
          </p:cNvSpPr>
          <p:nvPr/>
        </p:nvSpPr>
        <p:spPr bwMode="auto">
          <a:xfrm rot="12785841">
            <a:off x="2971800" y="2895600"/>
            <a:ext cx="1447800" cy="381000"/>
          </a:xfrm>
          <a:prstGeom prst="curvedDownArrow">
            <a:avLst>
              <a:gd name="adj1" fmla="val 76000"/>
              <a:gd name="adj2" fmla="val 152000"/>
              <a:gd name="adj3" fmla="val 33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8"/>
          <p:cNvSpPr>
            <a:spLocks noChangeArrowheads="1"/>
          </p:cNvSpPr>
          <p:nvPr/>
        </p:nvSpPr>
        <p:spPr bwMode="auto">
          <a:xfrm rot="1985841">
            <a:off x="4876800" y="2133600"/>
            <a:ext cx="1447800" cy="381000"/>
          </a:xfrm>
          <a:prstGeom prst="curvedDownArrow">
            <a:avLst>
              <a:gd name="adj1" fmla="val 76000"/>
              <a:gd name="adj2" fmla="val 152000"/>
              <a:gd name="adj3" fmla="val 33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9"/>
          <p:cNvSpPr>
            <a:spLocks noChangeArrowheads="1"/>
          </p:cNvSpPr>
          <p:nvPr/>
        </p:nvSpPr>
        <p:spPr bwMode="auto">
          <a:xfrm rot="12785841">
            <a:off x="4876800" y="4572000"/>
            <a:ext cx="1447800" cy="381000"/>
          </a:xfrm>
          <a:prstGeom prst="curvedDownArrow">
            <a:avLst>
              <a:gd name="adj1" fmla="val 76000"/>
              <a:gd name="adj2" fmla="val 152000"/>
              <a:gd name="adj3" fmla="val 33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10"/>
          <p:cNvSpPr txBox="1">
            <a:spLocks noChangeArrowheads="1"/>
          </p:cNvSpPr>
          <p:nvPr/>
        </p:nvSpPr>
        <p:spPr bwMode="auto">
          <a:xfrm rot="2884367">
            <a:off x="3260726" y="4294873"/>
            <a:ext cx="237807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dirty="0"/>
              <a:t>More Frequently Used Information</a:t>
            </a:r>
          </a:p>
        </p:txBody>
      </p:sp>
      <p:sp>
        <p:nvSpPr>
          <p:cNvPr id="14" name="Text Box 11"/>
          <p:cNvSpPr txBox="1">
            <a:spLocks noChangeArrowheads="1"/>
          </p:cNvSpPr>
          <p:nvPr/>
        </p:nvSpPr>
        <p:spPr bwMode="auto">
          <a:xfrm rot="2475109">
            <a:off x="6629401" y="2145398"/>
            <a:ext cx="237807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t>Less Frequently Used Information</a:t>
            </a:r>
          </a:p>
        </p:txBody>
      </p:sp>
      <p:sp>
        <p:nvSpPr>
          <p:cNvPr id="15" name="Rectangle 14"/>
          <p:cNvSpPr/>
          <p:nvPr/>
        </p:nvSpPr>
        <p:spPr>
          <a:xfrm>
            <a:off x="1981200" y="6172201"/>
            <a:ext cx="2743200" cy="307777"/>
          </a:xfrm>
          <a:prstGeom prst="rect">
            <a:avLst/>
          </a:prstGeom>
        </p:spPr>
        <p:txBody>
          <a:bodyPr wrap="square">
            <a:spAutoFit/>
          </a:bodyPr>
          <a:lstStyle/>
          <a:p>
            <a:r>
              <a:rPr lang="en-US" sz="1400" dirty="0">
                <a:latin typeface="+mn-lt"/>
              </a:rPr>
              <a:t>Slide courtesy of Dr. Gary Nutt</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54</a:t>
            </a:fld>
            <a:endParaRPr lang="en-US" dirty="0"/>
          </a:p>
        </p:txBody>
      </p:sp>
      <p:sp>
        <p:nvSpPr>
          <p:cNvPr id="16" name="AutoShape 37"/>
          <p:cNvSpPr>
            <a:spLocks noChangeArrowheads="1"/>
          </p:cNvSpPr>
          <p:nvPr/>
        </p:nvSpPr>
        <p:spPr bwMode="auto">
          <a:xfrm>
            <a:off x="1905000" y="1981200"/>
            <a:ext cx="609600" cy="2971800"/>
          </a:xfrm>
          <a:prstGeom prst="downArrow">
            <a:avLst>
              <a:gd name="adj1" fmla="val 50000"/>
              <a:gd name="adj2" fmla="val 121875"/>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Text Box 38"/>
          <p:cNvSpPr txBox="1">
            <a:spLocks noChangeArrowheads="1"/>
          </p:cNvSpPr>
          <p:nvPr/>
        </p:nvSpPr>
        <p:spPr bwMode="auto">
          <a:xfrm rot="16200000">
            <a:off x="1405362" y="3107016"/>
            <a:ext cx="168507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t>Larger storage</a:t>
            </a:r>
          </a:p>
        </p:txBody>
      </p:sp>
      <p:sp>
        <p:nvSpPr>
          <p:cNvPr id="18" name="TextBox 17"/>
          <p:cNvSpPr txBox="1"/>
          <p:nvPr/>
        </p:nvSpPr>
        <p:spPr>
          <a:xfrm>
            <a:off x="1828800" y="5112604"/>
            <a:ext cx="1600200" cy="830997"/>
          </a:xfrm>
          <a:prstGeom prst="rect">
            <a:avLst/>
          </a:prstGeom>
          <a:noFill/>
        </p:spPr>
        <p:txBody>
          <a:bodyPr wrap="square" rtlCol="0">
            <a:spAutoFit/>
          </a:bodyPr>
          <a:lstStyle/>
          <a:p>
            <a:r>
              <a:rPr lang="en-US" sz="2400" dirty="0">
                <a:solidFill>
                  <a:srgbClr val="FF0000"/>
                </a:solidFill>
                <a:latin typeface="+mn-lt"/>
              </a:rPr>
              <a:t>Q1: Capacity?</a:t>
            </a:r>
          </a:p>
        </p:txBody>
      </p:sp>
      <p:sp>
        <p:nvSpPr>
          <p:cNvPr id="19" name="AutoShape 39"/>
          <p:cNvSpPr>
            <a:spLocks noChangeArrowheads="1"/>
          </p:cNvSpPr>
          <p:nvPr/>
        </p:nvSpPr>
        <p:spPr bwMode="auto">
          <a:xfrm flipV="1">
            <a:off x="9829800" y="1307068"/>
            <a:ext cx="609600" cy="2971800"/>
          </a:xfrm>
          <a:prstGeom prst="downArrow">
            <a:avLst>
              <a:gd name="adj1" fmla="val 50000"/>
              <a:gd name="adj2" fmla="val 121875"/>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Text Box 40"/>
          <p:cNvSpPr txBox="1">
            <a:spLocks noChangeArrowheads="1"/>
          </p:cNvSpPr>
          <p:nvPr/>
        </p:nvSpPr>
        <p:spPr bwMode="auto">
          <a:xfrm rot="16200000">
            <a:off x="9298721" y="2898021"/>
            <a:ext cx="16209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t>Faster access</a:t>
            </a:r>
          </a:p>
        </p:txBody>
      </p:sp>
      <p:sp>
        <p:nvSpPr>
          <p:cNvPr id="21" name="Rectangle 20"/>
          <p:cNvSpPr/>
          <p:nvPr/>
        </p:nvSpPr>
        <p:spPr>
          <a:xfrm>
            <a:off x="9525001" y="4433372"/>
            <a:ext cx="1099981" cy="461665"/>
          </a:xfrm>
          <a:prstGeom prst="rect">
            <a:avLst/>
          </a:prstGeom>
        </p:spPr>
        <p:txBody>
          <a:bodyPr wrap="none">
            <a:spAutoFit/>
          </a:bodyPr>
          <a:lstStyle/>
          <a:p>
            <a:r>
              <a:rPr lang="en-US" sz="2400" dirty="0">
                <a:solidFill>
                  <a:srgbClr val="FF0000"/>
                </a:solidFill>
                <a:latin typeface="+mn-lt"/>
              </a:rPr>
              <a:t>Speed?</a:t>
            </a:r>
          </a:p>
        </p:txBody>
      </p:sp>
    </p:spTree>
    <p:extLst>
      <p:ext uri="{BB962C8B-B14F-4D97-AF65-F5344CB8AC3E}">
        <p14:creationId xmlns:p14="http://schemas.microsoft.com/office/powerpoint/2010/main" val="3493086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animBg="1"/>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
            <a:ext cx="8763000" cy="1143000"/>
          </a:xfrm>
        </p:spPr>
        <p:txBody>
          <a:bodyPr/>
          <a:lstStyle/>
          <a:p>
            <a:r>
              <a:rPr lang="en-NZ" dirty="0">
                <a:latin typeface="+mj-lt"/>
              </a:rPr>
              <a:t>Memory Management Requirements </a:t>
            </a:r>
            <a:br>
              <a:rPr lang="en-NZ" dirty="0">
                <a:latin typeface="+mj-lt"/>
              </a:rPr>
            </a:br>
            <a:r>
              <a:rPr lang="en-NZ" sz="3200" dirty="0">
                <a:solidFill>
                  <a:srgbClr val="FF0000"/>
                </a:solidFill>
              </a:rPr>
              <a:t>Can you list two  functionalities?</a:t>
            </a:r>
            <a:endParaRPr lang="en-NZ" sz="3200" dirty="0">
              <a:solidFill>
                <a:schemeClr val="accent4">
                  <a:lumMod val="50000"/>
                </a:schemeClr>
              </a:solidFill>
            </a:endParaRPr>
          </a:p>
        </p:txBody>
      </p:sp>
      <p:sp>
        <p:nvSpPr>
          <p:cNvPr id="3" name="Content Placeholder 2"/>
          <p:cNvSpPr>
            <a:spLocks noGrp="1"/>
          </p:cNvSpPr>
          <p:nvPr>
            <p:ph idx="4294967295"/>
          </p:nvPr>
        </p:nvSpPr>
        <p:spPr>
          <a:xfrm>
            <a:off x="2209800" y="2057400"/>
            <a:ext cx="7924800" cy="4267200"/>
          </a:xfrm>
        </p:spPr>
        <p:txBody>
          <a:bodyPr>
            <a:normAutofit/>
          </a:bodyPr>
          <a:lstStyle/>
          <a:p>
            <a:r>
              <a:rPr lang="en-US" sz="2800" dirty="0"/>
              <a:t>Relocation</a:t>
            </a:r>
          </a:p>
          <a:p>
            <a:endParaRPr lang="en-US" sz="2800" dirty="0"/>
          </a:p>
          <a:p>
            <a:r>
              <a:rPr lang="en-US" sz="2800" dirty="0"/>
              <a:t>Protection</a:t>
            </a:r>
          </a:p>
          <a:p>
            <a:endParaRPr lang="en-US" sz="2800" dirty="0"/>
          </a:p>
          <a:p>
            <a:r>
              <a:rPr lang="en-US" sz="2800" dirty="0"/>
              <a:t>Sharing</a:t>
            </a:r>
          </a:p>
          <a:p>
            <a:endParaRPr lang="en-US" sz="2800" dirty="0"/>
          </a:p>
          <a:p>
            <a:r>
              <a:rPr lang="en-US" sz="2800" dirty="0"/>
              <a:t>Logical organization</a:t>
            </a:r>
          </a:p>
          <a:p>
            <a:endParaRPr lang="en-US" sz="2800" dirty="0"/>
          </a:p>
          <a:p>
            <a:r>
              <a:rPr lang="en-US" sz="2800" dirty="0"/>
              <a:t>Physical organization</a:t>
            </a:r>
          </a:p>
          <a:p>
            <a:pPr marL="793750" indent="0">
              <a:buNone/>
            </a:pPr>
            <a:endParaRPr lang="en-NZ" sz="2800" dirty="0"/>
          </a:p>
        </p:txBody>
      </p:sp>
      <p:pic>
        <p:nvPicPr>
          <p:cNvPr id="2050" name="Picture 2" descr="http://2.bp.blogspot.com/-WuVJUInar30/U7lZ-VXOg3I/AAAAAAAAKYc/rb2fVflEtio/s1600/main+memory.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67401" y="2209800"/>
            <a:ext cx="4330307" cy="3276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84912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500"/>
                                        <p:tgtEl>
                                          <p:spTgt spid="3">
                                            <p:txEl>
                                              <p:pRg st="2" end="2"/>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up)">
                                      <p:cBhvr>
                                        <p:cTn id="13" dur="500"/>
                                        <p:tgtEl>
                                          <p:spTgt spid="3">
                                            <p:txEl>
                                              <p:pRg st="4" end="4"/>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up)">
                                      <p:cBhvr>
                                        <p:cTn id="16" dur="500"/>
                                        <p:tgtEl>
                                          <p:spTgt spid="3">
                                            <p:txEl>
                                              <p:pRg st="6" end="6"/>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up)">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1143948"/>
          </a:xfrm>
        </p:spPr>
        <p:txBody>
          <a:bodyPr/>
          <a:lstStyle/>
          <a:p>
            <a:pPr algn="l"/>
            <a:r>
              <a:rPr lang="en-US" dirty="0">
                <a:latin typeface="+mj-lt"/>
              </a:rPr>
              <a:t>Address Space vs. Primary Memory</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56</a:t>
            </a:fld>
            <a:endParaRPr lang="en-US" dirty="0"/>
          </a:p>
        </p:txBody>
      </p:sp>
      <p:sp>
        <p:nvSpPr>
          <p:cNvPr id="6" name="Rectangle 3"/>
          <p:cNvSpPr>
            <a:spLocks noChangeArrowheads="1"/>
          </p:cNvSpPr>
          <p:nvPr/>
        </p:nvSpPr>
        <p:spPr bwMode="auto">
          <a:xfrm>
            <a:off x="3655483" y="2743201"/>
            <a:ext cx="825500" cy="1253359"/>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7" name="Rectangle 4"/>
          <p:cNvSpPr>
            <a:spLocks noChangeArrowheads="1"/>
          </p:cNvSpPr>
          <p:nvPr/>
        </p:nvSpPr>
        <p:spPr bwMode="auto">
          <a:xfrm>
            <a:off x="3655483" y="3962401"/>
            <a:ext cx="825500" cy="208893"/>
          </a:xfrm>
          <a:prstGeom prst="rect">
            <a:avLst/>
          </a:prstGeom>
          <a:solidFill>
            <a:schemeClr val="folHlink"/>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8" name="Rectangle 5"/>
          <p:cNvSpPr>
            <a:spLocks noChangeArrowheads="1"/>
          </p:cNvSpPr>
          <p:nvPr/>
        </p:nvSpPr>
        <p:spPr bwMode="auto">
          <a:xfrm>
            <a:off x="7253817" y="2438400"/>
            <a:ext cx="825500" cy="4038600"/>
          </a:xfrm>
          <a:prstGeom prst="rect">
            <a:avLst/>
          </a:prstGeom>
          <a:solidFill>
            <a:schemeClr val="folHlink"/>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 name="Rectangle 6"/>
          <p:cNvSpPr>
            <a:spLocks noChangeArrowheads="1"/>
          </p:cNvSpPr>
          <p:nvPr/>
        </p:nvSpPr>
        <p:spPr bwMode="auto">
          <a:xfrm>
            <a:off x="7255329" y="3810001"/>
            <a:ext cx="825500" cy="1253359"/>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10" name="Line 7"/>
          <p:cNvSpPr>
            <a:spLocks noChangeShapeType="1"/>
          </p:cNvSpPr>
          <p:nvPr/>
        </p:nvSpPr>
        <p:spPr bwMode="auto">
          <a:xfrm>
            <a:off x="4495800" y="2765534"/>
            <a:ext cx="2667000" cy="10444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8"/>
          <p:cNvSpPr>
            <a:spLocks noChangeShapeType="1"/>
          </p:cNvSpPr>
          <p:nvPr/>
        </p:nvSpPr>
        <p:spPr bwMode="auto">
          <a:xfrm>
            <a:off x="4495800" y="3962400"/>
            <a:ext cx="2667000" cy="104446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9"/>
          <p:cNvSpPr txBox="1">
            <a:spLocks noChangeArrowheads="1"/>
          </p:cNvSpPr>
          <p:nvPr/>
        </p:nvSpPr>
        <p:spPr bwMode="auto">
          <a:xfrm>
            <a:off x="3276600" y="4953000"/>
            <a:ext cx="231007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000" dirty="0">
                <a:latin typeface="+mn-lt"/>
              </a:rPr>
              <a:t>Mapped to object</a:t>
            </a:r>
          </a:p>
          <a:p>
            <a:pPr eaLnBrk="0" hangingPunct="0"/>
            <a:r>
              <a:rPr lang="en-US" sz="2000" dirty="0">
                <a:latin typeface="+mn-lt"/>
              </a:rPr>
              <a:t>other than memory</a:t>
            </a:r>
          </a:p>
        </p:txBody>
      </p:sp>
      <p:sp>
        <p:nvSpPr>
          <p:cNvPr id="13" name="Freeform 10"/>
          <p:cNvSpPr>
            <a:spLocks/>
          </p:cNvSpPr>
          <p:nvPr/>
        </p:nvSpPr>
        <p:spPr bwMode="auto">
          <a:xfrm>
            <a:off x="2664883" y="4267200"/>
            <a:ext cx="825500" cy="835572"/>
          </a:xfrm>
          <a:custGeom>
            <a:avLst/>
            <a:gdLst>
              <a:gd name="T0" fmla="*/ 432 w 624"/>
              <a:gd name="T1" fmla="*/ 576 h 576"/>
              <a:gd name="T2" fmla="*/ 0 w 624"/>
              <a:gd name="T3" fmla="*/ 576 h 576"/>
              <a:gd name="T4" fmla="*/ 624 w 624"/>
              <a:gd name="T5" fmla="*/ 0 h 576"/>
            </a:gdLst>
            <a:ahLst/>
            <a:cxnLst>
              <a:cxn ang="0">
                <a:pos x="T0" y="T1"/>
              </a:cxn>
              <a:cxn ang="0">
                <a:pos x="T2" y="T3"/>
              </a:cxn>
              <a:cxn ang="0">
                <a:pos x="T4" y="T5"/>
              </a:cxn>
            </a:cxnLst>
            <a:rect l="0" t="0" r="r" b="b"/>
            <a:pathLst>
              <a:path w="624" h="576">
                <a:moveTo>
                  <a:pt x="432" y="576"/>
                </a:moveTo>
                <a:lnTo>
                  <a:pt x="0" y="576"/>
                </a:lnTo>
                <a:lnTo>
                  <a:pt x="624" y="0"/>
                </a:lnTo>
              </a:path>
            </a:pathLst>
          </a:custGeom>
          <a:noFill/>
          <a:ln w="9525" cap="flat">
            <a:solidFill>
              <a:schemeClr val="tx1"/>
            </a:solidFill>
            <a:prstDash val="sysDot"/>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11"/>
          <p:cNvSpPr txBox="1">
            <a:spLocks noChangeArrowheads="1"/>
          </p:cNvSpPr>
          <p:nvPr/>
        </p:nvSpPr>
        <p:spPr bwMode="auto">
          <a:xfrm>
            <a:off x="2877609" y="2098675"/>
            <a:ext cx="249634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000" dirty="0">
                <a:latin typeface="+mn-lt"/>
              </a:rPr>
              <a:t>Process Address Space</a:t>
            </a:r>
          </a:p>
        </p:txBody>
      </p:sp>
      <p:sp>
        <p:nvSpPr>
          <p:cNvPr id="15" name="Text Box 12"/>
          <p:cNvSpPr txBox="1">
            <a:spLocks noChangeArrowheads="1"/>
          </p:cNvSpPr>
          <p:nvPr/>
        </p:nvSpPr>
        <p:spPr bwMode="auto">
          <a:xfrm>
            <a:off x="6474127" y="1898620"/>
            <a:ext cx="31807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000" dirty="0">
                <a:latin typeface="+mn-lt"/>
              </a:rPr>
              <a:t>Hardware Primary Memory</a:t>
            </a:r>
          </a:p>
        </p:txBody>
      </p:sp>
      <p:pic>
        <p:nvPicPr>
          <p:cNvPr id="3074" name="Picture 2" descr="http://www.igcseict.info/theory/1/comp/files/stacks_image_6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186935"/>
            <a:ext cx="2381250" cy="18764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899171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animBg="1"/>
      <p:bldP spid="14"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57</a:t>
            </a:fld>
            <a:endParaRPr lang="en-US" dirty="0"/>
          </a:p>
        </p:txBody>
      </p:sp>
      <p:grpSp>
        <p:nvGrpSpPr>
          <p:cNvPr id="44" name="Group 43"/>
          <p:cNvGrpSpPr/>
          <p:nvPr/>
        </p:nvGrpSpPr>
        <p:grpSpPr>
          <a:xfrm>
            <a:off x="1828800" y="4676776"/>
            <a:ext cx="7848600" cy="1704975"/>
            <a:chOff x="304800" y="4676775"/>
            <a:chExt cx="7848600" cy="1704975"/>
          </a:xfrm>
        </p:grpSpPr>
        <p:sp>
          <p:nvSpPr>
            <p:cNvPr id="10" name="Text Box 8"/>
            <p:cNvSpPr txBox="1">
              <a:spLocks noChangeArrowheads="1"/>
            </p:cNvSpPr>
            <p:nvPr/>
          </p:nvSpPr>
          <p:spPr bwMode="auto">
            <a:xfrm>
              <a:off x="304800" y="5181600"/>
              <a:ext cx="784860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buFontTx/>
                <a:buChar char="•"/>
              </a:pPr>
              <a:r>
                <a:rPr lang="en-US" dirty="0"/>
                <a:t>Load time:</a:t>
              </a:r>
            </a:p>
            <a:p>
              <a:pPr lvl="1" eaLnBrk="0" hangingPunct="0">
                <a:buFontTx/>
                <a:buChar char="•"/>
              </a:pPr>
              <a:r>
                <a:rPr lang="en-US" dirty="0"/>
                <a:t>Allocate primary memory</a:t>
              </a:r>
            </a:p>
            <a:p>
              <a:pPr lvl="1" eaLnBrk="0" hangingPunct="0">
                <a:buFontTx/>
                <a:buChar char="•"/>
              </a:pPr>
              <a:r>
                <a:rPr lang="en-US" dirty="0"/>
                <a:t>Adjust addresses in address space</a:t>
              </a:r>
            </a:p>
            <a:p>
              <a:pPr lvl="1" eaLnBrk="0" hangingPunct="0">
                <a:buFontTx/>
                <a:buChar char="•"/>
              </a:pPr>
              <a:r>
                <a:rPr lang="en-US" dirty="0"/>
                <a:t>Copy address space from secondary to primary memory</a:t>
              </a:r>
            </a:p>
          </p:txBody>
        </p:sp>
        <p:sp>
          <p:nvSpPr>
            <p:cNvPr id="11" name="AutoShape 9"/>
            <p:cNvSpPr>
              <a:spLocks noChangeArrowheads="1"/>
            </p:cNvSpPr>
            <p:nvPr/>
          </p:nvSpPr>
          <p:spPr bwMode="auto">
            <a:xfrm>
              <a:off x="4953000" y="4676775"/>
              <a:ext cx="1219200" cy="762000"/>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eaLnBrk="0" hangingPunct="0"/>
              <a:r>
                <a:rPr lang="en-US" sz="2000" dirty="0"/>
                <a:t>Loader</a:t>
              </a:r>
              <a:endParaRPr lang="en-US" dirty="0"/>
            </a:p>
          </p:txBody>
        </p:sp>
      </p:grpSp>
      <p:grpSp>
        <p:nvGrpSpPr>
          <p:cNvPr id="45" name="Group 44"/>
          <p:cNvGrpSpPr/>
          <p:nvPr/>
        </p:nvGrpSpPr>
        <p:grpSpPr>
          <a:xfrm>
            <a:off x="7924801" y="3228975"/>
            <a:ext cx="2328799" cy="2971800"/>
            <a:chOff x="6400800" y="3228975"/>
            <a:chExt cx="2328799" cy="2971800"/>
          </a:xfrm>
        </p:grpSpPr>
        <p:sp>
          <p:nvSpPr>
            <p:cNvPr id="12" name="Line 10"/>
            <p:cNvSpPr>
              <a:spLocks noChangeShapeType="1"/>
            </p:cNvSpPr>
            <p:nvPr/>
          </p:nvSpPr>
          <p:spPr bwMode="auto">
            <a:xfrm>
              <a:off x="7467600" y="3914775"/>
              <a:ext cx="0" cy="2286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1"/>
            <p:cNvSpPr>
              <a:spLocks noChangeShapeType="1"/>
            </p:cNvSpPr>
            <p:nvPr/>
          </p:nvSpPr>
          <p:spPr bwMode="auto">
            <a:xfrm>
              <a:off x="8686800" y="3838575"/>
              <a:ext cx="0" cy="2362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2"/>
            <p:cNvSpPr>
              <a:spLocks noChangeArrowheads="1"/>
            </p:cNvSpPr>
            <p:nvPr/>
          </p:nvSpPr>
          <p:spPr bwMode="auto">
            <a:xfrm>
              <a:off x="7467600" y="4752975"/>
              <a:ext cx="1219200" cy="1219200"/>
            </a:xfrm>
            <a:prstGeom prst="rect">
              <a:avLst/>
            </a:prstGeom>
            <a:solidFill>
              <a:schemeClr val="hlink"/>
            </a:solidFill>
            <a:ln w="9525">
              <a:solidFill>
                <a:schemeClr val="tx2">
                  <a:lumMod val="20000"/>
                  <a:lumOff val="80000"/>
                </a:schemeClr>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2000" dirty="0">
                  <a:solidFill>
                    <a:schemeClr val="bg1"/>
                  </a:solidFill>
                </a:rPr>
                <a:t>Process</a:t>
              </a:r>
            </a:p>
            <a:p>
              <a:pPr algn="ctr" eaLnBrk="0" hangingPunct="0"/>
              <a:r>
                <a:rPr lang="en-US" sz="2000" dirty="0">
                  <a:solidFill>
                    <a:schemeClr val="bg1"/>
                  </a:solidFill>
                </a:rPr>
                <a:t>address</a:t>
              </a:r>
            </a:p>
            <a:p>
              <a:pPr algn="ctr" eaLnBrk="0" hangingPunct="0"/>
              <a:r>
                <a:rPr lang="en-US" sz="2000" dirty="0">
                  <a:solidFill>
                    <a:schemeClr val="bg1"/>
                  </a:solidFill>
                </a:rPr>
                <a:t>space</a:t>
              </a:r>
              <a:endParaRPr lang="en-US" dirty="0">
                <a:solidFill>
                  <a:schemeClr val="bg1"/>
                </a:solidFill>
              </a:endParaRPr>
            </a:p>
          </p:txBody>
        </p:sp>
        <p:sp>
          <p:nvSpPr>
            <p:cNvPr id="15" name="Text Box 13"/>
            <p:cNvSpPr txBox="1">
              <a:spLocks noChangeArrowheads="1"/>
            </p:cNvSpPr>
            <p:nvPr/>
          </p:nvSpPr>
          <p:spPr bwMode="auto">
            <a:xfrm>
              <a:off x="7620000" y="3228975"/>
              <a:ext cx="110959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t>Primary</a:t>
              </a:r>
            </a:p>
            <a:p>
              <a:pPr eaLnBrk="0" hangingPunct="0"/>
              <a:r>
                <a:rPr lang="en-US" sz="2000" dirty="0"/>
                <a:t>memory</a:t>
              </a:r>
              <a:endParaRPr lang="en-US" dirty="0"/>
            </a:p>
          </p:txBody>
        </p:sp>
        <p:sp>
          <p:nvSpPr>
            <p:cNvPr id="16" name="AutoShape 14"/>
            <p:cNvSpPr>
              <a:spLocks noChangeArrowheads="1"/>
            </p:cNvSpPr>
            <p:nvPr/>
          </p:nvSpPr>
          <p:spPr bwMode="auto">
            <a:xfrm>
              <a:off x="6400800" y="4905375"/>
              <a:ext cx="914400" cy="381000"/>
            </a:xfrm>
            <a:prstGeom prst="rightArrow">
              <a:avLst>
                <a:gd name="adj1" fmla="val 50000"/>
                <a:gd name="adj2" fmla="val 60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 name="AutoShape 15"/>
          <p:cNvSpPr>
            <a:spLocks noChangeArrowheads="1"/>
          </p:cNvSpPr>
          <p:nvPr/>
        </p:nvSpPr>
        <p:spPr bwMode="auto">
          <a:xfrm>
            <a:off x="6934200" y="4219575"/>
            <a:ext cx="381000" cy="304800"/>
          </a:xfrm>
          <a:prstGeom prst="down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0" name="Group 39"/>
          <p:cNvGrpSpPr/>
          <p:nvPr/>
        </p:nvGrpSpPr>
        <p:grpSpPr>
          <a:xfrm>
            <a:off x="1828800" y="1323976"/>
            <a:ext cx="5105400" cy="3464957"/>
            <a:chOff x="304800" y="1323975"/>
            <a:chExt cx="5105400" cy="3464957"/>
          </a:xfrm>
        </p:grpSpPr>
        <p:sp>
          <p:nvSpPr>
            <p:cNvPr id="8" name="Text Box 6"/>
            <p:cNvSpPr txBox="1">
              <a:spLocks noChangeArrowheads="1"/>
            </p:cNvSpPr>
            <p:nvPr/>
          </p:nvSpPr>
          <p:spPr bwMode="auto">
            <a:xfrm>
              <a:off x="304800" y="4419600"/>
              <a:ext cx="51054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buFontTx/>
                <a:buChar char="•"/>
              </a:pPr>
              <a:r>
                <a:rPr lang="en-US" dirty="0"/>
                <a:t>Compile time: Translate elements</a:t>
              </a:r>
            </a:p>
          </p:txBody>
        </p:sp>
        <p:grpSp>
          <p:nvGrpSpPr>
            <p:cNvPr id="3" name="Group 2"/>
            <p:cNvGrpSpPr/>
            <p:nvPr/>
          </p:nvGrpSpPr>
          <p:grpSpPr>
            <a:xfrm>
              <a:off x="838200" y="1323975"/>
              <a:ext cx="1066800" cy="2819400"/>
              <a:chOff x="838200" y="1323975"/>
              <a:chExt cx="1066800" cy="2819400"/>
            </a:xfrm>
          </p:grpSpPr>
          <p:sp>
            <p:nvSpPr>
              <p:cNvPr id="4" name="Rectangle 3"/>
              <p:cNvSpPr>
                <a:spLocks noChangeArrowheads="1"/>
              </p:cNvSpPr>
              <p:nvPr/>
            </p:nvSpPr>
            <p:spPr bwMode="auto">
              <a:xfrm>
                <a:off x="914400" y="13239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6" name="Rectangle 4"/>
              <p:cNvSpPr>
                <a:spLocks noChangeArrowheads="1"/>
              </p:cNvSpPr>
              <p:nvPr/>
            </p:nvSpPr>
            <p:spPr bwMode="auto">
              <a:xfrm>
                <a:off x="1066800" y="14763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7" name="Rectangle 5"/>
              <p:cNvSpPr>
                <a:spLocks noChangeArrowheads="1"/>
              </p:cNvSpPr>
              <p:nvPr/>
            </p:nvSpPr>
            <p:spPr bwMode="auto">
              <a:xfrm>
                <a:off x="1219200" y="16287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eaLnBrk="0" hangingPunct="0"/>
                <a:r>
                  <a:rPr lang="en-US" dirty="0"/>
                  <a:t>Source</a:t>
                </a:r>
              </a:p>
              <a:p>
                <a:pPr algn="ctr" eaLnBrk="0" hangingPunct="0"/>
                <a:r>
                  <a:rPr lang="en-US" dirty="0"/>
                  <a:t>code</a:t>
                </a:r>
              </a:p>
            </p:txBody>
          </p:sp>
          <p:sp>
            <p:nvSpPr>
              <p:cNvPr id="18" name="AutoShape 16"/>
              <p:cNvSpPr>
                <a:spLocks noChangeArrowheads="1"/>
              </p:cNvSpPr>
              <p:nvPr/>
            </p:nvSpPr>
            <p:spPr bwMode="auto">
              <a:xfrm>
                <a:off x="1219200" y="2619375"/>
                <a:ext cx="457200" cy="304800"/>
              </a:xfrm>
              <a:prstGeom prst="down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dirty="0"/>
                  <a:t>C</a:t>
                </a:r>
              </a:p>
            </p:txBody>
          </p:sp>
          <p:sp>
            <p:nvSpPr>
              <p:cNvPr id="19" name="Rectangle 17"/>
              <p:cNvSpPr>
                <a:spLocks noChangeArrowheads="1"/>
              </p:cNvSpPr>
              <p:nvPr/>
            </p:nvSpPr>
            <p:spPr bwMode="auto">
              <a:xfrm>
                <a:off x="838200" y="30003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20" name="Rectangle 18"/>
              <p:cNvSpPr>
                <a:spLocks noChangeArrowheads="1"/>
              </p:cNvSpPr>
              <p:nvPr/>
            </p:nvSpPr>
            <p:spPr bwMode="auto">
              <a:xfrm>
                <a:off x="990600" y="31527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21" name="Rectangle 19"/>
              <p:cNvSpPr>
                <a:spLocks noChangeArrowheads="1"/>
              </p:cNvSpPr>
              <p:nvPr/>
            </p:nvSpPr>
            <p:spPr bwMode="auto">
              <a:xfrm>
                <a:off x="1143000" y="33051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eaLnBrk="0" hangingPunct="0"/>
                <a:r>
                  <a:rPr lang="en-US" dirty="0" err="1"/>
                  <a:t>Reloc</a:t>
                </a:r>
                <a:endParaRPr lang="en-US" dirty="0"/>
              </a:p>
              <a:p>
                <a:pPr algn="ctr" eaLnBrk="0" hangingPunct="0"/>
                <a:r>
                  <a:rPr lang="en-US" dirty="0"/>
                  <a:t>Object</a:t>
                </a:r>
              </a:p>
              <a:p>
                <a:pPr algn="ctr" eaLnBrk="0" hangingPunct="0"/>
                <a:r>
                  <a:rPr lang="en-US" dirty="0"/>
                  <a:t>code</a:t>
                </a:r>
              </a:p>
            </p:txBody>
          </p:sp>
        </p:grpSp>
      </p:grpSp>
      <p:sp>
        <p:nvSpPr>
          <p:cNvPr id="23" name="AutoShape 21"/>
          <p:cNvSpPr>
            <a:spLocks noChangeArrowheads="1"/>
          </p:cNvSpPr>
          <p:nvPr/>
        </p:nvSpPr>
        <p:spPr bwMode="auto">
          <a:xfrm>
            <a:off x="3962400" y="3228975"/>
            <a:ext cx="838200" cy="762000"/>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pPr algn="ctr" eaLnBrk="0" hangingPunct="0"/>
            <a:r>
              <a:rPr lang="en-US" sz="2000" dirty="0"/>
              <a:t>Link</a:t>
            </a:r>
          </a:p>
          <a:p>
            <a:pPr algn="ctr" eaLnBrk="0" hangingPunct="0"/>
            <a:r>
              <a:rPr lang="en-US" sz="2000" dirty="0"/>
              <a:t>Edit</a:t>
            </a:r>
            <a:endParaRPr lang="en-US" dirty="0"/>
          </a:p>
        </p:txBody>
      </p:sp>
      <p:grpSp>
        <p:nvGrpSpPr>
          <p:cNvPr id="41" name="Group 40"/>
          <p:cNvGrpSpPr/>
          <p:nvPr/>
        </p:nvGrpSpPr>
        <p:grpSpPr>
          <a:xfrm>
            <a:off x="3657600" y="1323975"/>
            <a:ext cx="2209800" cy="1143000"/>
            <a:chOff x="2133600" y="1323975"/>
            <a:chExt cx="2209800" cy="1143000"/>
          </a:xfrm>
        </p:grpSpPr>
        <p:sp>
          <p:nvSpPr>
            <p:cNvPr id="24" name="Rectangle 22"/>
            <p:cNvSpPr>
              <a:spLocks noChangeArrowheads="1"/>
            </p:cNvSpPr>
            <p:nvPr/>
          </p:nvSpPr>
          <p:spPr bwMode="auto">
            <a:xfrm>
              <a:off x="2133600" y="13239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25" name="Rectangle 23"/>
            <p:cNvSpPr>
              <a:spLocks noChangeArrowheads="1"/>
            </p:cNvSpPr>
            <p:nvPr/>
          </p:nvSpPr>
          <p:spPr bwMode="auto">
            <a:xfrm>
              <a:off x="2286000" y="14763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26" name="Rectangle 24"/>
            <p:cNvSpPr>
              <a:spLocks noChangeArrowheads="1"/>
            </p:cNvSpPr>
            <p:nvPr/>
          </p:nvSpPr>
          <p:spPr bwMode="auto">
            <a:xfrm>
              <a:off x="2438400" y="16287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eaLnBrk="0" hangingPunct="0"/>
              <a:r>
                <a:rPr lang="en-US" dirty="0"/>
                <a:t>Library</a:t>
              </a:r>
            </a:p>
            <a:p>
              <a:pPr algn="ctr" eaLnBrk="0" hangingPunct="0"/>
              <a:r>
                <a:rPr lang="en-US" dirty="0"/>
                <a:t>code</a:t>
              </a:r>
            </a:p>
          </p:txBody>
        </p:sp>
        <p:sp>
          <p:nvSpPr>
            <p:cNvPr id="28" name="Rectangle 26"/>
            <p:cNvSpPr>
              <a:spLocks noChangeArrowheads="1"/>
            </p:cNvSpPr>
            <p:nvPr/>
          </p:nvSpPr>
          <p:spPr bwMode="auto">
            <a:xfrm>
              <a:off x="3352800" y="13239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29" name="Rectangle 27"/>
            <p:cNvSpPr>
              <a:spLocks noChangeArrowheads="1"/>
            </p:cNvSpPr>
            <p:nvPr/>
          </p:nvSpPr>
          <p:spPr bwMode="auto">
            <a:xfrm>
              <a:off x="3505200" y="14763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 name="Rectangle 28"/>
            <p:cNvSpPr>
              <a:spLocks noChangeArrowheads="1"/>
            </p:cNvSpPr>
            <p:nvPr/>
          </p:nvSpPr>
          <p:spPr bwMode="auto">
            <a:xfrm>
              <a:off x="3657600" y="1628775"/>
              <a:ext cx="685800" cy="8382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pPr algn="ctr" eaLnBrk="0" hangingPunct="0"/>
              <a:r>
                <a:rPr lang="en-US"/>
                <a:t>Other</a:t>
              </a:r>
            </a:p>
            <a:p>
              <a:pPr algn="ctr" eaLnBrk="0" hangingPunct="0"/>
              <a:r>
                <a:rPr lang="en-US"/>
                <a:t>objects</a:t>
              </a:r>
            </a:p>
          </p:txBody>
        </p:sp>
      </p:grpSp>
      <p:grpSp>
        <p:nvGrpSpPr>
          <p:cNvPr id="43" name="Group 42"/>
          <p:cNvGrpSpPr/>
          <p:nvPr/>
        </p:nvGrpSpPr>
        <p:grpSpPr>
          <a:xfrm>
            <a:off x="5105400" y="2466975"/>
            <a:ext cx="3544564" cy="1600200"/>
            <a:chOff x="3581400" y="2466975"/>
            <a:chExt cx="3544564" cy="1600200"/>
          </a:xfrm>
        </p:grpSpPr>
        <p:sp>
          <p:nvSpPr>
            <p:cNvPr id="32" name="AutoShape 30"/>
            <p:cNvSpPr>
              <a:spLocks noChangeArrowheads="1"/>
            </p:cNvSpPr>
            <p:nvPr/>
          </p:nvSpPr>
          <p:spPr bwMode="auto">
            <a:xfrm>
              <a:off x="4953000" y="3228975"/>
              <a:ext cx="1295400" cy="838200"/>
            </a:xfrm>
            <a:prstGeom prst="can">
              <a:avLst>
                <a:gd name="adj" fmla="val 25000"/>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33" name="AutoShape 31"/>
            <p:cNvSpPr>
              <a:spLocks noChangeArrowheads="1"/>
            </p:cNvSpPr>
            <p:nvPr/>
          </p:nvSpPr>
          <p:spPr bwMode="auto">
            <a:xfrm>
              <a:off x="3581400" y="3457575"/>
              <a:ext cx="1143000" cy="381000"/>
            </a:xfrm>
            <a:prstGeom prst="rightArrow">
              <a:avLst>
                <a:gd name="adj1" fmla="val 50000"/>
                <a:gd name="adj2" fmla="val 7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Text Box 32"/>
            <p:cNvSpPr txBox="1">
              <a:spLocks noChangeArrowheads="1"/>
            </p:cNvSpPr>
            <p:nvPr/>
          </p:nvSpPr>
          <p:spPr bwMode="auto">
            <a:xfrm>
              <a:off x="5715000" y="2466975"/>
              <a:ext cx="1410964"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t>Secondary</a:t>
              </a:r>
            </a:p>
            <a:p>
              <a:pPr eaLnBrk="0" hangingPunct="0"/>
              <a:r>
                <a:rPr lang="en-US" sz="2000" dirty="0"/>
                <a:t>  memory</a:t>
              </a:r>
              <a:endParaRPr lang="en-US" dirty="0"/>
            </a:p>
          </p:txBody>
        </p:sp>
        <p:sp>
          <p:nvSpPr>
            <p:cNvPr id="35" name="Rectangle 33"/>
            <p:cNvSpPr>
              <a:spLocks noChangeArrowheads="1"/>
            </p:cNvSpPr>
            <p:nvPr/>
          </p:nvSpPr>
          <p:spPr bwMode="auto">
            <a:xfrm>
              <a:off x="5334000" y="3533775"/>
              <a:ext cx="457200" cy="3810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2" name="Group 41"/>
          <p:cNvGrpSpPr/>
          <p:nvPr/>
        </p:nvGrpSpPr>
        <p:grpSpPr>
          <a:xfrm>
            <a:off x="3505200" y="2619375"/>
            <a:ext cx="1676400" cy="990600"/>
            <a:chOff x="1981200" y="2619375"/>
            <a:chExt cx="1676400" cy="990600"/>
          </a:xfrm>
        </p:grpSpPr>
        <p:sp>
          <p:nvSpPr>
            <p:cNvPr id="27" name="AutoShape 25"/>
            <p:cNvSpPr>
              <a:spLocks noChangeArrowheads="1"/>
            </p:cNvSpPr>
            <p:nvPr/>
          </p:nvSpPr>
          <p:spPr bwMode="auto">
            <a:xfrm rot="8239224">
              <a:off x="3352800" y="2619375"/>
              <a:ext cx="304800" cy="381000"/>
            </a:xfrm>
            <a:prstGeom prst="right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AutoShape 29"/>
            <p:cNvSpPr>
              <a:spLocks noChangeArrowheads="1"/>
            </p:cNvSpPr>
            <p:nvPr/>
          </p:nvSpPr>
          <p:spPr bwMode="auto">
            <a:xfrm>
              <a:off x="2514600" y="2695575"/>
              <a:ext cx="381000" cy="228600"/>
            </a:xfrm>
            <a:prstGeom prst="down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AutoShape 34"/>
            <p:cNvSpPr>
              <a:spLocks noChangeArrowheads="1"/>
            </p:cNvSpPr>
            <p:nvPr/>
          </p:nvSpPr>
          <p:spPr bwMode="auto">
            <a:xfrm>
              <a:off x="1981200" y="3228975"/>
              <a:ext cx="304800" cy="381000"/>
            </a:xfrm>
            <a:prstGeom prst="right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7" name="Text Box 35"/>
          <p:cNvSpPr txBox="1">
            <a:spLocks noChangeArrowheads="1"/>
          </p:cNvSpPr>
          <p:nvPr/>
        </p:nvSpPr>
        <p:spPr bwMode="auto">
          <a:xfrm>
            <a:off x="1828800" y="4800600"/>
            <a:ext cx="51054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buFontTx/>
              <a:buChar char="•"/>
            </a:pPr>
            <a:r>
              <a:rPr lang="en-US" dirty="0"/>
              <a:t>Link time: Combine elements</a:t>
            </a:r>
          </a:p>
        </p:txBody>
      </p:sp>
      <p:sp>
        <p:nvSpPr>
          <p:cNvPr id="39" name="Rectangle 2"/>
          <p:cNvSpPr txBox="1">
            <a:spLocks noChangeArrowheads="1"/>
          </p:cNvSpPr>
          <p:nvPr/>
        </p:nvSpPr>
        <p:spPr bwMode="auto">
          <a:xfrm>
            <a:off x="2286000" y="533400"/>
            <a:ext cx="7772400" cy="609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accent2"/>
                </a:solidFill>
                <a:latin typeface="+mj-lt"/>
                <a:ea typeface="+mj-ea"/>
                <a:cs typeface="+mj-cs"/>
              </a:defRPr>
            </a:lvl1pPr>
            <a:lvl2pPr algn="ctr" rtl="0" fontAlgn="base">
              <a:spcBef>
                <a:spcPct val="0"/>
              </a:spcBef>
              <a:spcAft>
                <a:spcPct val="0"/>
              </a:spcAft>
              <a:defRPr sz="4400">
                <a:solidFill>
                  <a:schemeClr val="accent2"/>
                </a:solidFill>
                <a:latin typeface="Times New Roman" charset="0"/>
                <a:ea typeface="ＭＳ Ｐゴシック" charset="0"/>
              </a:defRPr>
            </a:lvl2pPr>
            <a:lvl3pPr algn="ctr" rtl="0" fontAlgn="base">
              <a:spcBef>
                <a:spcPct val="0"/>
              </a:spcBef>
              <a:spcAft>
                <a:spcPct val="0"/>
              </a:spcAft>
              <a:defRPr sz="4400">
                <a:solidFill>
                  <a:schemeClr val="accent2"/>
                </a:solidFill>
                <a:latin typeface="Times New Roman" charset="0"/>
                <a:ea typeface="ＭＳ Ｐゴシック" charset="0"/>
              </a:defRPr>
            </a:lvl3pPr>
            <a:lvl4pPr algn="ctr" rtl="0" fontAlgn="base">
              <a:spcBef>
                <a:spcPct val="0"/>
              </a:spcBef>
              <a:spcAft>
                <a:spcPct val="0"/>
              </a:spcAft>
              <a:defRPr sz="4400">
                <a:solidFill>
                  <a:schemeClr val="accent2"/>
                </a:solidFill>
                <a:latin typeface="Times New Roman" charset="0"/>
                <a:ea typeface="ＭＳ Ｐゴシック" charset="0"/>
              </a:defRPr>
            </a:lvl4pPr>
            <a:lvl5pPr algn="ctr" rtl="0" fontAlgn="base">
              <a:spcBef>
                <a:spcPct val="0"/>
              </a:spcBef>
              <a:spcAft>
                <a:spcPct val="0"/>
              </a:spcAft>
              <a:defRPr sz="4400">
                <a:solidFill>
                  <a:schemeClr val="accent2"/>
                </a:solidFill>
                <a:latin typeface="Times New Roman" charset="0"/>
                <a:ea typeface="ＭＳ Ｐゴシック" charset="0"/>
              </a:defRPr>
            </a:lvl5pPr>
            <a:lvl6pPr marL="457200" algn="ctr" rtl="0" fontAlgn="base">
              <a:spcBef>
                <a:spcPct val="0"/>
              </a:spcBef>
              <a:spcAft>
                <a:spcPct val="0"/>
              </a:spcAft>
              <a:defRPr sz="4400">
                <a:solidFill>
                  <a:schemeClr val="accent2"/>
                </a:solidFill>
                <a:latin typeface="Times New Roman" charset="0"/>
                <a:ea typeface="ＭＳ Ｐゴシック" charset="0"/>
              </a:defRPr>
            </a:lvl6pPr>
            <a:lvl7pPr marL="914400" algn="ctr" rtl="0" fontAlgn="base">
              <a:spcBef>
                <a:spcPct val="0"/>
              </a:spcBef>
              <a:spcAft>
                <a:spcPct val="0"/>
              </a:spcAft>
              <a:defRPr sz="4400">
                <a:solidFill>
                  <a:schemeClr val="accent2"/>
                </a:solidFill>
                <a:latin typeface="Times New Roman" charset="0"/>
                <a:ea typeface="ＭＳ Ｐゴシック" charset="0"/>
              </a:defRPr>
            </a:lvl7pPr>
            <a:lvl8pPr marL="1371600" algn="ctr" rtl="0" fontAlgn="base">
              <a:spcBef>
                <a:spcPct val="0"/>
              </a:spcBef>
              <a:spcAft>
                <a:spcPct val="0"/>
              </a:spcAft>
              <a:defRPr sz="4400">
                <a:solidFill>
                  <a:schemeClr val="accent2"/>
                </a:solidFill>
                <a:latin typeface="Times New Roman" charset="0"/>
                <a:ea typeface="ＭＳ Ｐゴシック" charset="0"/>
              </a:defRPr>
            </a:lvl8pPr>
            <a:lvl9pPr marL="1828800" algn="ctr" rtl="0" fontAlgn="base">
              <a:spcBef>
                <a:spcPct val="0"/>
              </a:spcBef>
              <a:spcAft>
                <a:spcPct val="0"/>
              </a:spcAft>
              <a:defRPr sz="4400">
                <a:solidFill>
                  <a:schemeClr val="accent2"/>
                </a:solidFill>
                <a:latin typeface="Times New Roman" charset="0"/>
                <a:ea typeface="ＭＳ Ｐゴシック" charset="0"/>
              </a:defRPr>
            </a:lvl9pPr>
          </a:lstStyle>
          <a:p>
            <a:pPr>
              <a:defRPr/>
            </a:pPr>
            <a:r>
              <a:rPr lang="en-US" dirty="0">
                <a:solidFill>
                  <a:srgbClr val="0000FF"/>
                </a:solidFill>
                <a:ea typeface="ＭＳ Ｐゴシック" charset="0"/>
                <a:cs typeface="ＭＳ Ｐゴシック" charset="0"/>
              </a:rPr>
              <a:t>Creating an Executable Program</a:t>
            </a:r>
          </a:p>
        </p:txBody>
      </p:sp>
    </p:spTree>
    <p:extLst>
      <p:ext uri="{BB962C8B-B14F-4D97-AF65-F5344CB8AC3E}">
        <p14:creationId xmlns:p14="http://schemas.microsoft.com/office/powerpoint/2010/main" val="2098529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a:xfrm>
            <a:off x="1752600" y="76200"/>
            <a:ext cx="8839200" cy="1600200"/>
          </a:xfrm>
        </p:spPr>
        <p:txBody>
          <a:bodyPr/>
          <a:lstStyle/>
          <a:p>
            <a:pPr algn="ctr"/>
            <a:r>
              <a:rPr lang="en-US" dirty="0">
                <a:latin typeface="+mj-lt"/>
              </a:rPr>
              <a:t>Dynamic Relocation using a Relocation Register</a:t>
            </a:r>
          </a:p>
        </p:txBody>
      </p:sp>
      <p:pic>
        <p:nvPicPr>
          <p:cNvPr id="837635"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l="841" t="3482" r="1089" b="3784"/>
          <a:stretch>
            <a:fillRect/>
          </a:stretch>
        </p:blipFill>
        <p:spPr bwMode="auto">
          <a:xfrm>
            <a:off x="3810000" y="1600200"/>
            <a:ext cx="4343400" cy="3193334"/>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37636" name="Rectangle 4"/>
          <p:cNvSpPr>
            <a:spLocks noChangeArrowheads="1"/>
          </p:cNvSpPr>
          <p:nvPr/>
        </p:nvSpPr>
        <p:spPr bwMode="auto">
          <a:xfrm>
            <a:off x="2362200" y="4883217"/>
            <a:ext cx="8001000" cy="182238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342900" indent="-342900">
              <a:spcBef>
                <a:spcPct val="20000"/>
              </a:spcBef>
              <a:buFontTx/>
              <a:buChar char="•"/>
            </a:pPr>
            <a:r>
              <a:rPr lang="en-US" sz="2000" dirty="0">
                <a:latin typeface="+mn-lt"/>
              </a:rPr>
              <a:t>Hardware device that maps </a:t>
            </a:r>
            <a:r>
              <a:rPr lang="en-US" sz="2000" dirty="0">
                <a:solidFill>
                  <a:srgbClr val="FF0000"/>
                </a:solidFill>
                <a:latin typeface="+mn-lt"/>
              </a:rPr>
              <a:t>virtual to physical address</a:t>
            </a:r>
          </a:p>
          <a:p>
            <a:pPr marL="342900" indent="-342900">
              <a:spcBef>
                <a:spcPct val="20000"/>
              </a:spcBef>
              <a:buFontTx/>
              <a:buChar char="•"/>
            </a:pPr>
            <a:r>
              <a:rPr lang="en-US" sz="2000" dirty="0">
                <a:latin typeface="+mn-lt"/>
              </a:rPr>
              <a:t>The value in the relocation register is added to every address generated by a user process at the time it is sent to memory</a:t>
            </a:r>
          </a:p>
          <a:p>
            <a:pPr marL="342900" indent="-342900">
              <a:spcBef>
                <a:spcPct val="20000"/>
              </a:spcBef>
              <a:buFontTx/>
              <a:buChar char="•"/>
            </a:pPr>
            <a:r>
              <a:rPr lang="en-US" sz="2000" dirty="0">
                <a:latin typeface="+mn-lt"/>
              </a:rPr>
              <a:t>The </a:t>
            </a:r>
            <a:r>
              <a:rPr lang="en-US" sz="2000" dirty="0">
                <a:solidFill>
                  <a:srgbClr val="FF0000"/>
                </a:solidFill>
                <a:latin typeface="+mn-lt"/>
              </a:rPr>
              <a:t>user program </a:t>
            </a:r>
            <a:r>
              <a:rPr lang="en-US" sz="2000" dirty="0">
                <a:latin typeface="+mn-lt"/>
              </a:rPr>
              <a:t>deals with </a:t>
            </a:r>
            <a:r>
              <a:rPr lang="en-US" sz="2000" i="1" dirty="0">
                <a:solidFill>
                  <a:srgbClr val="FF0000"/>
                </a:solidFill>
                <a:latin typeface="+mn-lt"/>
              </a:rPr>
              <a:t>logical</a:t>
            </a:r>
            <a:r>
              <a:rPr lang="en-US" sz="2000" dirty="0">
                <a:solidFill>
                  <a:srgbClr val="FF0000"/>
                </a:solidFill>
                <a:latin typeface="+mn-lt"/>
              </a:rPr>
              <a:t> addresses</a:t>
            </a:r>
            <a:r>
              <a:rPr lang="en-US" sz="2000" dirty="0">
                <a:latin typeface="+mn-lt"/>
              </a:rPr>
              <a:t>; it never sees the </a:t>
            </a:r>
            <a:r>
              <a:rPr lang="en-US" sz="2000" i="1" dirty="0">
                <a:latin typeface="+mn-lt"/>
              </a:rPr>
              <a:t>real</a:t>
            </a:r>
            <a:r>
              <a:rPr lang="en-US" sz="2000" dirty="0">
                <a:latin typeface="+mn-lt"/>
              </a:rPr>
              <a:t> physical addresses</a:t>
            </a:r>
          </a:p>
        </p:txBody>
      </p:sp>
    </p:spTree>
    <p:extLst>
      <p:ext uri="{BB962C8B-B14F-4D97-AF65-F5344CB8AC3E}">
        <p14:creationId xmlns:p14="http://schemas.microsoft.com/office/powerpoint/2010/main" val="2863275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latin typeface="+mj-lt"/>
              </a:rPr>
              <a:t>Static Memory Partitioning</a:t>
            </a:r>
          </a:p>
        </p:txBody>
      </p:sp>
      <p:sp>
        <p:nvSpPr>
          <p:cNvPr id="3" name="Content Placeholder 2"/>
          <p:cNvSpPr>
            <a:spLocks noGrp="1"/>
          </p:cNvSpPr>
          <p:nvPr>
            <p:ph idx="4294967295"/>
          </p:nvPr>
        </p:nvSpPr>
        <p:spPr>
          <a:xfrm>
            <a:off x="7467600" y="2590800"/>
            <a:ext cx="2743200" cy="2667000"/>
          </a:xfrm>
        </p:spPr>
        <p:txBody>
          <a:bodyPr/>
          <a:lstStyle/>
          <a:p>
            <a:pPr marL="0" lvl="4" indent="-288925">
              <a:buClr>
                <a:schemeClr val="accent1">
                  <a:lumMod val="75000"/>
                </a:schemeClr>
              </a:buClr>
              <a:buFont typeface="Wingdings" charset="2"/>
              <a:buChar char="§"/>
            </a:pPr>
            <a:r>
              <a:rPr lang="en-NZ" dirty="0"/>
              <a:t>Used in several variations in some now-obsolete operating systems</a:t>
            </a:r>
          </a:p>
          <a:p>
            <a:pPr marL="0" lvl="4" indent="-288925">
              <a:buClr>
                <a:schemeClr val="accent1">
                  <a:lumMod val="75000"/>
                </a:schemeClr>
              </a:buClr>
              <a:buFont typeface="Wingdings" charset="2"/>
              <a:buChar char="§"/>
            </a:pPr>
            <a:endParaRPr lang="en-NZ" dirty="0"/>
          </a:p>
          <a:p>
            <a:pPr marL="0" lvl="4" indent="-288925">
              <a:buClr>
                <a:schemeClr val="accent1">
                  <a:lumMod val="75000"/>
                </a:schemeClr>
              </a:buClr>
              <a:buFont typeface="Wingdings" charset="2"/>
              <a:buChar char="§"/>
            </a:pPr>
            <a:r>
              <a:rPr lang="en-NZ" dirty="0"/>
              <a:t>Does not involve virtual memory</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59</a:t>
            </a:fld>
            <a:endParaRPr lang="en-US" dirty="0"/>
          </a:p>
        </p:txBody>
      </p:sp>
      <p:sp>
        <p:nvSpPr>
          <p:cNvPr id="6" name="Rectangle 2"/>
          <p:cNvSpPr>
            <a:spLocks noChangeArrowheads="1"/>
          </p:cNvSpPr>
          <p:nvPr/>
        </p:nvSpPr>
        <p:spPr bwMode="auto">
          <a:xfrm>
            <a:off x="5486400" y="22098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4"/>
          <p:cNvSpPr>
            <a:spLocks noChangeArrowheads="1"/>
          </p:cNvSpPr>
          <p:nvPr/>
        </p:nvSpPr>
        <p:spPr bwMode="auto">
          <a:xfrm>
            <a:off x="5486400" y="22098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dirty="0"/>
              <a:t>Operating</a:t>
            </a:r>
          </a:p>
          <a:p>
            <a:pPr algn="ctr" eaLnBrk="0" hangingPunct="0"/>
            <a:r>
              <a:rPr lang="en-US" dirty="0"/>
              <a:t>System</a:t>
            </a:r>
          </a:p>
        </p:txBody>
      </p:sp>
      <p:sp>
        <p:nvSpPr>
          <p:cNvPr id="9" name="Rectangle 5"/>
          <p:cNvSpPr>
            <a:spLocks noChangeArrowheads="1"/>
          </p:cNvSpPr>
          <p:nvPr/>
        </p:nvSpPr>
        <p:spPr bwMode="auto">
          <a:xfrm>
            <a:off x="5486400" y="31242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dirty="0"/>
              <a:t>Process 3</a:t>
            </a:r>
          </a:p>
        </p:txBody>
      </p:sp>
      <p:sp>
        <p:nvSpPr>
          <p:cNvPr id="10" name="Rectangle 6"/>
          <p:cNvSpPr>
            <a:spLocks noChangeArrowheads="1"/>
          </p:cNvSpPr>
          <p:nvPr/>
        </p:nvSpPr>
        <p:spPr bwMode="auto">
          <a:xfrm>
            <a:off x="5486400" y="38100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dirty="0"/>
              <a:t>Process 0</a:t>
            </a:r>
          </a:p>
        </p:txBody>
      </p:sp>
      <p:sp>
        <p:nvSpPr>
          <p:cNvPr id="11" name="Rectangle 7"/>
          <p:cNvSpPr>
            <a:spLocks noChangeArrowheads="1"/>
          </p:cNvSpPr>
          <p:nvPr/>
        </p:nvSpPr>
        <p:spPr bwMode="auto">
          <a:xfrm>
            <a:off x="5486400" y="4495800"/>
            <a:ext cx="1676400" cy="990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Process 2</a:t>
            </a:r>
          </a:p>
        </p:txBody>
      </p:sp>
      <p:sp>
        <p:nvSpPr>
          <p:cNvPr id="12" name="Rectangle 8"/>
          <p:cNvSpPr>
            <a:spLocks noChangeArrowheads="1"/>
          </p:cNvSpPr>
          <p:nvPr/>
        </p:nvSpPr>
        <p:spPr bwMode="auto">
          <a:xfrm>
            <a:off x="5486400" y="5791200"/>
            <a:ext cx="1676400" cy="4572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Process 1</a:t>
            </a:r>
          </a:p>
        </p:txBody>
      </p:sp>
      <p:sp>
        <p:nvSpPr>
          <p:cNvPr id="13" name="Rectangle 9"/>
          <p:cNvSpPr>
            <a:spLocks noChangeArrowheads="1"/>
          </p:cNvSpPr>
          <p:nvPr/>
        </p:nvSpPr>
        <p:spPr bwMode="auto">
          <a:xfrm>
            <a:off x="2438400" y="2209800"/>
            <a:ext cx="457200" cy="3048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10"/>
          <p:cNvSpPr txBox="1">
            <a:spLocks noChangeArrowheads="1"/>
          </p:cNvSpPr>
          <p:nvPr/>
        </p:nvSpPr>
        <p:spPr bwMode="auto">
          <a:xfrm>
            <a:off x="2955926" y="2098675"/>
            <a:ext cx="97975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Unused</a:t>
            </a:r>
          </a:p>
        </p:txBody>
      </p:sp>
      <p:sp>
        <p:nvSpPr>
          <p:cNvPr id="15" name="Rectangle 11"/>
          <p:cNvSpPr>
            <a:spLocks noChangeArrowheads="1"/>
          </p:cNvSpPr>
          <p:nvPr/>
        </p:nvSpPr>
        <p:spPr bwMode="auto">
          <a:xfrm>
            <a:off x="2438400" y="2667000"/>
            <a:ext cx="457200" cy="304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Text Box 12"/>
          <p:cNvSpPr txBox="1">
            <a:spLocks noChangeArrowheads="1"/>
          </p:cNvSpPr>
          <p:nvPr/>
        </p:nvSpPr>
        <p:spPr bwMode="auto">
          <a:xfrm>
            <a:off x="2955926" y="2555875"/>
            <a:ext cx="8515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In Use</a:t>
            </a:r>
          </a:p>
        </p:txBody>
      </p:sp>
      <p:sp>
        <p:nvSpPr>
          <p:cNvPr id="17" name="Text Box 13"/>
          <p:cNvSpPr txBox="1">
            <a:spLocks noChangeArrowheads="1"/>
          </p:cNvSpPr>
          <p:nvPr/>
        </p:nvSpPr>
        <p:spPr bwMode="auto">
          <a:xfrm>
            <a:off x="1905001" y="4343401"/>
            <a:ext cx="3444875"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u="sng" dirty="0">
                <a:latin typeface="+mj-lt"/>
              </a:rPr>
              <a:t>Issue</a:t>
            </a:r>
            <a:r>
              <a:rPr lang="en-US" sz="2000" dirty="0">
                <a:latin typeface="+mj-lt"/>
              </a:rPr>
              <a:t>: </a:t>
            </a:r>
          </a:p>
          <a:p>
            <a:pPr eaLnBrk="0" hangingPunct="0"/>
            <a:r>
              <a:rPr lang="en-US" sz="2000" dirty="0">
                <a:latin typeface="+mj-lt"/>
              </a:rPr>
              <a:t>Need a mechanism/policy for loading p</a:t>
            </a:r>
            <a:r>
              <a:rPr lang="en-US" sz="2000" baseline="-25000" dirty="0">
                <a:latin typeface="+mj-lt"/>
              </a:rPr>
              <a:t>i</a:t>
            </a:r>
            <a:r>
              <a:rPr lang="ja-JP" altLang="en-US" sz="2000" dirty="0">
                <a:latin typeface="+mj-lt"/>
              </a:rPr>
              <a:t>’</a:t>
            </a:r>
            <a:r>
              <a:rPr lang="en-US" sz="2000" dirty="0">
                <a:latin typeface="+mj-lt"/>
              </a:rPr>
              <a:t>s address space into primary memory </a:t>
            </a:r>
          </a:p>
        </p:txBody>
      </p:sp>
      <p:sp>
        <p:nvSpPr>
          <p:cNvPr id="18" name="Rectangle 14"/>
          <p:cNvSpPr>
            <a:spLocks noChangeArrowheads="1"/>
          </p:cNvSpPr>
          <p:nvPr/>
        </p:nvSpPr>
        <p:spPr bwMode="auto">
          <a:xfrm>
            <a:off x="2133600" y="3505200"/>
            <a:ext cx="1676400" cy="609600"/>
          </a:xfrm>
          <a:prstGeom prst="rect">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dirty="0">
                <a:solidFill>
                  <a:schemeClr val="bg1"/>
                </a:solidFill>
              </a:rPr>
              <a:t>p</a:t>
            </a:r>
            <a:r>
              <a:rPr lang="en-US" baseline="-25000" dirty="0">
                <a:solidFill>
                  <a:schemeClr val="bg1"/>
                </a:solidFill>
              </a:rPr>
              <a:t>i</a:t>
            </a:r>
          </a:p>
        </p:txBody>
      </p:sp>
    </p:spTree>
    <p:extLst>
      <p:ext uri="{BB962C8B-B14F-4D97-AF65-F5344CB8AC3E}">
        <p14:creationId xmlns:p14="http://schemas.microsoft.com/office/powerpoint/2010/main" val="2097586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95400" y="1600200"/>
            <a:ext cx="9724748" cy="4191000"/>
          </a:xfrm>
          <a:prstGeom prst="rect">
            <a:avLst/>
          </a:prstGeom>
        </p:spPr>
      </p:pic>
      <p:sp>
        <p:nvSpPr>
          <p:cNvPr id="6" name="TextBox 5"/>
          <p:cNvSpPr txBox="1"/>
          <p:nvPr/>
        </p:nvSpPr>
        <p:spPr>
          <a:xfrm>
            <a:off x="1905000" y="5638800"/>
            <a:ext cx="8458200" cy="369332"/>
          </a:xfrm>
          <a:prstGeom prst="rect">
            <a:avLst/>
          </a:prstGeom>
          <a:noFill/>
        </p:spPr>
        <p:txBody>
          <a:bodyPr wrap="square" rtlCol="0">
            <a:spAutoFit/>
          </a:bodyPr>
          <a:lstStyle/>
          <a:p>
            <a:pPr algn="ctr"/>
            <a:r>
              <a:rPr lang="es-ES_tradnl" b="1" dirty="0">
                <a:latin typeface="+mn-lt"/>
              </a:rPr>
              <a:t>p 0 p 1 q 0 q 1 p 2 q 2</a:t>
            </a:r>
            <a:r>
              <a:rPr lang="en-US" b="1" dirty="0">
                <a:latin typeface="+mn-lt"/>
              </a:rPr>
              <a:t> </a:t>
            </a:r>
          </a:p>
        </p:txBody>
      </p:sp>
      <p:sp>
        <p:nvSpPr>
          <p:cNvPr id="4" name="Title 1"/>
          <p:cNvSpPr txBox="1">
            <a:spLocks/>
          </p:cNvSpPr>
          <p:nvPr/>
        </p:nvSpPr>
        <p:spPr>
          <a:xfrm>
            <a:off x="1828800" y="609600"/>
            <a:ext cx="8458200" cy="838200"/>
          </a:xfrm>
          <a:prstGeom prst="rect">
            <a:avLst/>
          </a:prstGeom>
        </p:spPr>
        <p:txBody>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a:r>
              <a:rPr lang="en-US" sz="4400" dirty="0">
                <a:solidFill>
                  <a:srgbClr val="0000FF"/>
                </a:solidFill>
                <a:latin typeface="Calibri" charset="0"/>
                <a:ea typeface="ＭＳ Ｐゴシック" charset="0"/>
                <a:cs typeface="ＭＳ Ｐゴシック" charset="0"/>
              </a:rPr>
              <a:t>Can a deadlock occur?</a:t>
            </a:r>
          </a:p>
        </p:txBody>
      </p:sp>
      <p:sp>
        <p:nvSpPr>
          <p:cNvPr id="7" name="Rectangle 6"/>
          <p:cNvSpPr/>
          <p:nvPr/>
        </p:nvSpPr>
        <p:spPr>
          <a:xfrm>
            <a:off x="7010400" y="6172200"/>
            <a:ext cx="3352800" cy="338554"/>
          </a:xfrm>
          <a:prstGeom prst="rect">
            <a:avLst/>
          </a:prstGeom>
        </p:spPr>
        <p:txBody>
          <a:bodyPr wrap="square">
            <a:spAutoFit/>
          </a:bodyPr>
          <a:lstStyle/>
          <a:p>
            <a:r>
              <a:rPr lang="en-US" sz="1600" dirty="0">
                <a:latin typeface="+mn-lt"/>
              </a:rPr>
              <a:t>Slide courtesy of Dr. William Stallings</a:t>
            </a:r>
          </a:p>
        </p:txBody>
      </p:sp>
    </p:spTree>
    <p:extLst>
      <p:ext uri="{BB962C8B-B14F-4D97-AF65-F5344CB8AC3E}">
        <p14:creationId xmlns:p14="http://schemas.microsoft.com/office/powerpoint/2010/main" val="6726663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79482" y="2286478"/>
            <a:ext cx="8231319" cy="2285523"/>
          </a:xfrm>
          <a:prstGeom prst="rect">
            <a:avLst/>
          </a:prstGeom>
        </p:spPr>
      </p:pic>
      <p:sp>
        <p:nvSpPr>
          <p:cNvPr id="7" name="TextBox 6"/>
          <p:cNvSpPr txBox="1"/>
          <p:nvPr/>
        </p:nvSpPr>
        <p:spPr>
          <a:xfrm>
            <a:off x="1981200" y="4572000"/>
            <a:ext cx="8229600" cy="523220"/>
          </a:xfrm>
          <a:prstGeom prst="rect">
            <a:avLst/>
          </a:prstGeom>
          <a:noFill/>
        </p:spPr>
        <p:txBody>
          <a:bodyPr wrap="square" rtlCol="0">
            <a:spAutoFit/>
          </a:bodyPr>
          <a:lstStyle/>
          <a:p>
            <a:pPr algn="ctr"/>
            <a:r>
              <a:rPr lang="en-US" sz="2800" dirty="0">
                <a:latin typeface="+mn-lt"/>
              </a:rPr>
              <a:t>Memory Management Terms </a:t>
            </a:r>
          </a:p>
        </p:txBody>
      </p:sp>
      <p:sp>
        <p:nvSpPr>
          <p:cNvPr id="2" name="Slide Number Placeholder 1"/>
          <p:cNvSpPr>
            <a:spLocks noGrp="1"/>
          </p:cNvSpPr>
          <p:nvPr>
            <p:ph type="sldNum" sz="quarter" idx="12"/>
          </p:nvPr>
        </p:nvSpPr>
        <p:spPr/>
        <p:txBody>
          <a:bodyPr/>
          <a:lstStyle/>
          <a:p>
            <a:pPr>
              <a:defRPr/>
            </a:pPr>
            <a:fld id="{BAB79F47-3AF0-4617-BC60-2E592392BB48}" type="slidenum">
              <a:rPr lang="en-US" smtClean="0"/>
              <a:pPr>
                <a:defRPr/>
              </a:pPr>
              <a:t>60</a:t>
            </a:fld>
            <a:endParaRPr lang="en-US" dirty="0"/>
          </a:p>
        </p:txBody>
      </p:sp>
      <p:sp>
        <p:nvSpPr>
          <p:cNvPr id="5" name="Title 1"/>
          <p:cNvSpPr>
            <a:spLocks noGrp="1"/>
          </p:cNvSpPr>
          <p:nvPr>
            <p:ph type="title"/>
          </p:nvPr>
        </p:nvSpPr>
        <p:spPr>
          <a:xfrm>
            <a:off x="1981200" y="914400"/>
            <a:ext cx="8229600" cy="914400"/>
          </a:xfrm>
        </p:spPr>
        <p:txBody>
          <a:bodyPr/>
          <a:lstStyle/>
          <a:p>
            <a:pPr algn="ctr"/>
            <a:r>
              <a:rPr lang="en-NZ" sz="4400" dirty="0">
                <a:solidFill>
                  <a:srgbClr val="0000FF"/>
                </a:solidFill>
                <a:latin typeface="+mj-lt"/>
              </a:rPr>
              <a:t>Frame vs. Page vs. Segment</a:t>
            </a:r>
          </a:p>
        </p:txBody>
      </p:sp>
    </p:spTree>
    <p:extLst>
      <p:ext uri="{BB962C8B-B14F-4D97-AF65-F5344CB8AC3E}">
        <p14:creationId xmlns:p14="http://schemas.microsoft.com/office/powerpoint/2010/main" val="3410325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p:txBody>
          <a:bodyPr/>
          <a:lstStyle/>
          <a:p>
            <a:r>
              <a:rPr lang="en-US" dirty="0">
                <a:latin typeface="+mj-lt"/>
              </a:rPr>
              <a:t>Static Memory Allocation (Cont.)</a:t>
            </a:r>
          </a:p>
        </p:txBody>
      </p:sp>
      <p:sp>
        <p:nvSpPr>
          <p:cNvPr id="849923" name="Rectangle 3"/>
          <p:cNvSpPr>
            <a:spLocks noGrp="1" noChangeArrowheads="1"/>
          </p:cNvSpPr>
          <p:nvPr>
            <p:ph type="body" idx="1"/>
          </p:nvPr>
        </p:nvSpPr>
        <p:spPr>
          <a:xfrm>
            <a:off x="2057401" y="1219200"/>
            <a:ext cx="8077200" cy="2514600"/>
          </a:xfrm>
        </p:spPr>
        <p:txBody>
          <a:bodyPr>
            <a:normAutofit fontScale="85000" lnSpcReduction="20000"/>
          </a:bodyPr>
          <a:lstStyle/>
          <a:p>
            <a:r>
              <a:rPr lang="en-US" i="1" dirty="0"/>
              <a:t>Hole</a:t>
            </a:r>
            <a:r>
              <a:rPr lang="en-US" dirty="0"/>
              <a:t> – block of available memory; holes of various size are scattered throughout memory</a:t>
            </a:r>
          </a:p>
          <a:p>
            <a:endParaRPr lang="en-US" dirty="0"/>
          </a:p>
          <a:p>
            <a:r>
              <a:rPr lang="en-US" dirty="0"/>
              <a:t>When a process arrives, it is allocated memory from a hole large enough to accommodate it</a:t>
            </a:r>
          </a:p>
          <a:p>
            <a:endParaRPr lang="en-US" dirty="0"/>
          </a:p>
          <a:p>
            <a:r>
              <a:rPr lang="en-US" dirty="0"/>
              <a:t>Operating system maintains information about:</a:t>
            </a:r>
            <a:br>
              <a:rPr lang="en-US" dirty="0"/>
            </a:br>
            <a:r>
              <a:rPr lang="en-US" dirty="0"/>
              <a:t>a) allocated partitions    b) free partitions (hole)</a:t>
            </a:r>
          </a:p>
        </p:txBody>
      </p:sp>
      <p:sp>
        <p:nvSpPr>
          <p:cNvPr id="849924" name="Rectangle 4"/>
          <p:cNvSpPr>
            <a:spLocks noChangeArrowheads="1"/>
          </p:cNvSpPr>
          <p:nvPr/>
        </p:nvSpPr>
        <p:spPr bwMode="auto">
          <a:xfrm>
            <a:off x="2628900" y="4067175"/>
            <a:ext cx="1143000" cy="2133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25" name="Line 5"/>
          <p:cNvSpPr>
            <a:spLocks noChangeShapeType="1"/>
          </p:cNvSpPr>
          <p:nvPr/>
        </p:nvSpPr>
        <p:spPr bwMode="auto">
          <a:xfrm>
            <a:off x="2628900" y="4430713"/>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26" name="Line 6"/>
          <p:cNvSpPr>
            <a:spLocks noChangeShapeType="1"/>
          </p:cNvSpPr>
          <p:nvPr/>
        </p:nvSpPr>
        <p:spPr bwMode="auto">
          <a:xfrm>
            <a:off x="2628900" y="4841875"/>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27" name="Line 7"/>
          <p:cNvSpPr>
            <a:spLocks noChangeShapeType="1"/>
          </p:cNvSpPr>
          <p:nvPr/>
        </p:nvSpPr>
        <p:spPr bwMode="auto">
          <a:xfrm>
            <a:off x="2628900" y="5773738"/>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28" name="Text Box 8"/>
          <p:cNvSpPr txBox="1">
            <a:spLocks noChangeArrowheads="1"/>
          </p:cNvSpPr>
          <p:nvPr/>
        </p:nvSpPr>
        <p:spPr bwMode="auto">
          <a:xfrm>
            <a:off x="2933701" y="4067175"/>
            <a:ext cx="44132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spcBef>
                <a:spcPct val="50000"/>
              </a:spcBef>
            </a:pPr>
            <a:r>
              <a:rPr lang="en-US" sz="1400">
                <a:latin typeface="Helvetica" charset="0"/>
              </a:rPr>
              <a:t>OS</a:t>
            </a:r>
          </a:p>
        </p:txBody>
      </p:sp>
      <p:sp>
        <p:nvSpPr>
          <p:cNvPr id="849929" name="Text Box 9"/>
          <p:cNvSpPr txBox="1">
            <a:spLocks noChangeArrowheads="1"/>
          </p:cNvSpPr>
          <p:nvPr/>
        </p:nvSpPr>
        <p:spPr bwMode="auto">
          <a:xfrm>
            <a:off x="2628900" y="45116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5</a:t>
            </a:r>
          </a:p>
        </p:txBody>
      </p:sp>
      <p:sp>
        <p:nvSpPr>
          <p:cNvPr id="849930" name="Text Box 10"/>
          <p:cNvSpPr txBox="1">
            <a:spLocks noChangeArrowheads="1"/>
          </p:cNvSpPr>
          <p:nvPr/>
        </p:nvSpPr>
        <p:spPr bwMode="auto">
          <a:xfrm>
            <a:off x="2628900" y="5194300"/>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8</a:t>
            </a:r>
          </a:p>
        </p:txBody>
      </p:sp>
      <p:sp>
        <p:nvSpPr>
          <p:cNvPr id="849931" name="Text Box 11"/>
          <p:cNvSpPr txBox="1">
            <a:spLocks noChangeArrowheads="1"/>
          </p:cNvSpPr>
          <p:nvPr/>
        </p:nvSpPr>
        <p:spPr bwMode="auto">
          <a:xfrm>
            <a:off x="2628900" y="5791200"/>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2</a:t>
            </a:r>
          </a:p>
        </p:txBody>
      </p:sp>
      <p:sp>
        <p:nvSpPr>
          <p:cNvPr id="849932" name="Rectangle 12"/>
          <p:cNvSpPr>
            <a:spLocks noChangeArrowheads="1"/>
          </p:cNvSpPr>
          <p:nvPr/>
        </p:nvSpPr>
        <p:spPr bwMode="auto">
          <a:xfrm>
            <a:off x="4457700" y="4067175"/>
            <a:ext cx="1143000" cy="2133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33" name="Line 13"/>
          <p:cNvSpPr>
            <a:spLocks noChangeShapeType="1"/>
          </p:cNvSpPr>
          <p:nvPr/>
        </p:nvSpPr>
        <p:spPr bwMode="auto">
          <a:xfrm>
            <a:off x="4457700" y="4430713"/>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34" name="Line 14"/>
          <p:cNvSpPr>
            <a:spLocks noChangeShapeType="1"/>
          </p:cNvSpPr>
          <p:nvPr/>
        </p:nvSpPr>
        <p:spPr bwMode="auto">
          <a:xfrm>
            <a:off x="4457700" y="4841875"/>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35" name="Line 15"/>
          <p:cNvSpPr>
            <a:spLocks noChangeShapeType="1"/>
          </p:cNvSpPr>
          <p:nvPr/>
        </p:nvSpPr>
        <p:spPr bwMode="auto">
          <a:xfrm>
            <a:off x="4457700" y="5773738"/>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36" name="Text Box 16"/>
          <p:cNvSpPr txBox="1">
            <a:spLocks noChangeArrowheads="1"/>
          </p:cNvSpPr>
          <p:nvPr/>
        </p:nvSpPr>
        <p:spPr bwMode="auto">
          <a:xfrm>
            <a:off x="4762501" y="4067175"/>
            <a:ext cx="44132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spcBef>
                <a:spcPct val="50000"/>
              </a:spcBef>
            </a:pPr>
            <a:r>
              <a:rPr lang="en-US" sz="1400">
                <a:latin typeface="Helvetica" charset="0"/>
              </a:rPr>
              <a:t>OS</a:t>
            </a:r>
          </a:p>
        </p:txBody>
      </p:sp>
      <p:sp>
        <p:nvSpPr>
          <p:cNvPr id="849937" name="Text Box 17"/>
          <p:cNvSpPr txBox="1">
            <a:spLocks noChangeArrowheads="1"/>
          </p:cNvSpPr>
          <p:nvPr/>
        </p:nvSpPr>
        <p:spPr bwMode="auto">
          <a:xfrm>
            <a:off x="4457700" y="45116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5</a:t>
            </a:r>
          </a:p>
        </p:txBody>
      </p:sp>
      <p:sp>
        <p:nvSpPr>
          <p:cNvPr id="849938" name="Text Box 18"/>
          <p:cNvSpPr txBox="1">
            <a:spLocks noChangeArrowheads="1"/>
          </p:cNvSpPr>
          <p:nvPr/>
        </p:nvSpPr>
        <p:spPr bwMode="auto">
          <a:xfrm>
            <a:off x="4457700" y="5791200"/>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2</a:t>
            </a:r>
          </a:p>
        </p:txBody>
      </p:sp>
      <p:sp>
        <p:nvSpPr>
          <p:cNvPr id="849939" name="Rectangle 19"/>
          <p:cNvSpPr>
            <a:spLocks noChangeArrowheads="1"/>
          </p:cNvSpPr>
          <p:nvPr/>
        </p:nvSpPr>
        <p:spPr bwMode="auto">
          <a:xfrm>
            <a:off x="6286500" y="4067175"/>
            <a:ext cx="1143000" cy="2133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0" name="Line 20"/>
          <p:cNvSpPr>
            <a:spLocks noChangeShapeType="1"/>
          </p:cNvSpPr>
          <p:nvPr/>
        </p:nvSpPr>
        <p:spPr bwMode="auto">
          <a:xfrm>
            <a:off x="6286500" y="4430713"/>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1" name="Line 21"/>
          <p:cNvSpPr>
            <a:spLocks noChangeShapeType="1"/>
          </p:cNvSpPr>
          <p:nvPr/>
        </p:nvSpPr>
        <p:spPr bwMode="auto">
          <a:xfrm>
            <a:off x="6286500" y="4841875"/>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2" name="Line 22"/>
          <p:cNvSpPr>
            <a:spLocks noChangeShapeType="1"/>
          </p:cNvSpPr>
          <p:nvPr/>
        </p:nvSpPr>
        <p:spPr bwMode="auto">
          <a:xfrm>
            <a:off x="6286500" y="5773738"/>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3" name="Text Box 23"/>
          <p:cNvSpPr txBox="1">
            <a:spLocks noChangeArrowheads="1"/>
          </p:cNvSpPr>
          <p:nvPr/>
        </p:nvSpPr>
        <p:spPr bwMode="auto">
          <a:xfrm>
            <a:off x="6591301" y="4067175"/>
            <a:ext cx="44132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spcBef>
                <a:spcPct val="50000"/>
              </a:spcBef>
            </a:pPr>
            <a:r>
              <a:rPr lang="en-US" sz="1400">
                <a:latin typeface="Helvetica" charset="0"/>
              </a:rPr>
              <a:t>OS</a:t>
            </a:r>
          </a:p>
        </p:txBody>
      </p:sp>
      <p:sp>
        <p:nvSpPr>
          <p:cNvPr id="849944" name="Text Box 24"/>
          <p:cNvSpPr txBox="1">
            <a:spLocks noChangeArrowheads="1"/>
          </p:cNvSpPr>
          <p:nvPr/>
        </p:nvSpPr>
        <p:spPr bwMode="auto">
          <a:xfrm>
            <a:off x="6286500" y="45116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5</a:t>
            </a:r>
          </a:p>
        </p:txBody>
      </p:sp>
      <p:sp>
        <p:nvSpPr>
          <p:cNvPr id="849945" name="Text Box 25"/>
          <p:cNvSpPr txBox="1">
            <a:spLocks noChangeArrowheads="1"/>
          </p:cNvSpPr>
          <p:nvPr/>
        </p:nvSpPr>
        <p:spPr bwMode="auto">
          <a:xfrm>
            <a:off x="6286500" y="5791200"/>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2</a:t>
            </a:r>
          </a:p>
        </p:txBody>
      </p:sp>
      <p:sp>
        <p:nvSpPr>
          <p:cNvPr id="849946" name="Rectangle 26"/>
          <p:cNvSpPr>
            <a:spLocks noChangeArrowheads="1"/>
          </p:cNvSpPr>
          <p:nvPr/>
        </p:nvSpPr>
        <p:spPr bwMode="auto">
          <a:xfrm>
            <a:off x="8115300" y="4067175"/>
            <a:ext cx="1143000" cy="2133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7" name="Line 27"/>
          <p:cNvSpPr>
            <a:spLocks noChangeShapeType="1"/>
          </p:cNvSpPr>
          <p:nvPr/>
        </p:nvSpPr>
        <p:spPr bwMode="auto">
          <a:xfrm>
            <a:off x="8115300" y="4430713"/>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8" name="Line 28"/>
          <p:cNvSpPr>
            <a:spLocks noChangeShapeType="1"/>
          </p:cNvSpPr>
          <p:nvPr/>
        </p:nvSpPr>
        <p:spPr bwMode="auto">
          <a:xfrm>
            <a:off x="8115300" y="4841875"/>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49" name="Line 29"/>
          <p:cNvSpPr>
            <a:spLocks noChangeShapeType="1"/>
          </p:cNvSpPr>
          <p:nvPr/>
        </p:nvSpPr>
        <p:spPr bwMode="auto">
          <a:xfrm>
            <a:off x="8115300" y="5773738"/>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0" name="Text Box 30"/>
          <p:cNvSpPr txBox="1">
            <a:spLocks noChangeArrowheads="1"/>
          </p:cNvSpPr>
          <p:nvPr/>
        </p:nvSpPr>
        <p:spPr bwMode="auto">
          <a:xfrm>
            <a:off x="8420101" y="4067175"/>
            <a:ext cx="441325"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spcBef>
                <a:spcPct val="50000"/>
              </a:spcBef>
            </a:pPr>
            <a:r>
              <a:rPr lang="en-US" sz="1400">
                <a:latin typeface="Helvetica" charset="0"/>
              </a:rPr>
              <a:t>OS</a:t>
            </a:r>
          </a:p>
        </p:txBody>
      </p:sp>
      <p:sp>
        <p:nvSpPr>
          <p:cNvPr id="849951" name="Text Box 31"/>
          <p:cNvSpPr txBox="1">
            <a:spLocks noChangeArrowheads="1"/>
          </p:cNvSpPr>
          <p:nvPr/>
        </p:nvSpPr>
        <p:spPr bwMode="auto">
          <a:xfrm>
            <a:off x="8115300" y="45116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5</a:t>
            </a:r>
          </a:p>
        </p:txBody>
      </p:sp>
      <p:sp>
        <p:nvSpPr>
          <p:cNvPr id="849952" name="Text Box 32"/>
          <p:cNvSpPr txBox="1">
            <a:spLocks noChangeArrowheads="1"/>
          </p:cNvSpPr>
          <p:nvPr/>
        </p:nvSpPr>
        <p:spPr bwMode="auto">
          <a:xfrm>
            <a:off x="8115300" y="48291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9</a:t>
            </a:r>
          </a:p>
        </p:txBody>
      </p:sp>
      <p:sp>
        <p:nvSpPr>
          <p:cNvPr id="849953" name="Text Box 33"/>
          <p:cNvSpPr txBox="1">
            <a:spLocks noChangeArrowheads="1"/>
          </p:cNvSpPr>
          <p:nvPr/>
        </p:nvSpPr>
        <p:spPr bwMode="auto">
          <a:xfrm>
            <a:off x="8115300" y="5791200"/>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2</a:t>
            </a:r>
          </a:p>
        </p:txBody>
      </p:sp>
      <p:sp>
        <p:nvSpPr>
          <p:cNvPr id="849954" name="Rectangle 34"/>
          <p:cNvSpPr>
            <a:spLocks noChangeArrowheads="1"/>
          </p:cNvSpPr>
          <p:nvPr/>
        </p:nvSpPr>
        <p:spPr bwMode="auto">
          <a:xfrm>
            <a:off x="4457700" y="4829175"/>
            <a:ext cx="1143000" cy="990600"/>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5" name="Rectangle 35"/>
          <p:cNvSpPr>
            <a:spLocks noChangeArrowheads="1"/>
          </p:cNvSpPr>
          <p:nvPr/>
        </p:nvSpPr>
        <p:spPr bwMode="auto">
          <a:xfrm>
            <a:off x="6286500" y="5210175"/>
            <a:ext cx="1143000" cy="609600"/>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6" name="Text Box 36"/>
          <p:cNvSpPr txBox="1">
            <a:spLocks noChangeArrowheads="1"/>
          </p:cNvSpPr>
          <p:nvPr/>
        </p:nvSpPr>
        <p:spPr bwMode="auto">
          <a:xfrm>
            <a:off x="6286500" y="48291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9</a:t>
            </a:r>
          </a:p>
        </p:txBody>
      </p:sp>
      <p:sp>
        <p:nvSpPr>
          <p:cNvPr id="849957" name="Rectangle 37"/>
          <p:cNvSpPr>
            <a:spLocks noChangeArrowheads="1"/>
          </p:cNvSpPr>
          <p:nvPr/>
        </p:nvSpPr>
        <p:spPr bwMode="auto">
          <a:xfrm>
            <a:off x="8115300" y="5514975"/>
            <a:ext cx="1143000" cy="304800"/>
          </a:xfrm>
          <a:prstGeom prst="rect">
            <a:avLst/>
          </a:prstGeom>
          <a:solidFill>
            <a:srgbClr val="DDDDD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8" name="Line 38"/>
          <p:cNvSpPr>
            <a:spLocks noChangeShapeType="1"/>
          </p:cNvSpPr>
          <p:nvPr/>
        </p:nvSpPr>
        <p:spPr bwMode="auto">
          <a:xfrm>
            <a:off x="8115300" y="5165725"/>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59" name="Text Box 39"/>
          <p:cNvSpPr txBox="1">
            <a:spLocks noChangeArrowheads="1"/>
          </p:cNvSpPr>
          <p:nvPr/>
        </p:nvSpPr>
        <p:spPr bwMode="auto">
          <a:xfrm>
            <a:off x="8115300" y="5210175"/>
            <a:ext cx="10668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a:latin typeface="Helvetica" charset="0"/>
              </a:rPr>
              <a:t>process 10</a:t>
            </a:r>
          </a:p>
        </p:txBody>
      </p:sp>
      <p:sp>
        <p:nvSpPr>
          <p:cNvPr id="849960" name="AutoShape 40"/>
          <p:cNvSpPr>
            <a:spLocks noChangeArrowheads="1"/>
          </p:cNvSpPr>
          <p:nvPr/>
        </p:nvSpPr>
        <p:spPr bwMode="auto">
          <a:xfrm>
            <a:off x="3848100" y="5210175"/>
            <a:ext cx="533400" cy="228600"/>
          </a:xfrm>
          <a:prstGeom prst="rightArrow">
            <a:avLst>
              <a:gd name="adj1" fmla="val 50000"/>
              <a:gd name="adj2" fmla="val 58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61" name="AutoShape 41"/>
          <p:cNvSpPr>
            <a:spLocks noChangeArrowheads="1"/>
          </p:cNvSpPr>
          <p:nvPr/>
        </p:nvSpPr>
        <p:spPr bwMode="auto">
          <a:xfrm>
            <a:off x="5676900" y="5210175"/>
            <a:ext cx="533400" cy="228600"/>
          </a:xfrm>
          <a:prstGeom prst="rightArrow">
            <a:avLst>
              <a:gd name="adj1" fmla="val 50000"/>
              <a:gd name="adj2" fmla="val 58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9962" name="AutoShape 42"/>
          <p:cNvSpPr>
            <a:spLocks noChangeArrowheads="1"/>
          </p:cNvSpPr>
          <p:nvPr/>
        </p:nvSpPr>
        <p:spPr bwMode="auto">
          <a:xfrm>
            <a:off x="7505700" y="5210175"/>
            <a:ext cx="533400" cy="228600"/>
          </a:xfrm>
          <a:prstGeom prst="rightArrow">
            <a:avLst>
              <a:gd name="adj1" fmla="val 50000"/>
              <a:gd name="adj2" fmla="val 58333"/>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51014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a:xfrm>
            <a:off x="1981200" y="304800"/>
            <a:ext cx="8305800" cy="1524000"/>
          </a:xfrm>
        </p:spPr>
        <p:txBody>
          <a:bodyPr/>
          <a:lstStyle/>
          <a:p>
            <a:r>
              <a:rPr lang="en-US" dirty="0">
                <a:latin typeface="+mj-lt"/>
              </a:rPr>
              <a:t>Fixed-Partition Memory Mechanism</a:t>
            </a:r>
          </a:p>
        </p:txBody>
      </p:sp>
      <p:sp>
        <p:nvSpPr>
          <p:cNvPr id="814083" name="Rectangle 3"/>
          <p:cNvSpPr>
            <a:spLocks noChangeArrowheads="1"/>
          </p:cNvSpPr>
          <p:nvPr/>
        </p:nvSpPr>
        <p:spPr bwMode="auto">
          <a:xfrm>
            <a:off x="5056187" y="22098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14084" name="Rectangle 4"/>
          <p:cNvSpPr>
            <a:spLocks noChangeArrowheads="1"/>
          </p:cNvSpPr>
          <p:nvPr/>
        </p:nvSpPr>
        <p:spPr bwMode="auto">
          <a:xfrm>
            <a:off x="5056187" y="22098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Operating</a:t>
            </a:r>
          </a:p>
          <a:p>
            <a:pPr algn="ctr" eaLnBrk="0" hangingPunct="0"/>
            <a:r>
              <a:rPr lang="en-US"/>
              <a:t>System</a:t>
            </a:r>
          </a:p>
        </p:txBody>
      </p:sp>
      <p:sp>
        <p:nvSpPr>
          <p:cNvPr id="814085" name="Rectangle 5"/>
          <p:cNvSpPr>
            <a:spLocks noChangeArrowheads="1"/>
          </p:cNvSpPr>
          <p:nvPr/>
        </p:nvSpPr>
        <p:spPr bwMode="auto">
          <a:xfrm>
            <a:off x="5056187" y="2895600"/>
            <a:ext cx="1676400" cy="1219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86" name="Rectangle 6"/>
          <p:cNvSpPr>
            <a:spLocks noChangeArrowheads="1"/>
          </p:cNvSpPr>
          <p:nvPr/>
        </p:nvSpPr>
        <p:spPr bwMode="auto">
          <a:xfrm>
            <a:off x="5056187" y="4114800"/>
            <a:ext cx="1676400" cy="914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87" name="Rectangle 7"/>
          <p:cNvSpPr>
            <a:spLocks noChangeArrowheads="1"/>
          </p:cNvSpPr>
          <p:nvPr/>
        </p:nvSpPr>
        <p:spPr bwMode="auto">
          <a:xfrm>
            <a:off x="5056187" y="5029200"/>
            <a:ext cx="16764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88" name="Rectangle 8"/>
          <p:cNvSpPr>
            <a:spLocks noChangeArrowheads="1"/>
          </p:cNvSpPr>
          <p:nvPr/>
        </p:nvSpPr>
        <p:spPr bwMode="auto">
          <a:xfrm>
            <a:off x="5056187" y="5715000"/>
            <a:ext cx="1676400"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89" name="Text Box 9"/>
          <p:cNvSpPr txBox="1">
            <a:spLocks noChangeArrowheads="1"/>
          </p:cNvSpPr>
          <p:nvPr/>
        </p:nvSpPr>
        <p:spPr bwMode="auto">
          <a:xfrm>
            <a:off x="5208587" y="57150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3</a:t>
            </a:r>
          </a:p>
        </p:txBody>
      </p:sp>
      <p:sp>
        <p:nvSpPr>
          <p:cNvPr id="814090" name="Text Box 10"/>
          <p:cNvSpPr txBox="1">
            <a:spLocks noChangeArrowheads="1"/>
          </p:cNvSpPr>
          <p:nvPr/>
        </p:nvSpPr>
        <p:spPr bwMode="auto">
          <a:xfrm>
            <a:off x="5208587" y="51816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2</a:t>
            </a:r>
          </a:p>
        </p:txBody>
      </p:sp>
      <p:sp>
        <p:nvSpPr>
          <p:cNvPr id="814091" name="Text Box 11"/>
          <p:cNvSpPr txBox="1">
            <a:spLocks noChangeArrowheads="1"/>
          </p:cNvSpPr>
          <p:nvPr/>
        </p:nvSpPr>
        <p:spPr bwMode="auto">
          <a:xfrm>
            <a:off x="5208587" y="42672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1</a:t>
            </a:r>
          </a:p>
        </p:txBody>
      </p:sp>
      <p:sp>
        <p:nvSpPr>
          <p:cNvPr id="814092" name="Text Box 12"/>
          <p:cNvSpPr txBox="1">
            <a:spLocks noChangeArrowheads="1"/>
          </p:cNvSpPr>
          <p:nvPr/>
        </p:nvSpPr>
        <p:spPr bwMode="auto">
          <a:xfrm>
            <a:off x="5208587" y="32766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0</a:t>
            </a:r>
          </a:p>
        </p:txBody>
      </p:sp>
      <p:sp>
        <p:nvSpPr>
          <p:cNvPr id="814093" name="Text Box 13"/>
          <p:cNvSpPr txBox="1">
            <a:spLocks noChangeArrowheads="1"/>
          </p:cNvSpPr>
          <p:nvPr/>
        </p:nvSpPr>
        <p:spPr bwMode="auto">
          <a:xfrm>
            <a:off x="6884988" y="32766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0</a:t>
            </a:r>
            <a:endParaRPr lang="en-US"/>
          </a:p>
        </p:txBody>
      </p:sp>
      <p:sp>
        <p:nvSpPr>
          <p:cNvPr id="814094" name="Text Box 14"/>
          <p:cNvSpPr txBox="1">
            <a:spLocks noChangeArrowheads="1"/>
          </p:cNvSpPr>
          <p:nvPr/>
        </p:nvSpPr>
        <p:spPr bwMode="auto">
          <a:xfrm>
            <a:off x="6884988" y="42672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1</a:t>
            </a:r>
            <a:endParaRPr lang="en-US"/>
          </a:p>
        </p:txBody>
      </p:sp>
      <p:sp>
        <p:nvSpPr>
          <p:cNvPr id="814095" name="Text Box 15"/>
          <p:cNvSpPr txBox="1">
            <a:spLocks noChangeArrowheads="1"/>
          </p:cNvSpPr>
          <p:nvPr/>
        </p:nvSpPr>
        <p:spPr bwMode="auto">
          <a:xfrm>
            <a:off x="6884988" y="51054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2</a:t>
            </a:r>
            <a:endParaRPr lang="en-US"/>
          </a:p>
        </p:txBody>
      </p:sp>
      <p:sp>
        <p:nvSpPr>
          <p:cNvPr id="814096" name="Text Box 16"/>
          <p:cNvSpPr txBox="1">
            <a:spLocks noChangeArrowheads="1"/>
          </p:cNvSpPr>
          <p:nvPr/>
        </p:nvSpPr>
        <p:spPr bwMode="auto">
          <a:xfrm>
            <a:off x="6884988" y="57150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3</a:t>
            </a:r>
            <a:endParaRPr lang="en-US"/>
          </a:p>
        </p:txBody>
      </p:sp>
      <p:sp>
        <p:nvSpPr>
          <p:cNvPr id="814097" name="Line 17"/>
          <p:cNvSpPr>
            <a:spLocks noChangeShapeType="1"/>
          </p:cNvSpPr>
          <p:nvPr/>
        </p:nvSpPr>
        <p:spPr bwMode="auto">
          <a:xfrm>
            <a:off x="6808787" y="28956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98" name="Line 18"/>
          <p:cNvSpPr>
            <a:spLocks noChangeShapeType="1"/>
          </p:cNvSpPr>
          <p:nvPr/>
        </p:nvSpPr>
        <p:spPr bwMode="auto">
          <a:xfrm>
            <a:off x="6808787" y="41148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099" name="Line 19"/>
          <p:cNvSpPr>
            <a:spLocks noChangeShapeType="1"/>
          </p:cNvSpPr>
          <p:nvPr/>
        </p:nvSpPr>
        <p:spPr bwMode="auto">
          <a:xfrm>
            <a:off x="6808787" y="50292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0" name="Line 20"/>
          <p:cNvSpPr>
            <a:spLocks noChangeShapeType="1"/>
          </p:cNvSpPr>
          <p:nvPr/>
        </p:nvSpPr>
        <p:spPr bwMode="auto">
          <a:xfrm>
            <a:off x="6808787" y="57150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1" name="Line 21"/>
          <p:cNvSpPr>
            <a:spLocks noChangeShapeType="1"/>
          </p:cNvSpPr>
          <p:nvPr/>
        </p:nvSpPr>
        <p:spPr bwMode="auto">
          <a:xfrm>
            <a:off x="6808787" y="62484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2" name="Rectangle 22"/>
          <p:cNvSpPr>
            <a:spLocks noChangeArrowheads="1"/>
          </p:cNvSpPr>
          <p:nvPr/>
        </p:nvSpPr>
        <p:spPr bwMode="auto">
          <a:xfrm>
            <a:off x="2693987" y="35052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p</a:t>
            </a:r>
            <a:r>
              <a:rPr lang="en-US" baseline="-25000"/>
              <a:t>i</a:t>
            </a:r>
          </a:p>
        </p:txBody>
      </p:sp>
      <p:sp>
        <p:nvSpPr>
          <p:cNvPr id="814103" name="Text Box 23"/>
          <p:cNvSpPr txBox="1">
            <a:spLocks noChangeArrowheads="1"/>
          </p:cNvSpPr>
          <p:nvPr/>
        </p:nvSpPr>
        <p:spPr bwMode="auto">
          <a:xfrm>
            <a:off x="2465388" y="2971800"/>
            <a:ext cx="181652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a:t>
            </a:r>
            <a:r>
              <a:rPr lang="en-US"/>
              <a:t> needs n</a:t>
            </a:r>
            <a:r>
              <a:rPr lang="en-US" baseline="-25000"/>
              <a:t>i</a:t>
            </a:r>
            <a:r>
              <a:rPr lang="en-US"/>
              <a:t> units</a:t>
            </a:r>
          </a:p>
        </p:txBody>
      </p:sp>
      <p:sp>
        <p:nvSpPr>
          <p:cNvPr id="814104" name="Text Box 24"/>
          <p:cNvSpPr txBox="1">
            <a:spLocks noChangeArrowheads="1"/>
          </p:cNvSpPr>
          <p:nvPr/>
        </p:nvSpPr>
        <p:spPr bwMode="auto">
          <a:xfrm>
            <a:off x="2312987" y="3581400"/>
            <a:ext cx="3465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i</a:t>
            </a:r>
          </a:p>
        </p:txBody>
      </p:sp>
      <p:sp>
        <p:nvSpPr>
          <p:cNvPr id="814105" name="Line 25"/>
          <p:cNvSpPr>
            <a:spLocks noChangeShapeType="1"/>
          </p:cNvSpPr>
          <p:nvPr/>
        </p:nvSpPr>
        <p:spPr bwMode="auto">
          <a:xfrm>
            <a:off x="2312987" y="3505200"/>
            <a:ext cx="304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6" name="Line 26"/>
          <p:cNvSpPr>
            <a:spLocks noChangeShapeType="1"/>
          </p:cNvSpPr>
          <p:nvPr/>
        </p:nvSpPr>
        <p:spPr bwMode="auto">
          <a:xfrm>
            <a:off x="2312987" y="4114800"/>
            <a:ext cx="304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7" name="Line 27"/>
          <p:cNvSpPr>
            <a:spLocks noChangeShapeType="1"/>
          </p:cNvSpPr>
          <p:nvPr/>
        </p:nvSpPr>
        <p:spPr bwMode="auto">
          <a:xfrm flipV="1">
            <a:off x="2465387" y="3505200"/>
            <a:ext cx="0" cy="228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4108" name="Line 28"/>
          <p:cNvSpPr>
            <a:spLocks noChangeShapeType="1"/>
          </p:cNvSpPr>
          <p:nvPr/>
        </p:nvSpPr>
        <p:spPr bwMode="auto">
          <a:xfrm>
            <a:off x="2465387" y="3962400"/>
            <a:ext cx="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399008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ChangeArrowheads="1"/>
          </p:cNvSpPr>
          <p:nvPr/>
        </p:nvSpPr>
        <p:spPr bwMode="auto">
          <a:xfrm>
            <a:off x="1676400" y="381000"/>
            <a:ext cx="8763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Fixed-Partition Memory Best-Fit</a:t>
            </a:r>
          </a:p>
        </p:txBody>
      </p:sp>
      <p:sp>
        <p:nvSpPr>
          <p:cNvPr id="815107" name="Rectangle 3"/>
          <p:cNvSpPr>
            <a:spLocks noChangeArrowheads="1"/>
          </p:cNvSpPr>
          <p:nvPr/>
        </p:nvSpPr>
        <p:spPr bwMode="auto">
          <a:xfrm>
            <a:off x="4495800" y="19050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15108" name="Rectangle 4"/>
          <p:cNvSpPr>
            <a:spLocks noChangeArrowheads="1"/>
          </p:cNvSpPr>
          <p:nvPr/>
        </p:nvSpPr>
        <p:spPr bwMode="auto">
          <a:xfrm>
            <a:off x="4495800" y="19050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Operating</a:t>
            </a:r>
          </a:p>
          <a:p>
            <a:pPr algn="ctr" eaLnBrk="0" hangingPunct="0"/>
            <a:r>
              <a:rPr lang="en-US"/>
              <a:t>System</a:t>
            </a:r>
          </a:p>
        </p:txBody>
      </p:sp>
      <p:sp>
        <p:nvSpPr>
          <p:cNvPr id="815109" name="Rectangle 5"/>
          <p:cNvSpPr>
            <a:spLocks noChangeArrowheads="1"/>
          </p:cNvSpPr>
          <p:nvPr/>
        </p:nvSpPr>
        <p:spPr bwMode="auto">
          <a:xfrm>
            <a:off x="4495800" y="2590800"/>
            <a:ext cx="1676400" cy="1219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10" name="Rectangle 6"/>
          <p:cNvSpPr>
            <a:spLocks noChangeArrowheads="1"/>
          </p:cNvSpPr>
          <p:nvPr/>
        </p:nvSpPr>
        <p:spPr bwMode="auto">
          <a:xfrm>
            <a:off x="4495800" y="3810000"/>
            <a:ext cx="1676400" cy="914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11" name="Rectangle 7"/>
          <p:cNvSpPr>
            <a:spLocks noChangeArrowheads="1"/>
          </p:cNvSpPr>
          <p:nvPr/>
        </p:nvSpPr>
        <p:spPr bwMode="auto">
          <a:xfrm>
            <a:off x="4495800" y="4724400"/>
            <a:ext cx="16764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12" name="Rectangle 8"/>
          <p:cNvSpPr>
            <a:spLocks noChangeArrowheads="1"/>
          </p:cNvSpPr>
          <p:nvPr/>
        </p:nvSpPr>
        <p:spPr bwMode="auto">
          <a:xfrm>
            <a:off x="4495800" y="5410200"/>
            <a:ext cx="1676400"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13" name="Text Box 9"/>
          <p:cNvSpPr txBox="1">
            <a:spLocks noChangeArrowheads="1"/>
          </p:cNvSpPr>
          <p:nvPr/>
        </p:nvSpPr>
        <p:spPr bwMode="auto">
          <a:xfrm>
            <a:off x="4648200" y="54102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3</a:t>
            </a:r>
          </a:p>
        </p:txBody>
      </p:sp>
      <p:sp>
        <p:nvSpPr>
          <p:cNvPr id="815114" name="Text Box 10"/>
          <p:cNvSpPr txBox="1">
            <a:spLocks noChangeArrowheads="1"/>
          </p:cNvSpPr>
          <p:nvPr/>
        </p:nvSpPr>
        <p:spPr bwMode="auto">
          <a:xfrm>
            <a:off x="4648201" y="4876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2</a:t>
            </a:r>
          </a:p>
        </p:txBody>
      </p:sp>
      <p:sp>
        <p:nvSpPr>
          <p:cNvPr id="815115" name="Text Box 11"/>
          <p:cNvSpPr txBox="1">
            <a:spLocks noChangeArrowheads="1"/>
          </p:cNvSpPr>
          <p:nvPr/>
        </p:nvSpPr>
        <p:spPr bwMode="auto">
          <a:xfrm>
            <a:off x="4648200" y="39624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1</a:t>
            </a:r>
          </a:p>
        </p:txBody>
      </p:sp>
      <p:sp>
        <p:nvSpPr>
          <p:cNvPr id="815116" name="Text Box 12"/>
          <p:cNvSpPr txBox="1">
            <a:spLocks noChangeArrowheads="1"/>
          </p:cNvSpPr>
          <p:nvPr/>
        </p:nvSpPr>
        <p:spPr bwMode="auto">
          <a:xfrm>
            <a:off x="4648200" y="2971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solidFill>
                  <a:schemeClr val="bg1"/>
                </a:solidFill>
              </a:rPr>
              <a:t>Region 0</a:t>
            </a:r>
          </a:p>
        </p:txBody>
      </p:sp>
      <p:sp>
        <p:nvSpPr>
          <p:cNvPr id="815117" name="Text Box 13"/>
          <p:cNvSpPr txBox="1">
            <a:spLocks noChangeArrowheads="1"/>
          </p:cNvSpPr>
          <p:nvPr/>
        </p:nvSpPr>
        <p:spPr bwMode="auto">
          <a:xfrm>
            <a:off x="6324601" y="29718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0</a:t>
            </a:r>
            <a:endParaRPr lang="en-US"/>
          </a:p>
        </p:txBody>
      </p:sp>
      <p:sp>
        <p:nvSpPr>
          <p:cNvPr id="815118" name="Text Box 14"/>
          <p:cNvSpPr txBox="1">
            <a:spLocks noChangeArrowheads="1"/>
          </p:cNvSpPr>
          <p:nvPr/>
        </p:nvSpPr>
        <p:spPr bwMode="auto">
          <a:xfrm>
            <a:off x="6324601" y="39624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1</a:t>
            </a:r>
            <a:endParaRPr lang="en-US"/>
          </a:p>
        </p:txBody>
      </p:sp>
      <p:sp>
        <p:nvSpPr>
          <p:cNvPr id="815119" name="Text Box 15"/>
          <p:cNvSpPr txBox="1">
            <a:spLocks noChangeArrowheads="1"/>
          </p:cNvSpPr>
          <p:nvPr/>
        </p:nvSpPr>
        <p:spPr bwMode="auto">
          <a:xfrm>
            <a:off x="6324601" y="48006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2</a:t>
            </a:r>
            <a:endParaRPr lang="en-US"/>
          </a:p>
        </p:txBody>
      </p:sp>
      <p:sp>
        <p:nvSpPr>
          <p:cNvPr id="815120" name="Text Box 16"/>
          <p:cNvSpPr txBox="1">
            <a:spLocks noChangeArrowheads="1"/>
          </p:cNvSpPr>
          <p:nvPr/>
        </p:nvSpPr>
        <p:spPr bwMode="auto">
          <a:xfrm>
            <a:off x="6324601" y="54102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3</a:t>
            </a:r>
            <a:endParaRPr lang="en-US"/>
          </a:p>
        </p:txBody>
      </p:sp>
      <p:sp>
        <p:nvSpPr>
          <p:cNvPr id="815121" name="Line 17"/>
          <p:cNvSpPr>
            <a:spLocks noChangeShapeType="1"/>
          </p:cNvSpPr>
          <p:nvPr/>
        </p:nvSpPr>
        <p:spPr bwMode="auto">
          <a:xfrm>
            <a:off x="6248400" y="25908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2" name="Line 18"/>
          <p:cNvSpPr>
            <a:spLocks noChangeShapeType="1"/>
          </p:cNvSpPr>
          <p:nvPr/>
        </p:nvSpPr>
        <p:spPr bwMode="auto">
          <a:xfrm>
            <a:off x="6248400" y="38100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3" name="Line 19"/>
          <p:cNvSpPr>
            <a:spLocks noChangeShapeType="1"/>
          </p:cNvSpPr>
          <p:nvPr/>
        </p:nvSpPr>
        <p:spPr bwMode="auto">
          <a:xfrm>
            <a:off x="6248400" y="47244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4" name="Line 20"/>
          <p:cNvSpPr>
            <a:spLocks noChangeShapeType="1"/>
          </p:cNvSpPr>
          <p:nvPr/>
        </p:nvSpPr>
        <p:spPr bwMode="auto">
          <a:xfrm>
            <a:off x="6248400" y="54102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5" name="Line 21"/>
          <p:cNvSpPr>
            <a:spLocks noChangeShapeType="1"/>
          </p:cNvSpPr>
          <p:nvPr/>
        </p:nvSpPr>
        <p:spPr bwMode="auto">
          <a:xfrm>
            <a:off x="6248400" y="59436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6" name="Rectangle 22"/>
          <p:cNvSpPr>
            <a:spLocks noChangeArrowheads="1"/>
          </p:cNvSpPr>
          <p:nvPr/>
        </p:nvSpPr>
        <p:spPr bwMode="auto">
          <a:xfrm>
            <a:off x="4495800" y="47244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27" name="Text Box 23"/>
          <p:cNvSpPr txBox="1">
            <a:spLocks noChangeArrowheads="1"/>
          </p:cNvSpPr>
          <p:nvPr/>
        </p:nvSpPr>
        <p:spPr bwMode="auto">
          <a:xfrm>
            <a:off x="5181600" y="4724400"/>
            <a:ext cx="3465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a:t>
            </a:r>
            <a:endParaRPr lang="en-US"/>
          </a:p>
        </p:txBody>
      </p:sp>
      <p:sp>
        <p:nvSpPr>
          <p:cNvPr id="815128" name="Text Box 24"/>
          <p:cNvSpPr txBox="1">
            <a:spLocks noChangeArrowheads="1"/>
          </p:cNvSpPr>
          <p:nvPr/>
        </p:nvSpPr>
        <p:spPr bwMode="auto">
          <a:xfrm>
            <a:off x="2057401" y="4130676"/>
            <a:ext cx="20574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dirty="0">
                <a:solidFill>
                  <a:srgbClr val="FF0000"/>
                </a:solidFill>
              </a:rPr>
              <a:t>Internal</a:t>
            </a:r>
          </a:p>
          <a:p>
            <a:pPr eaLnBrk="0" hangingPunct="0"/>
            <a:r>
              <a:rPr lang="en-US" dirty="0">
                <a:solidFill>
                  <a:srgbClr val="FF0000"/>
                </a:solidFill>
              </a:rPr>
              <a:t>Fragmentation</a:t>
            </a:r>
          </a:p>
        </p:txBody>
      </p:sp>
      <p:sp>
        <p:nvSpPr>
          <p:cNvPr id="815129" name="Line 25"/>
          <p:cNvSpPr>
            <a:spLocks noChangeShapeType="1"/>
          </p:cNvSpPr>
          <p:nvPr/>
        </p:nvSpPr>
        <p:spPr bwMode="auto">
          <a:xfrm>
            <a:off x="3581400" y="4876800"/>
            <a:ext cx="9144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5130" name="Text Box 26"/>
          <p:cNvSpPr txBox="1">
            <a:spLocks noChangeArrowheads="1"/>
          </p:cNvSpPr>
          <p:nvPr/>
        </p:nvSpPr>
        <p:spPr bwMode="auto">
          <a:xfrm>
            <a:off x="7239001" y="1676400"/>
            <a:ext cx="2911475"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400" dirty="0">
                <a:latin typeface="+mn-lt"/>
              </a:rPr>
              <a:t>Loader must adjust every address in the absolute module when placed in memory</a:t>
            </a:r>
          </a:p>
        </p:txBody>
      </p:sp>
      <p:sp>
        <p:nvSpPr>
          <p:cNvPr id="815132" name="Text Box 28"/>
          <p:cNvSpPr txBox="1">
            <a:spLocks noChangeArrowheads="1"/>
          </p:cNvSpPr>
          <p:nvPr/>
        </p:nvSpPr>
        <p:spPr bwMode="auto">
          <a:xfrm>
            <a:off x="7239000" y="4495800"/>
            <a:ext cx="3048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800" dirty="0">
                <a:solidFill>
                  <a:srgbClr val="FF0000"/>
                </a:solidFill>
                <a:latin typeface="+mn-lt"/>
              </a:rPr>
              <a:t>Q4: Pros and Cons?</a:t>
            </a:r>
          </a:p>
        </p:txBody>
      </p:sp>
    </p:spTree>
    <p:extLst>
      <p:ext uri="{BB962C8B-B14F-4D97-AF65-F5344CB8AC3E}">
        <p14:creationId xmlns:p14="http://schemas.microsoft.com/office/powerpoint/2010/main" val="3401522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5132"/>
                                        </p:tgtEl>
                                        <p:attrNameLst>
                                          <p:attrName>style.visibility</p:attrName>
                                        </p:attrNameLst>
                                      </p:cBhvr>
                                      <p:to>
                                        <p:strVal val="visible"/>
                                      </p:to>
                                    </p:set>
                                    <p:animEffect transition="in" filter="blinds(horizontal)">
                                      <p:cBhvr>
                                        <p:cTn id="7" dur="500"/>
                                        <p:tgtEl>
                                          <p:spTgt spid="815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1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ChangeArrowheads="1"/>
          </p:cNvSpPr>
          <p:nvPr/>
        </p:nvSpPr>
        <p:spPr bwMode="auto">
          <a:xfrm>
            <a:off x="1524000" y="609600"/>
            <a:ext cx="8991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Fixed-Partition Memory Worst-Fit</a:t>
            </a:r>
          </a:p>
        </p:txBody>
      </p:sp>
      <p:sp>
        <p:nvSpPr>
          <p:cNvPr id="816131" name="Rectangle 3"/>
          <p:cNvSpPr>
            <a:spLocks noChangeArrowheads="1"/>
          </p:cNvSpPr>
          <p:nvPr/>
        </p:nvSpPr>
        <p:spPr bwMode="auto">
          <a:xfrm>
            <a:off x="2971800" y="19050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16132" name="Rectangle 4"/>
          <p:cNvSpPr>
            <a:spLocks noChangeArrowheads="1"/>
          </p:cNvSpPr>
          <p:nvPr/>
        </p:nvSpPr>
        <p:spPr bwMode="auto">
          <a:xfrm>
            <a:off x="2971800" y="19050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Operating</a:t>
            </a:r>
          </a:p>
          <a:p>
            <a:pPr algn="ctr" eaLnBrk="0" hangingPunct="0"/>
            <a:r>
              <a:rPr lang="en-US"/>
              <a:t>System</a:t>
            </a:r>
          </a:p>
        </p:txBody>
      </p:sp>
      <p:sp>
        <p:nvSpPr>
          <p:cNvPr id="816133" name="Rectangle 5"/>
          <p:cNvSpPr>
            <a:spLocks noChangeArrowheads="1"/>
          </p:cNvSpPr>
          <p:nvPr/>
        </p:nvSpPr>
        <p:spPr bwMode="auto">
          <a:xfrm>
            <a:off x="2971800" y="2590800"/>
            <a:ext cx="1676400" cy="1219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34" name="Rectangle 6"/>
          <p:cNvSpPr>
            <a:spLocks noChangeArrowheads="1"/>
          </p:cNvSpPr>
          <p:nvPr/>
        </p:nvSpPr>
        <p:spPr bwMode="auto">
          <a:xfrm>
            <a:off x="2971800" y="3810000"/>
            <a:ext cx="1676400" cy="914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35" name="Rectangle 7"/>
          <p:cNvSpPr>
            <a:spLocks noChangeArrowheads="1"/>
          </p:cNvSpPr>
          <p:nvPr/>
        </p:nvSpPr>
        <p:spPr bwMode="auto">
          <a:xfrm>
            <a:off x="2971800" y="4724400"/>
            <a:ext cx="16764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36" name="Rectangle 8"/>
          <p:cNvSpPr>
            <a:spLocks noChangeArrowheads="1"/>
          </p:cNvSpPr>
          <p:nvPr/>
        </p:nvSpPr>
        <p:spPr bwMode="auto">
          <a:xfrm>
            <a:off x="2971800" y="5410200"/>
            <a:ext cx="1676400"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37" name="Text Box 9"/>
          <p:cNvSpPr txBox="1">
            <a:spLocks noChangeArrowheads="1"/>
          </p:cNvSpPr>
          <p:nvPr/>
        </p:nvSpPr>
        <p:spPr bwMode="auto">
          <a:xfrm>
            <a:off x="3124201" y="54102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3</a:t>
            </a:r>
          </a:p>
        </p:txBody>
      </p:sp>
      <p:sp>
        <p:nvSpPr>
          <p:cNvPr id="816138" name="Text Box 10"/>
          <p:cNvSpPr txBox="1">
            <a:spLocks noChangeArrowheads="1"/>
          </p:cNvSpPr>
          <p:nvPr/>
        </p:nvSpPr>
        <p:spPr bwMode="auto">
          <a:xfrm>
            <a:off x="3124201" y="4876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2</a:t>
            </a:r>
          </a:p>
        </p:txBody>
      </p:sp>
      <p:sp>
        <p:nvSpPr>
          <p:cNvPr id="816139" name="Text Box 11"/>
          <p:cNvSpPr txBox="1">
            <a:spLocks noChangeArrowheads="1"/>
          </p:cNvSpPr>
          <p:nvPr/>
        </p:nvSpPr>
        <p:spPr bwMode="auto">
          <a:xfrm>
            <a:off x="3124201" y="39624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1</a:t>
            </a:r>
          </a:p>
        </p:txBody>
      </p:sp>
      <p:sp>
        <p:nvSpPr>
          <p:cNvPr id="816140" name="Text Box 12"/>
          <p:cNvSpPr txBox="1">
            <a:spLocks noChangeArrowheads="1"/>
          </p:cNvSpPr>
          <p:nvPr/>
        </p:nvSpPr>
        <p:spPr bwMode="auto">
          <a:xfrm>
            <a:off x="3124201" y="2971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0</a:t>
            </a:r>
          </a:p>
        </p:txBody>
      </p:sp>
      <p:sp>
        <p:nvSpPr>
          <p:cNvPr id="816141" name="Text Box 13"/>
          <p:cNvSpPr txBox="1">
            <a:spLocks noChangeArrowheads="1"/>
          </p:cNvSpPr>
          <p:nvPr/>
        </p:nvSpPr>
        <p:spPr bwMode="auto">
          <a:xfrm>
            <a:off x="4800601" y="29718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0</a:t>
            </a:r>
            <a:endParaRPr lang="en-US"/>
          </a:p>
        </p:txBody>
      </p:sp>
      <p:sp>
        <p:nvSpPr>
          <p:cNvPr id="816142" name="Text Box 14"/>
          <p:cNvSpPr txBox="1">
            <a:spLocks noChangeArrowheads="1"/>
          </p:cNvSpPr>
          <p:nvPr/>
        </p:nvSpPr>
        <p:spPr bwMode="auto">
          <a:xfrm>
            <a:off x="4800601" y="39624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1</a:t>
            </a:r>
            <a:endParaRPr lang="en-US"/>
          </a:p>
        </p:txBody>
      </p:sp>
      <p:sp>
        <p:nvSpPr>
          <p:cNvPr id="816143" name="Text Box 15"/>
          <p:cNvSpPr txBox="1">
            <a:spLocks noChangeArrowheads="1"/>
          </p:cNvSpPr>
          <p:nvPr/>
        </p:nvSpPr>
        <p:spPr bwMode="auto">
          <a:xfrm>
            <a:off x="4800601" y="48006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2</a:t>
            </a:r>
            <a:endParaRPr lang="en-US"/>
          </a:p>
        </p:txBody>
      </p:sp>
      <p:sp>
        <p:nvSpPr>
          <p:cNvPr id="816144" name="Text Box 16"/>
          <p:cNvSpPr txBox="1">
            <a:spLocks noChangeArrowheads="1"/>
          </p:cNvSpPr>
          <p:nvPr/>
        </p:nvSpPr>
        <p:spPr bwMode="auto">
          <a:xfrm>
            <a:off x="4800601" y="54102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3</a:t>
            </a:r>
            <a:endParaRPr lang="en-US"/>
          </a:p>
        </p:txBody>
      </p:sp>
      <p:sp>
        <p:nvSpPr>
          <p:cNvPr id="816145" name="Line 17"/>
          <p:cNvSpPr>
            <a:spLocks noChangeShapeType="1"/>
          </p:cNvSpPr>
          <p:nvPr/>
        </p:nvSpPr>
        <p:spPr bwMode="auto">
          <a:xfrm>
            <a:off x="4724400" y="25908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46" name="Line 18"/>
          <p:cNvSpPr>
            <a:spLocks noChangeShapeType="1"/>
          </p:cNvSpPr>
          <p:nvPr/>
        </p:nvSpPr>
        <p:spPr bwMode="auto">
          <a:xfrm>
            <a:off x="4724400" y="38100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47" name="Line 19"/>
          <p:cNvSpPr>
            <a:spLocks noChangeShapeType="1"/>
          </p:cNvSpPr>
          <p:nvPr/>
        </p:nvSpPr>
        <p:spPr bwMode="auto">
          <a:xfrm>
            <a:off x="4724400" y="47244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48" name="Line 20"/>
          <p:cNvSpPr>
            <a:spLocks noChangeShapeType="1"/>
          </p:cNvSpPr>
          <p:nvPr/>
        </p:nvSpPr>
        <p:spPr bwMode="auto">
          <a:xfrm>
            <a:off x="4724400" y="54102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49" name="Line 21"/>
          <p:cNvSpPr>
            <a:spLocks noChangeShapeType="1"/>
          </p:cNvSpPr>
          <p:nvPr/>
        </p:nvSpPr>
        <p:spPr bwMode="auto">
          <a:xfrm>
            <a:off x="4724400" y="59436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50" name="Rectangle 22"/>
          <p:cNvSpPr>
            <a:spLocks noChangeArrowheads="1"/>
          </p:cNvSpPr>
          <p:nvPr/>
        </p:nvSpPr>
        <p:spPr bwMode="auto">
          <a:xfrm>
            <a:off x="2971800" y="25908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6151" name="Text Box 23"/>
          <p:cNvSpPr txBox="1">
            <a:spLocks noChangeArrowheads="1"/>
          </p:cNvSpPr>
          <p:nvPr/>
        </p:nvSpPr>
        <p:spPr bwMode="auto">
          <a:xfrm>
            <a:off x="3581400" y="2667000"/>
            <a:ext cx="3465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a:t>
            </a:r>
            <a:endParaRPr lang="en-US"/>
          </a:p>
        </p:txBody>
      </p:sp>
      <p:sp>
        <p:nvSpPr>
          <p:cNvPr id="816153" name="Text Box 25"/>
          <p:cNvSpPr txBox="1">
            <a:spLocks noChangeArrowheads="1"/>
          </p:cNvSpPr>
          <p:nvPr/>
        </p:nvSpPr>
        <p:spPr bwMode="auto">
          <a:xfrm>
            <a:off x="6477000" y="2133600"/>
            <a:ext cx="32004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800" dirty="0">
                <a:solidFill>
                  <a:srgbClr val="FF0000"/>
                </a:solidFill>
                <a:latin typeface="+mn-lt"/>
              </a:rPr>
              <a:t>Q5: Pros and Cons?</a:t>
            </a:r>
          </a:p>
        </p:txBody>
      </p:sp>
    </p:spTree>
    <p:extLst>
      <p:ext uri="{BB962C8B-B14F-4D97-AF65-F5344CB8AC3E}">
        <p14:creationId xmlns:p14="http://schemas.microsoft.com/office/powerpoint/2010/main" val="1162458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ChangeArrowheads="1"/>
          </p:cNvSpPr>
          <p:nvPr/>
        </p:nvSpPr>
        <p:spPr bwMode="auto">
          <a:xfrm>
            <a:off x="1524000" y="609600"/>
            <a:ext cx="9144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Fixed-Partition Memory First-Fit</a:t>
            </a:r>
          </a:p>
        </p:txBody>
      </p:sp>
      <p:sp>
        <p:nvSpPr>
          <p:cNvPr id="817155" name="Rectangle 3"/>
          <p:cNvSpPr>
            <a:spLocks noChangeArrowheads="1"/>
          </p:cNvSpPr>
          <p:nvPr/>
        </p:nvSpPr>
        <p:spPr bwMode="auto">
          <a:xfrm>
            <a:off x="2846388" y="19050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17156" name="Rectangle 4"/>
          <p:cNvSpPr>
            <a:spLocks noChangeArrowheads="1"/>
          </p:cNvSpPr>
          <p:nvPr/>
        </p:nvSpPr>
        <p:spPr bwMode="auto">
          <a:xfrm>
            <a:off x="2846388" y="19050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Operating</a:t>
            </a:r>
          </a:p>
          <a:p>
            <a:pPr algn="ctr" eaLnBrk="0" hangingPunct="0"/>
            <a:r>
              <a:rPr lang="en-US"/>
              <a:t>System</a:t>
            </a:r>
          </a:p>
        </p:txBody>
      </p:sp>
      <p:sp>
        <p:nvSpPr>
          <p:cNvPr id="817157" name="Rectangle 5"/>
          <p:cNvSpPr>
            <a:spLocks noChangeArrowheads="1"/>
          </p:cNvSpPr>
          <p:nvPr/>
        </p:nvSpPr>
        <p:spPr bwMode="auto">
          <a:xfrm>
            <a:off x="2846388" y="2590800"/>
            <a:ext cx="1676400" cy="1219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58" name="Rectangle 6"/>
          <p:cNvSpPr>
            <a:spLocks noChangeArrowheads="1"/>
          </p:cNvSpPr>
          <p:nvPr/>
        </p:nvSpPr>
        <p:spPr bwMode="auto">
          <a:xfrm>
            <a:off x="2846388" y="3810000"/>
            <a:ext cx="1676400" cy="914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59" name="Rectangle 7"/>
          <p:cNvSpPr>
            <a:spLocks noChangeArrowheads="1"/>
          </p:cNvSpPr>
          <p:nvPr/>
        </p:nvSpPr>
        <p:spPr bwMode="auto">
          <a:xfrm>
            <a:off x="2846388" y="4724400"/>
            <a:ext cx="16764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60" name="Rectangle 8"/>
          <p:cNvSpPr>
            <a:spLocks noChangeArrowheads="1"/>
          </p:cNvSpPr>
          <p:nvPr/>
        </p:nvSpPr>
        <p:spPr bwMode="auto">
          <a:xfrm>
            <a:off x="2846388" y="5410200"/>
            <a:ext cx="1676400"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61" name="Text Box 9"/>
          <p:cNvSpPr txBox="1">
            <a:spLocks noChangeArrowheads="1"/>
          </p:cNvSpPr>
          <p:nvPr/>
        </p:nvSpPr>
        <p:spPr bwMode="auto">
          <a:xfrm>
            <a:off x="2998789" y="54102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3</a:t>
            </a:r>
          </a:p>
        </p:txBody>
      </p:sp>
      <p:sp>
        <p:nvSpPr>
          <p:cNvPr id="817162" name="Text Box 10"/>
          <p:cNvSpPr txBox="1">
            <a:spLocks noChangeArrowheads="1"/>
          </p:cNvSpPr>
          <p:nvPr/>
        </p:nvSpPr>
        <p:spPr bwMode="auto">
          <a:xfrm>
            <a:off x="2998789" y="4876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2</a:t>
            </a:r>
          </a:p>
        </p:txBody>
      </p:sp>
      <p:sp>
        <p:nvSpPr>
          <p:cNvPr id="817163" name="Text Box 11"/>
          <p:cNvSpPr txBox="1">
            <a:spLocks noChangeArrowheads="1"/>
          </p:cNvSpPr>
          <p:nvPr/>
        </p:nvSpPr>
        <p:spPr bwMode="auto">
          <a:xfrm>
            <a:off x="2998789" y="39624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1</a:t>
            </a:r>
          </a:p>
        </p:txBody>
      </p:sp>
      <p:sp>
        <p:nvSpPr>
          <p:cNvPr id="817164" name="Text Box 12"/>
          <p:cNvSpPr txBox="1">
            <a:spLocks noChangeArrowheads="1"/>
          </p:cNvSpPr>
          <p:nvPr/>
        </p:nvSpPr>
        <p:spPr bwMode="auto">
          <a:xfrm>
            <a:off x="2998789" y="2971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0</a:t>
            </a:r>
          </a:p>
        </p:txBody>
      </p:sp>
      <p:sp>
        <p:nvSpPr>
          <p:cNvPr id="817165" name="Text Box 13"/>
          <p:cNvSpPr txBox="1">
            <a:spLocks noChangeArrowheads="1"/>
          </p:cNvSpPr>
          <p:nvPr/>
        </p:nvSpPr>
        <p:spPr bwMode="auto">
          <a:xfrm>
            <a:off x="4675188" y="29718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0</a:t>
            </a:r>
            <a:endParaRPr lang="en-US"/>
          </a:p>
        </p:txBody>
      </p:sp>
      <p:sp>
        <p:nvSpPr>
          <p:cNvPr id="817166" name="Text Box 14"/>
          <p:cNvSpPr txBox="1">
            <a:spLocks noChangeArrowheads="1"/>
          </p:cNvSpPr>
          <p:nvPr/>
        </p:nvSpPr>
        <p:spPr bwMode="auto">
          <a:xfrm>
            <a:off x="4675188" y="39624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1</a:t>
            </a:r>
            <a:endParaRPr lang="en-US"/>
          </a:p>
        </p:txBody>
      </p:sp>
      <p:sp>
        <p:nvSpPr>
          <p:cNvPr id="817167" name="Text Box 15"/>
          <p:cNvSpPr txBox="1">
            <a:spLocks noChangeArrowheads="1"/>
          </p:cNvSpPr>
          <p:nvPr/>
        </p:nvSpPr>
        <p:spPr bwMode="auto">
          <a:xfrm>
            <a:off x="4675188" y="48006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2</a:t>
            </a:r>
            <a:endParaRPr lang="en-US"/>
          </a:p>
        </p:txBody>
      </p:sp>
      <p:sp>
        <p:nvSpPr>
          <p:cNvPr id="817168" name="Text Box 16"/>
          <p:cNvSpPr txBox="1">
            <a:spLocks noChangeArrowheads="1"/>
          </p:cNvSpPr>
          <p:nvPr/>
        </p:nvSpPr>
        <p:spPr bwMode="auto">
          <a:xfrm>
            <a:off x="4675188" y="54102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3</a:t>
            </a:r>
            <a:endParaRPr lang="en-US"/>
          </a:p>
        </p:txBody>
      </p:sp>
      <p:sp>
        <p:nvSpPr>
          <p:cNvPr id="817169" name="Line 17"/>
          <p:cNvSpPr>
            <a:spLocks noChangeShapeType="1"/>
          </p:cNvSpPr>
          <p:nvPr/>
        </p:nvSpPr>
        <p:spPr bwMode="auto">
          <a:xfrm>
            <a:off x="4598988" y="25908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0" name="Line 18"/>
          <p:cNvSpPr>
            <a:spLocks noChangeShapeType="1"/>
          </p:cNvSpPr>
          <p:nvPr/>
        </p:nvSpPr>
        <p:spPr bwMode="auto">
          <a:xfrm>
            <a:off x="4598988" y="38100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1" name="Line 19"/>
          <p:cNvSpPr>
            <a:spLocks noChangeShapeType="1"/>
          </p:cNvSpPr>
          <p:nvPr/>
        </p:nvSpPr>
        <p:spPr bwMode="auto">
          <a:xfrm>
            <a:off x="4598988" y="47244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2" name="Line 20"/>
          <p:cNvSpPr>
            <a:spLocks noChangeShapeType="1"/>
          </p:cNvSpPr>
          <p:nvPr/>
        </p:nvSpPr>
        <p:spPr bwMode="auto">
          <a:xfrm>
            <a:off x="4598988" y="54102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3" name="Line 21"/>
          <p:cNvSpPr>
            <a:spLocks noChangeShapeType="1"/>
          </p:cNvSpPr>
          <p:nvPr/>
        </p:nvSpPr>
        <p:spPr bwMode="auto">
          <a:xfrm>
            <a:off x="4598988" y="59436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4" name="Rectangle 22"/>
          <p:cNvSpPr>
            <a:spLocks noChangeArrowheads="1"/>
          </p:cNvSpPr>
          <p:nvPr/>
        </p:nvSpPr>
        <p:spPr bwMode="auto">
          <a:xfrm>
            <a:off x="2846388" y="25908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7175" name="Text Box 23"/>
          <p:cNvSpPr txBox="1">
            <a:spLocks noChangeArrowheads="1"/>
          </p:cNvSpPr>
          <p:nvPr/>
        </p:nvSpPr>
        <p:spPr bwMode="auto">
          <a:xfrm>
            <a:off x="3455988" y="2667000"/>
            <a:ext cx="3465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a:t>
            </a:r>
            <a:endParaRPr lang="en-US"/>
          </a:p>
        </p:txBody>
      </p:sp>
      <p:sp>
        <p:nvSpPr>
          <p:cNvPr id="817177" name="Text Box 25"/>
          <p:cNvSpPr txBox="1">
            <a:spLocks noChangeArrowheads="1"/>
          </p:cNvSpPr>
          <p:nvPr/>
        </p:nvSpPr>
        <p:spPr bwMode="auto">
          <a:xfrm>
            <a:off x="6477000" y="2133600"/>
            <a:ext cx="32004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800" dirty="0">
                <a:solidFill>
                  <a:srgbClr val="FF0000"/>
                </a:solidFill>
                <a:latin typeface="+mn-lt"/>
              </a:rPr>
              <a:t>Q6: Pros and Cons?</a:t>
            </a:r>
          </a:p>
        </p:txBody>
      </p:sp>
    </p:spTree>
    <p:extLst>
      <p:ext uri="{BB962C8B-B14F-4D97-AF65-F5344CB8AC3E}">
        <p14:creationId xmlns:p14="http://schemas.microsoft.com/office/powerpoint/2010/main" val="2902172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ChangeArrowheads="1"/>
          </p:cNvSpPr>
          <p:nvPr/>
        </p:nvSpPr>
        <p:spPr bwMode="auto">
          <a:xfrm>
            <a:off x="1524000" y="457200"/>
            <a:ext cx="8686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400" dirty="0">
                <a:solidFill>
                  <a:srgbClr val="0000FF"/>
                </a:solidFill>
                <a:latin typeface="+mj-lt"/>
              </a:rPr>
              <a:t>Fixed-Partition Memory Next-Fit</a:t>
            </a:r>
          </a:p>
        </p:txBody>
      </p:sp>
      <p:sp>
        <p:nvSpPr>
          <p:cNvPr id="818179" name="Rectangle 3"/>
          <p:cNvSpPr>
            <a:spLocks noChangeArrowheads="1"/>
          </p:cNvSpPr>
          <p:nvPr/>
        </p:nvSpPr>
        <p:spPr bwMode="auto">
          <a:xfrm>
            <a:off x="3352800" y="1905000"/>
            <a:ext cx="1676400" cy="40386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en-US"/>
          </a:p>
        </p:txBody>
      </p:sp>
      <p:sp>
        <p:nvSpPr>
          <p:cNvPr id="818180" name="Rectangle 4"/>
          <p:cNvSpPr>
            <a:spLocks noChangeArrowheads="1"/>
          </p:cNvSpPr>
          <p:nvPr/>
        </p:nvSpPr>
        <p:spPr bwMode="auto">
          <a:xfrm>
            <a:off x="3352800" y="1905000"/>
            <a:ext cx="1676400" cy="685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t>Operating</a:t>
            </a:r>
          </a:p>
          <a:p>
            <a:pPr algn="ctr" eaLnBrk="0" hangingPunct="0"/>
            <a:r>
              <a:rPr lang="en-US"/>
              <a:t>System</a:t>
            </a:r>
          </a:p>
        </p:txBody>
      </p:sp>
      <p:sp>
        <p:nvSpPr>
          <p:cNvPr id="818181" name="Rectangle 5"/>
          <p:cNvSpPr>
            <a:spLocks noChangeArrowheads="1"/>
          </p:cNvSpPr>
          <p:nvPr/>
        </p:nvSpPr>
        <p:spPr bwMode="auto">
          <a:xfrm>
            <a:off x="3352800" y="2590800"/>
            <a:ext cx="1676400" cy="12192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82" name="Rectangle 6"/>
          <p:cNvSpPr>
            <a:spLocks noChangeArrowheads="1"/>
          </p:cNvSpPr>
          <p:nvPr/>
        </p:nvSpPr>
        <p:spPr bwMode="auto">
          <a:xfrm>
            <a:off x="3352800" y="3810000"/>
            <a:ext cx="1676400" cy="914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83" name="Rectangle 7"/>
          <p:cNvSpPr>
            <a:spLocks noChangeArrowheads="1"/>
          </p:cNvSpPr>
          <p:nvPr/>
        </p:nvSpPr>
        <p:spPr bwMode="auto">
          <a:xfrm>
            <a:off x="3352800" y="4724400"/>
            <a:ext cx="1676400" cy="6858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84" name="Rectangle 8"/>
          <p:cNvSpPr>
            <a:spLocks noChangeArrowheads="1"/>
          </p:cNvSpPr>
          <p:nvPr/>
        </p:nvSpPr>
        <p:spPr bwMode="auto">
          <a:xfrm>
            <a:off x="3352800" y="5410200"/>
            <a:ext cx="1676400" cy="5334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85" name="Text Box 9"/>
          <p:cNvSpPr txBox="1">
            <a:spLocks noChangeArrowheads="1"/>
          </p:cNvSpPr>
          <p:nvPr/>
        </p:nvSpPr>
        <p:spPr bwMode="auto">
          <a:xfrm>
            <a:off x="3505201" y="54102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3</a:t>
            </a:r>
          </a:p>
        </p:txBody>
      </p:sp>
      <p:sp>
        <p:nvSpPr>
          <p:cNvPr id="818186" name="Text Box 10"/>
          <p:cNvSpPr txBox="1">
            <a:spLocks noChangeArrowheads="1"/>
          </p:cNvSpPr>
          <p:nvPr/>
        </p:nvSpPr>
        <p:spPr bwMode="auto">
          <a:xfrm>
            <a:off x="3505201" y="4876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2</a:t>
            </a:r>
          </a:p>
        </p:txBody>
      </p:sp>
      <p:sp>
        <p:nvSpPr>
          <p:cNvPr id="818187" name="Text Box 11"/>
          <p:cNvSpPr txBox="1">
            <a:spLocks noChangeArrowheads="1"/>
          </p:cNvSpPr>
          <p:nvPr/>
        </p:nvSpPr>
        <p:spPr bwMode="auto">
          <a:xfrm>
            <a:off x="3505201" y="39624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1</a:t>
            </a:r>
          </a:p>
        </p:txBody>
      </p:sp>
      <p:sp>
        <p:nvSpPr>
          <p:cNvPr id="818188" name="Text Box 12"/>
          <p:cNvSpPr txBox="1">
            <a:spLocks noChangeArrowheads="1"/>
          </p:cNvSpPr>
          <p:nvPr/>
        </p:nvSpPr>
        <p:spPr bwMode="auto">
          <a:xfrm>
            <a:off x="3505201" y="2971800"/>
            <a:ext cx="11079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Region 0</a:t>
            </a:r>
          </a:p>
        </p:txBody>
      </p:sp>
      <p:sp>
        <p:nvSpPr>
          <p:cNvPr id="818189" name="Text Box 13"/>
          <p:cNvSpPr txBox="1">
            <a:spLocks noChangeArrowheads="1"/>
          </p:cNvSpPr>
          <p:nvPr/>
        </p:nvSpPr>
        <p:spPr bwMode="auto">
          <a:xfrm>
            <a:off x="5181601" y="29718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0</a:t>
            </a:r>
            <a:endParaRPr lang="en-US"/>
          </a:p>
        </p:txBody>
      </p:sp>
      <p:sp>
        <p:nvSpPr>
          <p:cNvPr id="818190" name="Text Box 14"/>
          <p:cNvSpPr txBox="1">
            <a:spLocks noChangeArrowheads="1"/>
          </p:cNvSpPr>
          <p:nvPr/>
        </p:nvSpPr>
        <p:spPr bwMode="auto">
          <a:xfrm>
            <a:off x="5181601" y="39624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1</a:t>
            </a:r>
            <a:endParaRPr lang="en-US"/>
          </a:p>
        </p:txBody>
      </p:sp>
      <p:sp>
        <p:nvSpPr>
          <p:cNvPr id="818191" name="Text Box 15"/>
          <p:cNvSpPr txBox="1">
            <a:spLocks noChangeArrowheads="1"/>
          </p:cNvSpPr>
          <p:nvPr/>
        </p:nvSpPr>
        <p:spPr bwMode="auto">
          <a:xfrm>
            <a:off x="5181601" y="48006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2</a:t>
            </a:r>
            <a:endParaRPr lang="en-US"/>
          </a:p>
        </p:txBody>
      </p:sp>
      <p:sp>
        <p:nvSpPr>
          <p:cNvPr id="818192" name="Text Box 16"/>
          <p:cNvSpPr txBox="1">
            <a:spLocks noChangeArrowheads="1"/>
          </p:cNvSpPr>
          <p:nvPr/>
        </p:nvSpPr>
        <p:spPr bwMode="auto">
          <a:xfrm>
            <a:off x="5181601" y="5410200"/>
            <a:ext cx="43633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N</a:t>
            </a:r>
            <a:r>
              <a:rPr lang="en-US" baseline="-25000"/>
              <a:t>3</a:t>
            </a:r>
            <a:endParaRPr lang="en-US"/>
          </a:p>
        </p:txBody>
      </p:sp>
      <p:sp>
        <p:nvSpPr>
          <p:cNvPr id="818193" name="Line 17"/>
          <p:cNvSpPr>
            <a:spLocks noChangeShapeType="1"/>
          </p:cNvSpPr>
          <p:nvPr/>
        </p:nvSpPr>
        <p:spPr bwMode="auto">
          <a:xfrm>
            <a:off x="5105400" y="25908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4" name="Line 18"/>
          <p:cNvSpPr>
            <a:spLocks noChangeShapeType="1"/>
          </p:cNvSpPr>
          <p:nvPr/>
        </p:nvSpPr>
        <p:spPr bwMode="auto">
          <a:xfrm>
            <a:off x="5105400" y="38100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5" name="Line 19"/>
          <p:cNvSpPr>
            <a:spLocks noChangeShapeType="1"/>
          </p:cNvSpPr>
          <p:nvPr/>
        </p:nvSpPr>
        <p:spPr bwMode="auto">
          <a:xfrm>
            <a:off x="5105400" y="47244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6" name="Line 20"/>
          <p:cNvSpPr>
            <a:spLocks noChangeShapeType="1"/>
          </p:cNvSpPr>
          <p:nvPr/>
        </p:nvSpPr>
        <p:spPr bwMode="auto">
          <a:xfrm>
            <a:off x="5105400" y="54102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7" name="Line 21"/>
          <p:cNvSpPr>
            <a:spLocks noChangeShapeType="1"/>
          </p:cNvSpPr>
          <p:nvPr/>
        </p:nvSpPr>
        <p:spPr bwMode="auto">
          <a:xfrm>
            <a:off x="5105400" y="5943600"/>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8" name="Rectangle 22"/>
          <p:cNvSpPr>
            <a:spLocks noChangeArrowheads="1"/>
          </p:cNvSpPr>
          <p:nvPr/>
        </p:nvSpPr>
        <p:spPr bwMode="auto">
          <a:xfrm>
            <a:off x="3352800" y="3810000"/>
            <a:ext cx="1676400" cy="609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199" name="Text Box 23"/>
          <p:cNvSpPr txBox="1">
            <a:spLocks noChangeArrowheads="1"/>
          </p:cNvSpPr>
          <p:nvPr/>
        </p:nvSpPr>
        <p:spPr bwMode="auto">
          <a:xfrm>
            <a:off x="3962400" y="3886200"/>
            <a:ext cx="3465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a:t>
            </a:r>
            <a:endParaRPr lang="en-US"/>
          </a:p>
        </p:txBody>
      </p:sp>
      <p:sp>
        <p:nvSpPr>
          <p:cNvPr id="818200" name="Rectangle 24"/>
          <p:cNvSpPr>
            <a:spLocks noChangeArrowheads="1"/>
          </p:cNvSpPr>
          <p:nvPr/>
        </p:nvSpPr>
        <p:spPr bwMode="auto">
          <a:xfrm>
            <a:off x="3352800" y="4724400"/>
            <a:ext cx="1676400" cy="3810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8201" name="Text Box 25"/>
          <p:cNvSpPr txBox="1">
            <a:spLocks noChangeArrowheads="1"/>
          </p:cNvSpPr>
          <p:nvPr/>
        </p:nvSpPr>
        <p:spPr bwMode="auto">
          <a:xfrm>
            <a:off x="4038601" y="4648200"/>
            <a:ext cx="54694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t>P</a:t>
            </a:r>
            <a:r>
              <a:rPr lang="en-US" baseline="-25000"/>
              <a:t>i+1</a:t>
            </a:r>
            <a:endParaRPr lang="en-US"/>
          </a:p>
        </p:txBody>
      </p:sp>
      <p:sp>
        <p:nvSpPr>
          <p:cNvPr id="818202" name="Text Box 26"/>
          <p:cNvSpPr txBox="1">
            <a:spLocks noChangeArrowheads="1"/>
          </p:cNvSpPr>
          <p:nvPr/>
        </p:nvSpPr>
        <p:spPr bwMode="auto">
          <a:xfrm>
            <a:off x="6096000" y="2743200"/>
            <a:ext cx="4419600" cy="10618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Fixed-Partition strategies were used in batch multiprogramming systems (</a:t>
            </a:r>
            <a:r>
              <a:rPr lang="en-US">
                <a:solidFill>
                  <a:srgbClr val="FF0000"/>
                </a:solidFill>
              </a:rPr>
              <a:t>why?</a:t>
            </a:r>
            <a:r>
              <a:rPr lang="en-US"/>
              <a:t>)</a:t>
            </a:r>
          </a:p>
          <a:p>
            <a:pPr>
              <a:spcBef>
                <a:spcPct val="50000"/>
              </a:spcBef>
            </a:pPr>
            <a:r>
              <a:rPr lang="en-US"/>
              <a:t>Not good for timesharing systems</a:t>
            </a:r>
          </a:p>
        </p:txBody>
      </p:sp>
      <p:sp>
        <p:nvSpPr>
          <p:cNvPr id="818203" name="Text Box 27"/>
          <p:cNvSpPr txBox="1">
            <a:spLocks noChangeArrowheads="1"/>
          </p:cNvSpPr>
          <p:nvPr/>
        </p:nvSpPr>
        <p:spPr bwMode="auto">
          <a:xfrm>
            <a:off x="6324600" y="1901371"/>
            <a:ext cx="31242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800" dirty="0">
                <a:solidFill>
                  <a:srgbClr val="FF0000"/>
                </a:solidFill>
                <a:latin typeface="+mn-lt"/>
              </a:rPr>
              <a:t>Q7: Pros and Cons?</a:t>
            </a:r>
          </a:p>
        </p:txBody>
      </p:sp>
    </p:spTree>
    <p:extLst>
      <p:ext uri="{BB962C8B-B14F-4D97-AF65-F5344CB8AC3E}">
        <p14:creationId xmlns:p14="http://schemas.microsoft.com/office/powerpoint/2010/main" val="18013670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914400"/>
          </a:xfrm>
        </p:spPr>
        <p:txBody>
          <a:bodyPr/>
          <a:lstStyle/>
          <a:p>
            <a:r>
              <a:rPr lang="en-US" dirty="0"/>
              <a:t>Fixed Partitioning</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67</a:t>
            </a:fld>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09800" y="1015456"/>
            <a:ext cx="7562850" cy="58425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2590800" y="1066801"/>
            <a:ext cx="7162800" cy="461665"/>
          </a:xfrm>
          <a:prstGeom prst="rect">
            <a:avLst/>
          </a:prstGeom>
          <a:noFill/>
        </p:spPr>
        <p:txBody>
          <a:bodyPr wrap="square" rtlCol="0">
            <a:spAutoFit/>
          </a:bodyPr>
          <a:lstStyle/>
          <a:p>
            <a:r>
              <a:rPr lang="en-US" sz="2400" dirty="0">
                <a:latin typeface="+mn-lt"/>
              </a:rPr>
              <a:t>Which design will you choose to implement? Why?</a:t>
            </a:r>
          </a:p>
        </p:txBody>
      </p:sp>
      <p:sp>
        <p:nvSpPr>
          <p:cNvPr id="6" name="Rectangle 5"/>
          <p:cNvSpPr/>
          <p:nvPr/>
        </p:nvSpPr>
        <p:spPr>
          <a:xfrm>
            <a:off x="5410200" y="1676400"/>
            <a:ext cx="2151038" cy="369332"/>
          </a:xfrm>
          <a:prstGeom prst="rect">
            <a:avLst/>
          </a:prstGeom>
        </p:spPr>
        <p:txBody>
          <a:bodyPr wrap="none">
            <a:spAutoFit/>
          </a:bodyPr>
          <a:lstStyle/>
          <a:p>
            <a:r>
              <a:rPr lang="en-US" b="1" dirty="0">
                <a:solidFill>
                  <a:srgbClr val="0000FF"/>
                </a:solidFill>
              </a:rPr>
              <a:t>Wasted Memory? </a:t>
            </a:r>
            <a:endParaRPr lang="en-US" dirty="0">
              <a:solidFill>
                <a:srgbClr val="0000FF"/>
              </a:solidFill>
            </a:endParaRPr>
          </a:p>
        </p:txBody>
      </p:sp>
      <p:sp>
        <p:nvSpPr>
          <p:cNvPr id="7" name="Rectangle 6"/>
          <p:cNvSpPr/>
          <p:nvPr/>
        </p:nvSpPr>
        <p:spPr>
          <a:xfrm>
            <a:off x="5417166" y="2057400"/>
            <a:ext cx="2646878" cy="369332"/>
          </a:xfrm>
          <a:prstGeom prst="rect">
            <a:avLst/>
          </a:prstGeom>
        </p:spPr>
        <p:txBody>
          <a:bodyPr wrap="none">
            <a:spAutoFit/>
          </a:bodyPr>
          <a:lstStyle/>
          <a:p>
            <a:r>
              <a:rPr lang="en-US" b="1" dirty="0">
                <a:solidFill>
                  <a:srgbClr val="0000FF"/>
                </a:solidFill>
              </a:rPr>
              <a:t>Overall Performance? </a:t>
            </a:r>
            <a:endParaRPr lang="en-US" dirty="0">
              <a:solidFill>
                <a:srgbClr val="0000FF"/>
              </a:solidFill>
            </a:endParaRPr>
          </a:p>
        </p:txBody>
      </p:sp>
    </p:spTree>
    <p:extLst>
      <p:ext uri="{BB962C8B-B14F-4D97-AF65-F5344CB8AC3E}">
        <p14:creationId xmlns:p14="http://schemas.microsoft.com/office/powerpoint/2010/main" val="1068841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4"/>
            <a:ext cx="7824788" cy="991547"/>
          </a:xfrm>
        </p:spPr>
        <p:txBody>
          <a:bodyPr/>
          <a:lstStyle/>
          <a:p>
            <a:pPr algn="ctr"/>
            <a:r>
              <a:rPr lang="en-US" dirty="0"/>
              <a:t>Dynamic Partitioning</a:t>
            </a:r>
          </a:p>
        </p:txBody>
      </p:sp>
      <p:sp>
        <p:nvSpPr>
          <p:cNvPr id="3" name="Content Placeholder 2"/>
          <p:cNvSpPr>
            <a:spLocks noGrp="1"/>
          </p:cNvSpPr>
          <p:nvPr>
            <p:ph idx="4294967295"/>
          </p:nvPr>
        </p:nvSpPr>
        <p:spPr>
          <a:xfrm>
            <a:off x="1981200" y="1752600"/>
            <a:ext cx="4800600" cy="4495800"/>
          </a:xfrm>
        </p:spPr>
        <p:txBody>
          <a:bodyPr>
            <a:noAutofit/>
          </a:bodyPr>
          <a:lstStyle/>
          <a:p>
            <a:r>
              <a:rPr lang="en-US" sz="2800" dirty="0"/>
              <a:t>Partitions are of </a:t>
            </a:r>
            <a:r>
              <a:rPr lang="en-US" sz="2800" dirty="0">
                <a:solidFill>
                  <a:srgbClr val="FF0000"/>
                </a:solidFill>
              </a:rPr>
              <a:t>variable length and number</a:t>
            </a:r>
          </a:p>
          <a:p>
            <a:endParaRPr lang="en-US" sz="2800" dirty="0">
              <a:solidFill>
                <a:srgbClr val="FF0000"/>
              </a:solidFill>
            </a:endParaRPr>
          </a:p>
          <a:p>
            <a:r>
              <a:rPr lang="en-US" sz="2800" dirty="0"/>
              <a:t>Process is allocated exactly as much memory as it requires</a:t>
            </a:r>
          </a:p>
          <a:p>
            <a:endParaRPr lang="en-US" sz="2800" dirty="0"/>
          </a:p>
          <a:p>
            <a:r>
              <a:rPr lang="en-US" sz="2800" dirty="0"/>
              <a:t>This technique was used by </a:t>
            </a:r>
            <a:r>
              <a:rPr lang="en-US" sz="2800" dirty="0">
                <a:solidFill>
                  <a:srgbClr val="0000FF"/>
                </a:solidFill>
              </a:rPr>
              <a:t>IBM</a:t>
            </a:r>
            <a:r>
              <a:rPr lang="en-US" sz="2800" dirty="0"/>
              <a:t>’s mainframe operating system, </a:t>
            </a:r>
            <a:r>
              <a:rPr lang="en-US" sz="2800" dirty="0">
                <a:solidFill>
                  <a:srgbClr val="0000FF"/>
                </a:solidFill>
              </a:rPr>
              <a:t>OS/MVT</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68</a:t>
            </a:fld>
            <a:endParaRPr lang="en-US" dirty="0"/>
          </a:p>
        </p:txBody>
      </p:sp>
      <p:pic>
        <p:nvPicPr>
          <p:cNvPr id="6" name="Picture 5"/>
          <p:cNvPicPr>
            <a:picLocks noChangeAspect="1"/>
          </p:cNvPicPr>
          <p:nvPr/>
        </p:nvPicPr>
        <p:blipFill>
          <a:blip r:embed="rId3"/>
          <a:stretch>
            <a:fillRect/>
          </a:stretch>
        </p:blipFill>
        <p:spPr>
          <a:xfrm>
            <a:off x="6933362" y="1676400"/>
            <a:ext cx="3429838" cy="4572000"/>
          </a:xfrm>
          <a:prstGeom prst="rect">
            <a:avLst/>
          </a:prstGeom>
        </p:spPr>
      </p:pic>
    </p:spTree>
    <p:extLst>
      <p:ext uri="{BB962C8B-B14F-4D97-AF65-F5344CB8AC3E}">
        <p14:creationId xmlns:p14="http://schemas.microsoft.com/office/powerpoint/2010/main" val="118206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69</a:t>
            </a:fld>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0"/>
            <a:ext cx="107442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1828800" y="5791201"/>
            <a:ext cx="6934200" cy="461665"/>
          </a:xfrm>
          <a:prstGeom prst="rect">
            <a:avLst/>
          </a:prstGeom>
          <a:noFill/>
        </p:spPr>
        <p:txBody>
          <a:bodyPr wrap="square" rtlCol="0">
            <a:spAutoFit/>
          </a:bodyPr>
          <a:lstStyle/>
          <a:p>
            <a:r>
              <a:rPr lang="en-US" sz="2400" dirty="0">
                <a:solidFill>
                  <a:srgbClr val="FF0000"/>
                </a:solidFill>
                <a:latin typeface="+mn-lt"/>
              </a:rPr>
              <a:t>Ex2: </a:t>
            </a:r>
            <a:r>
              <a:rPr lang="en-US" sz="2400" dirty="0">
                <a:latin typeface="+mn-lt"/>
              </a:rPr>
              <a:t>What is a problem with dynamic partitioning?</a:t>
            </a:r>
          </a:p>
        </p:txBody>
      </p:sp>
      <p:sp>
        <p:nvSpPr>
          <p:cNvPr id="6" name="TextBox 5"/>
          <p:cNvSpPr txBox="1"/>
          <p:nvPr/>
        </p:nvSpPr>
        <p:spPr>
          <a:xfrm>
            <a:off x="8763000" y="5791201"/>
            <a:ext cx="1676400" cy="461665"/>
          </a:xfrm>
          <a:prstGeom prst="rect">
            <a:avLst/>
          </a:prstGeom>
          <a:noFill/>
        </p:spPr>
        <p:txBody>
          <a:bodyPr wrap="square" rtlCol="0">
            <a:spAutoFit/>
          </a:bodyPr>
          <a:lstStyle/>
          <a:p>
            <a:r>
              <a:rPr lang="en-US" sz="2400" dirty="0">
                <a:solidFill>
                  <a:srgbClr val="FF0000"/>
                </a:solidFill>
                <a:latin typeface="Calibri"/>
                <a:cs typeface="Calibri"/>
              </a:rPr>
              <a:t>Small holes.</a:t>
            </a:r>
          </a:p>
        </p:txBody>
      </p:sp>
    </p:spTree>
    <p:extLst>
      <p:ext uri="{BB962C8B-B14F-4D97-AF65-F5344CB8AC3E}">
        <p14:creationId xmlns:p14="http://schemas.microsoft.com/office/powerpoint/2010/main" val="1169644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228601"/>
            <a:ext cx="7937500" cy="808037"/>
          </a:xfrm>
        </p:spPr>
        <p:txBody>
          <a:bodyPr/>
          <a:lstStyle/>
          <a:p>
            <a:pPr eaLnBrk="1" hangingPunct="1"/>
            <a:r>
              <a:rPr lang="en-US" dirty="0">
                <a:latin typeface="+mj-lt"/>
                <a:ea typeface="MS PGothic" charset="0"/>
              </a:rPr>
              <a:t>Deadlock Characterization</a:t>
            </a:r>
          </a:p>
        </p:txBody>
      </p:sp>
      <p:sp>
        <p:nvSpPr>
          <p:cNvPr id="7171" name="Rectangle 3"/>
          <p:cNvSpPr>
            <a:spLocks noGrp="1" noChangeArrowheads="1"/>
          </p:cNvSpPr>
          <p:nvPr>
            <p:ph type="body" idx="1"/>
          </p:nvPr>
        </p:nvSpPr>
        <p:spPr>
          <a:xfrm>
            <a:off x="1828800" y="1676400"/>
            <a:ext cx="8534400" cy="1219200"/>
          </a:xfrm>
        </p:spPr>
        <p:txBody>
          <a:bodyPr/>
          <a:lstStyle/>
          <a:p>
            <a:r>
              <a:rPr lang="en-US" dirty="0">
                <a:solidFill>
                  <a:srgbClr val="FF0000"/>
                </a:solidFill>
                <a:latin typeface="+mn-lt"/>
                <a:ea typeface="MS PGothic" charset="0"/>
              </a:rPr>
              <a:t>1. Mutual exclusion</a:t>
            </a:r>
            <a:r>
              <a:rPr lang="en-US" b="1" dirty="0">
                <a:latin typeface="+mn-lt"/>
                <a:ea typeface="MS PGothic" charset="0"/>
              </a:rPr>
              <a:t>:</a:t>
            </a:r>
            <a:r>
              <a:rPr lang="en-US" dirty="0">
                <a:latin typeface="+mn-lt"/>
                <a:ea typeface="MS PGothic" charset="0"/>
              </a:rPr>
              <a:t>  only one process at a time can use a resource</a:t>
            </a:r>
          </a:p>
          <a:p>
            <a:pPr marL="0" indent="0">
              <a:buNone/>
            </a:pPr>
            <a:endParaRPr lang="en-US" sz="2400" dirty="0">
              <a:latin typeface="+mn-lt"/>
              <a:ea typeface="MS PGothic" charset="0"/>
            </a:endParaRPr>
          </a:p>
        </p:txBody>
      </p:sp>
      <p:sp>
        <p:nvSpPr>
          <p:cNvPr id="7172" name="Text Box 5"/>
          <p:cNvSpPr txBox="1">
            <a:spLocks noChangeArrowheads="1"/>
          </p:cNvSpPr>
          <p:nvPr/>
        </p:nvSpPr>
        <p:spPr bwMode="auto">
          <a:xfrm>
            <a:off x="1752600" y="1112222"/>
            <a:ext cx="891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2800" dirty="0">
                <a:latin typeface="+mn-lt"/>
              </a:rPr>
              <a:t>Deadlock can arise if four conditions hold simultaneously.</a:t>
            </a:r>
          </a:p>
        </p:txBody>
      </p:sp>
      <p:pic>
        <p:nvPicPr>
          <p:cNvPr id="2" name="Picture 1"/>
          <p:cNvPicPr>
            <a:picLocks noChangeAspect="1"/>
          </p:cNvPicPr>
          <p:nvPr/>
        </p:nvPicPr>
        <p:blipFill>
          <a:blip r:embed="rId3"/>
          <a:stretch>
            <a:fillRect/>
          </a:stretch>
        </p:blipFill>
        <p:spPr>
          <a:xfrm>
            <a:off x="3429000" y="2667000"/>
            <a:ext cx="5283200" cy="3962400"/>
          </a:xfrm>
          <a:prstGeom prst="rect">
            <a:avLst/>
          </a:prstGeom>
        </p:spPr>
      </p:pic>
    </p:spTree>
    <p:extLst>
      <p:ext uri="{BB962C8B-B14F-4D97-AF65-F5344CB8AC3E}">
        <p14:creationId xmlns:p14="http://schemas.microsoft.com/office/powerpoint/2010/main" val="128684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067748"/>
          </a:xfrm>
        </p:spPr>
        <p:txBody>
          <a:bodyPr/>
          <a:lstStyle/>
          <a:p>
            <a:pPr algn="ctr"/>
            <a:r>
              <a:rPr lang="en-NZ" dirty="0"/>
              <a:t>What is a solution to the  fragmentation problem?</a:t>
            </a:r>
          </a:p>
        </p:txBody>
      </p:sp>
      <p:graphicFrame>
        <p:nvGraphicFramePr>
          <p:cNvPr id="4" name="Diagram 3"/>
          <p:cNvGraphicFramePr/>
          <p:nvPr>
            <p:extLst>
              <p:ext uri="{D42A27DB-BD31-4B8C-83A1-F6EECF244321}">
                <p14:modId xmlns:p14="http://schemas.microsoft.com/office/powerpoint/2010/main" val="2762888457"/>
              </p:ext>
            </p:extLst>
          </p:nvPr>
        </p:nvGraphicFramePr>
        <p:xfrm>
          <a:off x="2029792" y="1940684"/>
          <a:ext cx="8077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a:xfrm>
            <a:off x="1905000" y="5562601"/>
            <a:ext cx="990600" cy="365125"/>
          </a:xfrm>
        </p:spPr>
        <p:txBody>
          <a:bodyPr/>
          <a:lstStyle/>
          <a:p>
            <a:pPr>
              <a:defRPr/>
            </a:pPr>
            <a:fld id="{97012834-41A2-49E3-8762-B14EE3F5CFB1}" type="slidenum">
              <a:rPr lang="en-US" smtClean="0"/>
              <a:pPr>
                <a:defRPr/>
              </a:pPr>
              <a:t>70</a:t>
            </a:fld>
            <a:endParaRPr lang="en-US" dirty="0"/>
          </a:p>
        </p:txBody>
      </p:sp>
    </p:spTree>
    <p:extLst>
      <p:ext uri="{BB962C8B-B14F-4D97-AF65-F5344CB8AC3E}">
        <p14:creationId xmlns:p14="http://schemas.microsoft.com/office/powerpoint/2010/main" val="2682128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1"/>
            <a:ext cx="7824788" cy="1143947"/>
          </a:xfrm>
        </p:spPr>
        <p:txBody>
          <a:bodyPr/>
          <a:lstStyle/>
          <a:p>
            <a:pPr algn="ctr"/>
            <a:r>
              <a:rPr lang="en-US" dirty="0"/>
              <a:t>Placement Algorithms</a:t>
            </a:r>
          </a:p>
        </p:txBody>
      </p:sp>
      <p:graphicFrame>
        <p:nvGraphicFramePr>
          <p:cNvPr id="4" name="Diagram 3"/>
          <p:cNvGraphicFramePr/>
          <p:nvPr>
            <p:extLst>
              <p:ext uri="{D42A27DB-BD31-4B8C-83A1-F6EECF244321}">
                <p14:modId xmlns:p14="http://schemas.microsoft.com/office/powerpoint/2010/main" val="4283179211"/>
              </p:ext>
            </p:extLst>
          </p:nvPr>
        </p:nvGraphicFramePr>
        <p:xfrm>
          <a:off x="2057400" y="1524000"/>
          <a:ext cx="8153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71</a:t>
            </a:fld>
            <a:endParaRPr lang="en-US" dirty="0"/>
          </a:p>
        </p:txBody>
      </p:sp>
    </p:spTree>
    <p:extLst>
      <p:ext uri="{BB962C8B-B14F-4D97-AF65-F5344CB8AC3E}">
        <p14:creationId xmlns:p14="http://schemas.microsoft.com/office/powerpoint/2010/main" val="391753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72</a:t>
            </a:fld>
            <a:endParaRPr lang="en-US" dirty="0"/>
          </a:p>
        </p:txBody>
      </p:sp>
      <p:sp useBgFill="1">
        <p:nvSpPr>
          <p:cNvPr id="4" name="TextBox 3"/>
          <p:cNvSpPr txBox="1"/>
          <p:nvPr/>
        </p:nvSpPr>
        <p:spPr>
          <a:xfrm>
            <a:off x="6019800" y="592666"/>
            <a:ext cx="3657600" cy="369332"/>
          </a:xfrm>
          <a:prstGeom prst="rect">
            <a:avLst/>
          </a:prstGeom>
        </p:spPr>
        <p:txBody>
          <a:bodyPr wrap="square" rtlCol="0">
            <a:spAutoFit/>
          </a:bodyPr>
          <a:lstStyle/>
          <a:p>
            <a:endParaRPr lang="en-US" dirty="0"/>
          </a:p>
        </p:txBody>
      </p:sp>
      <p:sp>
        <p:nvSpPr>
          <p:cNvPr id="3" name="TextBox 2"/>
          <p:cNvSpPr txBox="1"/>
          <p:nvPr/>
        </p:nvSpPr>
        <p:spPr>
          <a:xfrm>
            <a:off x="1905000" y="3048000"/>
            <a:ext cx="2590800" cy="1569660"/>
          </a:xfrm>
          <a:prstGeom prst="rect">
            <a:avLst/>
          </a:prstGeom>
          <a:noFill/>
        </p:spPr>
        <p:txBody>
          <a:bodyPr wrap="square" rtlCol="0">
            <a:spAutoFit/>
          </a:bodyPr>
          <a:lstStyle/>
          <a:p>
            <a:r>
              <a:rPr lang="en-US" sz="2400" dirty="0">
                <a:latin typeface="+mn-lt"/>
              </a:rPr>
              <a:t>Which slot do Best-Fit, First-Fit, and Next-Fit allocate for 16-MB block?</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82784" y="592666"/>
            <a:ext cx="5748192" cy="61129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013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1" y="381000"/>
            <a:ext cx="4903787" cy="838200"/>
          </a:xfrm>
        </p:spPr>
        <p:txBody>
          <a:bodyPr/>
          <a:lstStyle/>
          <a:p>
            <a:r>
              <a:rPr lang="en-US" dirty="0"/>
              <a:t>Buddy System</a:t>
            </a:r>
          </a:p>
        </p:txBody>
      </p:sp>
      <p:sp>
        <p:nvSpPr>
          <p:cNvPr id="3" name="Content Placeholder 2"/>
          <p:cNvSpPr>
            <a:spLocks noGrp="1"/>
          </p:cNvSpPr>
          <p:nvPr>
            <p:ph idx="4294967295"/>
          </p:nvPr>
        </p:nvSpPr>
        <p:spPr>
          <a:xfrm>
            <a:off x="1981200" y="1447800"/>
            <a:ext cx="7772400" cy="4495800"/>
          </a:xfrm>
        </p:spPr>
        <p:txBody>
          <a:bodyPr>
            <a:normAutofit lnSpcReduction="10000"/>
          </a:bodyPr>
          <a:lstStyle/>
          <a:p>
            <a:r>
              <a:rPr lang="en-US" sz="2800" dirty="0"/>
              <a:t>Comprised of </a:t>
            </a:r>
            <a:r>
              <a:rPr lang="en-US" sz="2800" dirty="0">
                <a:solidFill>
                  <a:srgbClr val="FF0000"/>
                </a:solidFill>
              </a:rPr>
              <a:t>fixed and dynamic</a:t>
            </a:r>
            <a:r>
              <a:rPr lang="en-US" sz="2800" dirty="0"/>
              <a:t> partitioning schemes</a:t>
            </a:r>
          </a:p>
          <a:p>
            <a:endParaRPr lang="en-US" sz="2800" dirty="0"/>
          </a:p>
          <a:p>
            <a:r>
              <a:rPr lang="en-US" sz="2800" dirty="0"/>
              <a:t>Space available for allocation is treated as a </a:t>
            </a:r>
            <a:r>
              <a:rPr lang="en-US" sz="2800" dirty="0">
                <a:solidFill>
                  <a:srgbClr val="FF0000"/>
                </a:solidFill>
              </a:rPr>
              <a:t>single block</a:t>
            </a:r>
          </a:p>
          <a:p>
            <a:endParaRPr lang="en-US" sz="2800" dirty="0">
              <a:solidFill>
                <a:srgbClr val="FF0000"/>
              </a:solidFill>
            </a:endParaRPr>
          </a:p>
          <a:p>
            <a:r>
              <a:rPr lang="en-US" sz="2800" dirty="0"/>
              <a:t>Memory blocks are available of size </a:t>
            </a:r>
            <a:r>
              <a:rPr lang="en-US" sz="2800" dirty="0">
                <a:solidFill>
                  <a:srgbClr val="FF0000"/>
                </a:solidFill>
              </a:rPr>
              <a:t>2</a:t>
            </a:r>
            <a:r>
              <a:rPr lang="en-US" sz="2800" i="1" baseline="30000" dirty="0">
                <a:solidFill>
                  <a:srgbClr val="FF0000"/>
                </a:solidFill>
              </a:rPr>
              <a:t>K</a:t>
            </a:r>
            <a:r>
              <a:rPr lang="en-US" sz="2800" i="1" dirty="0"/>
              <a:t> words, L ≤ K ≤ U, </a:t>
            </a:r>
            <a:r>
              <a:rPr lang="en-US" sz="2800" dirty="0"/>
              <a:t>where </a:t>
            </a:r>
          </a:p>
          <a:p>
            <a:pPr lvl="1">
              <a:buFont typeface="Courier New" panose="02070309020205020404" pitchFamily="49" charset="0"/>
              <a:buChar char="o"/>
            </a:pPr>
            <a:r>
              <a:rPr lang="en-US" sz="2400" dirty="0"/>
              <a:t>2</a:t>
            </a:r>
            <a:r>
              <a:rPr lang="en-US" sz="2400" i="1" baseline="30000" dirty="0"/>
              <a:t>L</a:t>
            </a:r>
            <a:r>
              <a:rPr lang="en-US" sz="2400" i="1" dirty="0"/>
              <a:t> = </a:t>
            </a:r>
            <a:r>
              <a:rPr lang="en-US" sz="2400" dirty="0"/>
              <a:t>smallest size block that is allocated </a:t>
            </a:r>
          </a:p>
          <a:p>
            <a:pPr lvl="1">
              <a:buFont typeface="Courier New" panose="02070309020205020404" pitchFamily="49" charset="0"/>
              <a:buChar char="o"/>
            </a:pPr>
            <a:r>
              <a:rPr lang="en-US" sz="2400" dirty="0"/>
              <a:t>2</a:t>
            </a:r>
            <a:r>
              <a:rPr lang="en-US" sz="2400" baseline="30000" dirty="0"/>
              <a:t>U</a:t>
            </a:r>
            <a:r>
              <a:rPr lang="en-US" sz="2400" dirty="0"/>
              <a:t> = largest size block that is allocated; generally 2</a:t>
            </a:r>
            <a:r>
              <a:rPr lang="en-US" sz="2400" baseline="30000" dirty="0"/>
              <a:t>U</a:t>
            </a:r>
            <a:r>
              <a:rPr lang="en-US" sz="2400" dirty="0"/>
              <a:t> is the size of the entire memory available for allocation</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73</a:t>
            </a:fld>
            <a:endParaRPr lang="en-US" dirty="0"/>
          </a:p>
        </p:txBody>
      </p:sp>
    </p:spTree>
    <p:extLst>
      <p:ext uri="{BB962C8B-B14F-4D97-AF65-F5344CB8AC3E}">
        <p14:creationId xmlns:p14="http://schemas.microsoft.com/office/powerpoint/2010/main" val="2003112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74</a:t>
            </a:fld>
            <a:endParaRPr lang="en-US" dirty="0"/>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32021" y="-22460"/>
            <a:ext cx="9148487" cy="68804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748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1"/>
            <a:ext cx="7824788" cy="1323041"/>
          </a:xfrm>
        </p:spPr>
        <p:txBody>
          <a:bodyPr/>
          <a:lstStyle/>
          <a:p>
            <a:pPr algn="ctr"/>
            <a:r>
              <a:rPr lang="en-US" dirty="0"/>
              <a:t>Paging</a:t>
            </a:r>
          </a:p>
        </p:txBody>
      </p:sp>
      <p:sp>
        <p:nvSpPr>
          <p:cNvPr id="3" name="Content Placeholder 2"/>
          <p:cNvSpPr>
            <a:spLocks noGrp="1"/>
          </p:cNvSpPr>
          <p:nvPr>
            <p:ph idx="4294967295"/>
          </p:nvPr>
        </p:nvSpPr>
        <p:spPr>
          <a:xfrm>
            <a:off x="2057400" y="1524000"/>
            <a:ext cx="8305800" cy="4267200"/>
          </a:xfrm>
        </p:spPr>
        <p:txBody>
          <a:bodyPr>
            <a:normAutofit/>
          </a:bodyPr>
          <a:lstStyle/>
          <a:p>
            <a:r>
              <a:rPr lang="en-US" sz="2800" dirty="0"/>
              <a:t>Partition </a:t>
            </a:r>
            <a:r>
              <a:rPr lang="en-US" sz="2800" dirty="0">
                <a:solidFill>
                  <a:srgbClr val="FF0000"/>
                </a:solidFill>
              </a:rPr>
              <a:t>memory</a:t>
            </a:r>
            <a:r>
              <a:rPr lang="en-US" sz="2800" dirty="0"/>
              <a:t> into </a:t>
            </a:r>
            <a:r>
              <a:rPr lang="en-US" sz="2800" dirty="0">
                <a:solidFill>
                  <a:srgbClr val="FF0000"/>
                </a:solidFill>
              </a:rPr>
              <a:t>equal fixed-size chunks</a:t>
            </a:r>
            <a:r>
              <a:rPr lang="en-US" sz="2800" dirty="0"/>
              <a:t> that are relatively </a:t>
            </a:r>
            <a:r>
              <a:rPr lang="en-US" sz="2800" dirty="0">
                <a:solidFill>
                  <a:srgbClr val="FF0000"/>
                </a:solidFill>
              </a:rPr>
              <a:t>small</a:t>
            </a:r>
          </a:p>
          <a:p>
            <a:endParaRPr lang="en-US" sz="2800" dirty="0">
              <a:solidFill>
                <a:srgbClr val="FF0000"/>
              </a:solidFill>
            </a:endParaRPr>
          </a:p>
          <a:p>
            <a:r>
              <a:rPr lang="en-US" sz="2800" dirty="0">
                <a:solidFill>
                  <a:srgbClr val="FF0000"/>
                </a:solidFill>
              </a:rPr>
              <a:t>Process</a:t>
            </a:r>
            <a:r>
              <a:rPr lang="en-US" sz="2800" dirty="0"/>
              <a:t> is also divided into small fixed-size chunks of the same size</a:t>
            </a:r>
          </a:p>
        </p:txBody>
      </p:sp>
      <p:graphicFrame>
        <p:nvGraphicFramePr>
          <p:cNvPr id="4" name="Diagram 3"/>
          <p:cNvGraphicFramePr/>
          <p:nvPr>
            <p:extLst>
              <p:ext uri="{D42A27DB-BD31-4B8C-83A1-F6EECF244321}">
                <p14:modId xmlns:p14="http://schemas.microsoft.com/office/powerpoint/2010/main" val="5813962"/>
              </p:ext>
            </p:extLst>
          </p:nvPr>
        </p:nvGraphicFramePr>
        <p:xfrm>
          <a:off x="3429000" y="3962400"/>
          <a:ext cx="5410200"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75</a:t>
            </a:fld>
            <a:endParaRPr lang="en-US" dirty="0"/>
          </a:p>
        </p:txBody>
      </p:sp>
    </p:spTree>
    <p:extLst>
      <p:ext uri="{BB962C8B-B14F-4D97-AF65-F5344CB8AC3E}">
        <p14:creationId xmlns:p14="http://schemas.microsoft.com/office/powerpoint/2010/main" val="1480421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76</a:t>
            </a:fld>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533400"/>
            <a:ext cx="5867400" cy="75956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6578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pPr algn="ctr"/>
            <a:r>
              <a:rPr lang="en-US" dirty="0"/>
              <a:t>Page Table</a:t>
            </a:r>
          </a:p>
        </p:txBody>
      </p:sp>
      <p:sp>
        <p:nvSpPr>
          <p:cNvPr id="3" name="Content Placeholder 2"/>
          <p:cNvSpPr>
            <a:spLocks noGrp="1"/>
          </p:cNvSpPr>
          <p:nvPr>
            <p:ph idx="4294967295"/>
          </p:nvPr>
        </p:nvSpPr>
        <p:spPr>
          <a:xfrm>
            <a:off x="2133600" y="1600201"/>
            <a:ext cx="8153400" cy="4525963"/>
          </a:xfrm>
        </p:spPr>
        <p:txBody>
          <a:bodyPr/>
          <a:lstStyle/>
          <a:p>
            <a:r>
              <a:rPr lang="en-US" sz="2800" dirty="0"/>
              <a:t>Maintained by operating system for </a:t>
            </a:r>
            <a:r>
              <a:rPr lang="en-US" sz="2800" dirty="0">
                <a:solidFill>
                  <a:srgbClr val="FF0000"/>
                </a:solidFill>
              </a:rPr>
              <a:t>each process</a:t>
            </a:r>
          </a:p>
          <a:p>
            <a:endParaRPr lang="en-US" sz="2800" dirty="0">
              <a:solidFill>
                <a:srgbClr val="FF0000"/>
              </a:solidFill>
            </a:endParaRPr>
          </a:p>
          <a:p>
            <a:r>
              <a:rPr lang="en-US" sz="2800" dirty="0"/>
              <a:t>Contains the </a:t>
            </a:r>
            <a:r>
              <a:rPr lang="en-US" sz="2800" dirty="0">
                <a:solidFill>
                  <a:srgbClr val="FF0000"/>
                </a:solidFill>
              </a:rPr>
              <a:t>frame location</a:t>
            </a:r>
            <a:r>
              <a:rPr lang="en-US" sz="2800" dirty="0"/>
              <a:t> for each page in the process</a:t>
            </a:r>
          </a:p>
          <a:p>
            <a:endParaRPr lang="en-US" sz="2800" dirty="0"/>
          </a:p>
          <a:p>
            <a:r>
              <a:rPr lang="en-US" sz="2800" dirty="0"/>
              <a:t>Processor must know how to access for the current process</a:t>
            </a:r>
          </a:p>
          <a:p>
            <a:endParaRPr lang="en-US" sz="2800" dirty="0"/>
          </a:p>
          <a:p>
            <a:r>
              <a:rPr lang="en-US" sz="2800" dirty="0"/>
              <a:t>Used by processor to </a:t>
            </a:r>
            <a:r>
              <a:rPr lang="en-US" sz="2800" dirty="0">
                <a:solidFill>
                  <a:srgbClr val="FF0000"/>
                </a:solidFill>
              </a:rPr>
              <a:t>produce a physical address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77</a:t>
            </a:fld>
            <a:endParaRPr lang="en-US" dirty="0"/>
          </a:p>
        </p:txBody>
      </p:sp>
    </p:spTree>
    <p:extLst>
      <p:ext uri="{BB962C8B-B14F-4D97-AF65-F5344CB8AC3E}">
        <p14:creationId xmlns:p14="http://schemas.microsoft.com/office/powerpoint/2010/main" val="88869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78</a:t>
            </a:fld>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71600" y="685800"/>
            <a:ext cx="4296952" cy="5562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57800" y="2689459"/>
            <a:ext cx="5393088" cy="12729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2133600" y="113826"/>
            <a:ext cx="8153400" cy="1143948"/>
          </a:xfrm>
        </p:spPr>
        <p:txBody>
          <a:bodyPr/>
          <a:lstStyle/>
          <a:p>
            <a:pPr algn="ctr"/>
            <a:r>
              <a:rPr lang="en-US" sz="3600" dirty="0"/>
              <a:t>Page Table: An Example @ time (f)</a:t>
            </a:r>
          </a:p>
        </p:txBody>
      </p:sp>
    </p:spTree>
    <p:extLst>
      <p:ext uri="{BB962C8B-B14F-4D97-AF65-F5344CB8AC3E}">
        <p14:creationId xmlns:p14="http://schemas.microsoft.com/office/powerpoint/2010/main" val="1960395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228601"/>
            <a:ext cx="7937500" cy="808037"/>
          </a:xfrm>
        </p:spPr>
        <p:txBody>
          <a:bodyPr/>
          <a:lstStyle/>
          <a:p>
            <a:pPr eaLnBrk="1" hangingPunct="1"/>
            <a:r>
              <a:rPr lang="en-US" dirty="0">
                <a:latin typeface="Arial" charset="0"/>
                <a:ea typeface="MS PGothic" charset="0"/>
              </a:rPr>
              <a:t>Deadlock Characterization</a:t>
            </a:r>
          </a:p>
        </p:txBody>
      </p:sp>
      <p:sp>
        <p:nvSpPr>
          <p:cNvPr id="7171" name="Rectangle 3"/>
          <p:cNvSpPr>
            <a:spLocks noGrp="1" noChangeArrowheads="1"/>
          </p:cNvSpPr>
          <p:nvPr>
            <p:ph type="body" idx="1"/>
          </p:nvPr>
        </p:nvSpPr>
        <p:spPr>
          <a:xfrm>
            <a:off x="1828800" y="1676400"/>
            <a:ext cx="8534400" cy="4533900"/>
          </a:xfrm>
        </p:spPr>
        <p:txBody>
          <a:bodyPr/>
          <a:lstStyle/>
          <a:p>
            <a:r>
              <a:rPr lang="en-US" dirty="0">
                <a:solidFill>
                  <a:srgbClr val="FF0000"/>
                </a:solidFill>
                <a:latin typeface="+mn-lt"/>
                <a:ea typeface="MS PGothic" charset="0"/>
              </a:rPr>
              <a:t>2. Hold and wait</a:t>
            </a:r>
            <a:r>
              <a:rPr lang="en-US" b="1" dirty="0">
                <a:latin typeface="+mn-lt"/>
                <a:ea typeface="MS PGothic" charset="0"/>
              </a:rPr>
              <a:t>:</a:t>
            </a:r>
            <a:r>
              <a:rPr lang="en-US" dirty="0">
                <a:latin typeface="+mn-lt"/>
                <a:ea typeface="MS PGothic" charset="0"/>
              </a:rPr>
              <a:t>  a process holding at least one resource is waiting to acquire additional resources held by other processes</a:t>
            </a:r>
          </a:p>
        </p:txBody>
      </p:sp>
      <p:sp>
        <p:nvSpPr>
          <p:cNvPr id="7172" name="Text Box 5"/>
          <p:cNvSpPr txBox="1">
            <a:spLocks noChangeArrowheads="1"/>
          </p:cNvSpPr>
          <p:nvPr/>
        </p:nvSpPr>
        <p:spPr bwMode="auto">
          <a:xfrm>
            <a:off x="1676400" y="1112222"/>
            <a:ext cx="891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2800" dirty="0">
                <a:latin typeface="+mn-lt"/>
              </a:rPr>
              <a:t>Deadlock can arise if four conditions hold simultaneously.</a:t>
            </a:r>
          </a:p>
        </p:txBody>
      </p:sp>
      <p:pic>
        <p:nvPicPr>
          <p:cNvPr id="2" name="Picture 1"/>
          <p:cNvPicPr>
            <a:picLocks noChangeAspect="1"/>
          </p:cNvPicPr>
          <p:nvPr/>
        </p:nvPicPr>
        <p:blipFill>
          <a:blip r:embed="rId3"/>
          <a:stretch>
            <a:fillRect/>
          </a:stretch>
        </p:blipFill>
        <p:spPr>
          <a:xfrm>
            <a:off x="3810000" y="2971800"/>
            <a:ext cx="4419600" cy="3314700"/>
          </a:xfrm>
          <a:prstGeom prst="rect">
            <a:avLst/>
          </a:prstGeom>
        </p:spPr>
      </p:pic>
    </p:spTree>
    <p:extLst>
      <p:ext uri="{BB962C8B-B14F-4D97-AF65-F5344CB8AC3E}">
        <p14:creationId xmlns:p14="http://schemas.microsoft.com/office/powerpoint/2010/main" val="289151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09800" y="228601"/>
            <a:ext cx="7937500" cy="808037"/>
          </a:xfrm>
        </p:spPr>
        <p:txBody>
          <a:bodyPr/>
          <a:lstStyle/>
          <a:p>
            <a:pPr eaLnBrk="1" hangingPunct="1"/>
            <a:r>
              <a:rPr lang="en-US" dirty="0">
                <a:latin typeface="Arial" charset="0"/>
                <a:ea typeface="MS PGothic" charset="0"/>
              </a:rPr>
              <a:t>Deadlock Characterization</a:t>
            </a:r>
          </a:p>
        </p:txBody>
      </p:sp>
      <p:sp>
        <p:nvSpPr>
          <p:cNvPr id="7171" name="Rectangle 3"/>
          <p:cNvSpPr>
            <a:spLocks noGrp="1" noChangeArrowheads="1"/>
          </p:cNvSpPr>
          <p:nvPr>
            <p:ph type="body" idx="1"/>
          </p:nvPr>
        </p:nvSpPr>
        <p:spPr>
          <a:xfrm>
            <a:off x="1828800" y="1828800"/>
            <a:ext cx="8534400" cy="3848100"/>
          </a:xfrm>
        </p:spPr>
        <p:txBody>
          <a:bodyPr/>
          <a:lstStyle/>
          <a:p>
            <a:r>
              <a:rPr lang="en-US" dirty="0">
                <a:solidFill>
                  <a:srgbClr val="FF0000"/>
                </a:solidFill>
                <a:latin typeface="+mn-lt"/>
                <a:ea typeface="MS PGothic" charset="0"/>
              </a:rPr>
              <a:t>3.No preemption</a:t>
            </a:r>
            <a:r>
              <a:rPr lang="en-US" b="1" dirty="0">
                <a:latin typeface="+mn-lt"/>
                <a:ea typeface="MS PGothic" charset="0"/>
              </a:rPr>
              <a:t>:</a:t>
            </a:r>
            <a:r>
              <a:rPr lang="en-US" dirty="0">
                <a:latin typeface="+mn-lt"/>
                <a:ea typeface="MS PGothic" charset="0"/>
              </a:rPr>
              <a:t>  a resource can be released only voluntarily by the process holding it, after that process has completed its task</a:t>
            </a:r>
          </a:p>
        </p:txBody>
      </p:sp>
      <p:sp>
        <p:nvSpPr>
          <p:cNvPr id="7172" name="Text Box 5"/>
          <p:cNvSpPr txBox="1">
            <a:spLocks noChangeArrowheads="1"/>
          </p:cNvSpPr>
          <p:nvPr/>
        </p:nvSpPr>
        <p:spPr bwMode="auto">
          <a:xfrm>
            <a:off x="1676400" y="1112222"/>
            <a:ext cx="891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Verdana" charset="0"/>
                <a:ea typeface="MS PGothic" charset="0"/>
                <a:cs typeface="MS PGothic" charset="0"/>
              </a:defRPr>
            </a:lvl1pPr>
            <a:lvl2pPr marL="742950" indent="-285750">
              <a:defRPr>
                <a:solidFill>
                  <a:schemeClr val="tx1"/>
                </a:solidFill>
                <a:latin typeface="Verdana" charset="0"/>
                <a:ea typeface="MS PGothic" charset="0"/>
                <a:cs typeface="MS PGothic" charset="0"/>
              </a:defRPr>
            </a:lvl2pPr>
            <a:lvl3pPr marL="1143000" indent="-228600">
              <a:defRPr>
                <a:solidFill>
                  <a:schemeClr val="tx1"/>
                </a:solidFill>
                <a:latin typeface="Verdana" charset="0"/>
                <a:ea typeface="MS PGothic" charset="0"/>
                <a:cs typeface="MS PGothic" charset="0"/>
              </a:defRPr>
            </a:lvl3pPr>
            <a:lvl4pPr marL="1600200" indent="-228600">
              <a:defRPr>
                <a:solidFill>
                  <a:schemeClr val="tx1"/>
                </a:solidFill>
                <a:latin typeface="Verdana" charset="0"/>
                <a:ea typeface="MS PGothic" charset="0"/>
                <a:cs typeface="MS PGothic" charset="0"/>
              </a:defRPr>
            </a:lvl4pPr>
            <a:lvl5pPr marL="2057400" indent="-228600">
              <a:defRPr>
                <a:solidFill>
                  <a:schemeClr val="tx1"/>
                </a:solidFill>
                <a:latin typeface="Verdan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Verdan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Verdan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Verdan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Verdana" charset="0"/>
                <a:ea typeface="MS PGothic" charset="0"/>
                <a:cs typeface="MS PGothic" charset="0"/>
              </a:defRPr>
            </a:lvl9pPr>
          </a:lstStyle>
          <a:p>
            <a:pPr algn="ctr">
              <a:spcBef>
                <a:spcPct val="50000"/>
              </a:spcBef>
            </a:pPr>
            <a:r>
              <a:rPr lang="en-US" sz="2800" dirty="0">
                <a:latin typeface="+mn-lt"/>
              </a:rPr>
              <a:t>Deadlock can arise if four conditions hold simultaneously.</a:t>
            </a:r>
          </a:p>
        </p:txBody>
      </p:sp>
      <p:pic>
        <p:nvPicPr>
          <p:cNvPr id="2" name="Picture 1"/>
          <p:cNvPicPr>
            <a:picLocks noChangeAspect="1"/>
          </p:cNvPicPr>
          <p:nvPr/>
        </p:nvPicPr>
        <p:blipFill>
          <a:blip r:embed="rId3"/>
          <a:stretch>
            <a:fillRect/>
          </a:stretch>
        </p:blipFill>
        <p:spPr>
          <a:xfrm>
            <a:off x="2590801" y="3429000"/>
            <a:ext cx="4445955" cy="2956560"/>
          </a:xfrm>
          <a:prstGeom prst="rect">
            <a:avLst/>
          </a:prstGeom>
        </p:spPr>
      </p:pic>
      <p:pic>
        <p:nvPicPr>
          <p:cNvPr id="3" name="Picture 2"/>
          <p:cNvPicPr>
            <a:picLocks noChangeAspect="1"/>
          </p:cNvPicPr>
          <p:nvPr/>
        </p:nvPicPr>
        <p:blipFill>
          <a:blip r:embed="rId4">
            <a:alphaModFix/>
          </a:blip>
          <a:stretch>
            <a:fillRect/>
          </a:stretch>
        </p:blipFill>
        <p:spPr>
          <a:xfrm>
            <a:off x="7239000" y="3810000"/>
            <a:ext cx="2289948" cy="2209800"/>
          </a:xfrm>
          <a:prstGeom prst="rect">
            <a:avLst/>
          </a:prstGeom>
        </p:spPr>
      </p:pic>
    </p:spTree>
    <p:extLst>
      <p:ext uri="{BB962C8B-B14F-4D97-AF65-F5344CB8AC3E}">
        <p14:creationId xmlns:p14="http://schemas.microsoft.com/office/powerpoint/2010/main" val="211250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4668</TotalTime>
  <Words>8263</Words>
  <Application>Microsoft Office PowerPoint</Application>
  <PresentationFormat>Widescreen</PresentationFormat>
  <Paragraphs>1185</Paragraphs>
  <Slides>78</Slides>
  <Notes>65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78</vt:i4>
      </vt:variant>
    </vt:vector>
  </HeadingPairs>
  <TitlesOfParts>
    <vt:vector size="94" baseType="lpstr">
      <vt:lpstr>Courier</vt:lpstr>
      <vt:lpstr>Monotype Sorts</vt:lpstr>
      <vt:lpstr>MS PGothic</vt:lpstr>
      <vt:lpstr>MS PGothic</vt:lpstr>
      <vt:lpstr>SimSun</vt:lpstr>
      <vt:lpstr>SimSun</vt:lpstr>
      <vt:lpstr>Arial</vt:lpstr>
      <vt:lpstr>Calibri</vt:lpstr>
      <vt:lpstr>Courier New</vt:lpstr>
      <vt:lpstr>Helvetica</vt:lpstr>
      <vt:lpstr>Symbol</vt:lpstr>
      <vt:lpstr>Times New Roman</vt:lpstr>
      <vt:lpstr>Verdana</vt:lpstr>
      <vt:lpstr>Webdings</vt:lpstr>
      <vt:lpstr>Wingdings</vt:lpstr>
      <vt:lpstr>5_Office Theme</vt:lpstr>
      <vt:lpstr>COMP 3500  Introduction to Operating Systems   Midterm Exam 2 Review</vt:lpstr>
      <vt:lpstr>Condition Variables: Functions </vt:lpstr>
      <vt:lpstr>Condition Variables: Functions  (cont.)</vt:lpstr>
      <vt:lpstr>Producer: how to use condition variables in OS/161?</vt:lpstr>
      <vt:lpstr>Consumer: how to use condition variables in OS/161?</vt:lpstr>
      <vt:lpstr>PowerPoint Presentation</vt:lpstr>
      <vt:lpstr>Deadlock Characterization</vt:lpstr>
      <vt:lpstr>Deadlock Characterization</vt:lpstr>
      <vt:lpstr>Deadlock Characterization</vt:lpstr>
      <vt:lpstr>Deadlock Characterization</vt:lpstr>
      <vt:lpstr>Resource-Allocation Graph</vt:lpstr>
      <vt:lpstr>Can you explain this resource allocation graph?</vt:lpstr>
      <vt:lpstr>Handling Deadlocks</vt:lpstr>
      <vt:lpstr>Deadlock Prevention (1)</vt:lpstr>
      <vt:lpstr>Deadlock Prevention (2)</vt:lpstr>
      <vt:lpstr>Deadlock Prevention (3)</vt:lpstr>
      <vt:lpstr>Deadlock Prevention (Cont.)</vt:lpstr>
      <vt:lpstr>Deadlock Avoidance</vt:lpstr>
      <vt:lpstr>Deadlock Avoidance Advantages</vt:lpstr>
      <vt:lpstr>Safe State</vt:lpstr>
      <vt:lpstr>Avoidance Algorithms</vt:lpstr>
      <vt:lpstr>Resource-Allocation Graph Scheme</vt:lpstr>
      <vt:lpstr>Resource-Allocation Graph Algorithm</vt:lpstr>
      <vt:lpstr>Banker’s Algorithm</vt:lpstr>
      <vt:lpstr>Data Structures for the Banker’s Algorithm </vt:lpstr>
      <vt:lpstr>Example of Banker’s Algorithm</vt:lpstr>
      <vt:lpstr>Example (Cont.)</vt:lpstr>
      <vt:lpstr>Example:  P1 Request (1,0,2)</vt:lpstr>
      <vt:lpstr>Safety Algorithm</vt:lpstr>
      <vt:lpstr>Resource-Request Algorithm for Process Pi</vt:lpstr>
      <vt:lpstr>Processor Scheduling</vt:lpstr>
      <vt:lpstr>Model of Process Execution</vt:lpstr>
      <vt:lpstr>How many different potential schedules?</vt:lpstr>
      <vt:lpstr>Where are Long term, medium term, short term scheduling?</vt:lpstr>
      <vt:lpstr>Can you propose scheduling criteria?</vt:lpstr>
      <vt:lpstr>Scheduling Criteria</vt:lpstr>
      <vt:lpstr>Wait Time vs. Turnaround Time</vt:lpstr>
      <vt:lpstr>PowerPoint Presentation</vt:lpstr>
      <vt:lpstr>FCFS Average Wait Time</vt:lpstr>
      <vt:lpstr>PowerPoint Presentation</vt:lpstr>
      <vt:lpstr>PowerPoint Presentation</vt:lpstr>
      <vt:lpstr>PowerPoint Presentation</vt:lpstr>
      <vt:lpstr>Preemptive Schedulers</vt:lpstr>
      <vt:lpstr>PowerPoint Presentation</vt:lpstr>
      <vt:lpstr>PowerPoint Presentation</vt:lpstr>
      <vt:lpstr>Use System Call: sys_reboot() Is this program an application or a part of the kernel?  In src/sbin/reboot/reboot.c</vt:lpstr>
      <vt:lpstr>System Call: sys_reboot()  In src/kern/include/syscall.h</vt:lpstr>
      <vt:lpstr>Which function calls mips_syscall()?</vt:lpstr>
      <vt:lpstr>User-Level Interface for System Calls src/include/unistd.h</vt:lpstr>
      <vt:lpstr>System Call Implementation  </vt:lpstr>
      <vt:lpstr>System Call Implementation  </vt:lpstr>
      <vt:lpstr>Update Configuration File and Reconfigure the Project   </vt:lpstr>
      <vt:lpstr>Update the header file of system call functions in the kernel</vt:lpstr>
      <vt:lpstr>The Basic Memory Hierarchy</vt:lpstr>
      <vt:lpstr>Memory Management Requirements  Can you list two  functionalities?</vt:lpstr>
      <vt:lpstr>Address Space vs. Primary Memory</vt:lpstr>
      <vt:lpstr>PowerPoint Presentation</vt:lpstr>
      <vt:lpstr>Dynamic Relocation using a Relocation Register</vt:lpstr>
      <vt:lpstr>Static Memory Partitioning</vt:lpstr>
      <vt:lpstr>Frame vs. Page vs. Segment</vt:lpstr>
      <vt:lpstr>Static Memory Allocation (Cont.)</vt:lpstr>
      <vt:lpstr>Fixed-Partition Memory Mechanism</vt:lpstr>
      <vt:lpstr>PowerPoint Presentation</vt:lpstr>
      <vt:lpstr>PowerPoint Presentation</vt:lpstr>
      <vt:lpstr>PowerPoint Presentation</vt:lpstr>
      <vt:lpstr>PowerPoint Presentation</vt:lpstr>
      <vt:lpstr>Fixed Partitioning</vt:lpstr>
      <vt:lpstr>Dynamic Partitioning</vt:lpstr>
      <vt:lpstr>PowerPoint Presentation</vt:lpstr>
      <vt:lpstr>What is a solution to the  fragmentation problem?</vt:lpstr>
      <vt:lpstr>Placement Algorithms</vt:lpstr>
      <vt:lpstr>PowerPoint Presentation</vt:lpstr>
      <vt:lpstr>Buddy System</vt:lpstr>
      <vt:lpstr>PowerPoint Presentation</vt:lpstr>
      <vt:lpstr>Paging</vt:lpstr>
      <vt:lpstr>PowerPoint Presentation</vt:lpstr>
      <vt:lpstr>Page Table</vt:lpstr>
      <vt:lpstr>Page Table: An Example @ time (f)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288</cp:revision>
  <dcterms:created xsi:type="dcterms:W3CDTF">2006-08-16T00:00:00Z</dcterms:created>
  <dcterms:modified xsi:type="dcterms:W3CDTF">2017-03-26T01:23:45Z</dcterms:modified>
</cp:coreProperties>
</file>